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40" r:id="rId2"/>
    <p:sldId id="596" r:id="rId3"/>
    <p:sldId id="497" r:id="rId4"/>
    <p:sldId id="584" r:id="rId5"/>
    <p:sldId id="604" r:id="rId6"/>
    <p:sldId id="603" r:id="rId7"/>
    <p:sldId id="602" r:id="rId8"/>
    <p:sldId id="586" r:id="rId9"/>
    <p:sldId id="590" r:id="rId10"/>
    <p:sldId id="591" r:id="rId11"/>
    <p:sldId id="605" r:id="rId12"/>
    <p:sldId id="592" r:id="rId13"/>
    <p:sldId id="606" r:id="rId14"/>
    <p:sldId id="609" r:id="rId15"/>
    <p:sldId id="624" r:id="rId16"/>
    <p:sldId id="607" r:id="rId17"/>
    <p:sldId id="521" r:id="rId18"/>
    <p:sldId id="520" r:id="rId19"/>
    <p:sldId id="593" r:id="rId20"/>
    <p:sldId id="594" r:id="rId21"/>
    <p:sldId id="595" r:id="rId22"/>
    <p:sldId id="610" r:id="rId23"/>
    <p:sldId id="611" r:id="rId24"/>
    <p:sldId id="612" r:id="rId25"/>
    <p:sldId id="561" r:id="rId26"/>
    <p:sldId id="597" r:id="rId27"/>
    <p:sldId id="616" r:id="rId28"/>
    <p:sldId id="565" r:id="rId29"/>
    <p:sldId id="570" r:id="rId30"/>
    <p:sldId id="522" r:id="rId31"/>
    <p:sldId id="540" r:id="rId32"/>
    <p:sldId id="613" r:id="rId33"/>
    <p:sldId id="601" r:id="rId34"/>
    <p:sldId id="598" r:id="rId35"/>
    <p:sldId id="614" r:id="rId36"/>
    <p:sldId id="490" r:id="rId37"/>
    <p:sldId id="582" r:id="rId38"/>
    <p:sldId id="484" r:id="rId39"/>
    <p:sldId id="469" r:id="rId40"/>
    <p:sldId id="622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A2"/>
    <a:srgbClr val="4209D1"/>
    <a:srgbClr val="3B32F2"/>
    <a:srgbClr val="008000"/>
    <a:srgbClr val="0000FF"/>
    <a:srgbClr val="2D23F1"/>
    <a:srgbClr val="1E14F0"/>
    <a:srgbClr val="160DCD"/>
    <a:srgbClr val="21F745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6EF35-A7F5-4CFC-B3CB-781733EAFC5D}" v="397" dt="2022-01-30T12:50:04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5567" autoAdjust="0"/>
  </p:normalViewPr>
  <p:slideViewPr>
    <p:cSldViewPr>
      <p:cViewPr varScale="1">
        <p:scale>
          <a:sx n="86" d="100"/>
          <a:sy n="86" d="100"/>
        </p:scale>
        <p:origin x="137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 p" userId="7b40279def3dd0f0" providerId="LiveId" clId="{75C6EF35-A7F5-4CFC-B3CB-781733EAFC5D}"/>
    <pc:docChg chg="undo custSel addSld delSld modSld sldOrd">
      <pc:chgData name="h p" userId="7b40279def3dd0f0" providerId="LiveId" clId="{75C6EF35-A7F5-4CFC-B3CB-781733EAFC5D}" dt="2022-01-30T12:55:31.237" v="3408" actId="20577"/>
      <pc:docMkLst>
        <pc:docMk/>
      </pc:docMkLst>
      <pc:sldChg chg="del">
        <pc:chgData name="h p" userId="7b40279def3dd0f0" providerId="LiveId" clId="{75C6EF35-A7F5-4CFC-B3CB-781733EAFC5D}" dt="2022-01-30T12:04:13.961" v="1914" actId="47"/>
        <pc:sldMkLst>
          <pc:docMk/>
          <pc:sldMk cId="2166984130" sldId="467"/>
        </pc:sldMkLst>
      </pc:sldChg>
      <pc:sldChg chg="ord">
        <pc:chgData name="h p" userId="7b40279def3dd0f0" providerId="LiveId" clId="{75C6EF35-A7F5-4CFC-B3CB-781733EAFC5D}" dt="2022-01-30T12:05:44.637" v="1933"/>
        <pc:sldMkLst>
          <pc:docMk/>
          <pc:sldMk cId="4268830016" sldId="469"/>
        </pc:sldMkLst>
      </pc:sldChg>
      <pc:sldChg chg="del">
        <pc:chgData name="h p" userId="7b40279def3dd0f0" providerId="LiveId" clId="{75C6EF35-A7F5-4CFC-B3CB-781733EAFC5D}" dt="2022-01-30T11:59:38.567" v="1847" actId="47"/>
        <pc:sldMkLst>
          <pc:docMk/>
          <pc:sldMk cId="1883184880" sldId="472"/>
        </pc:sldMkLst>
      </pc:sldChg>
      <pc:sldChg chg="del">
        <pc:chgData name="h p" userId="7b40279def3dd0f0" providerId="LiveId" clId="{75C6EF35-A7F5-4CFC-B3CB-781733EAFC5D}" dt="2022-01-30T12:00:32.250" v="1855" actId="47"/>
        <pc:sldMkLst>
          <pc:docMk/>
          <pc:sldMk cId="3935433216" sldId="478"/>
        </pc:sldMkLst>
      </pc:sldChg>
      <pc:sldChg chg="del">
        <pc:chgData name="h p" userId="7b40279def3dd0f0" providerId="LiveId" clId="{75C6EF35-A7F5-4CFC-B3CB-781733EAFC5D}" dt="2022-01-30T12:00:28.817" v="1853" actId="47"/>
        <pc:sldMkLst>
          <pc:docMk/>
          <pc:sldMk cId="1172819591" sldId="479"/>
        </pc:sldMkLst>
      </pc:sldChg>
      <pc:sldChg chg="del">
        <pc:chgData name="h p" userId="7b40279def3dd0f0" providerId="LiveId" clId="{75C6EF35-A7F5-4CFC-B3CB-781733EAFC5D}" dt="2022-01-30T12:00:24.220" v="1852" actId="47"/>
        <pc:sldMkLst>
          <pc:docMk/>
          <pc:sldMk cId="1310812644" sldId="481"/>
        </pc:sldMkLst>
      </pc:sldChg>
      <pc:sldChg chg="del">
        <pc:chgData name="h p" userId="7b40279def3dd0f0" providerId="LiveId" clId="{75C6EF35-A7F5-4CFC-B3CB-781733EAFC5D}" dt="2022-01-30T12:00:29.842" v="1854" actId="47"/>
        <pc:sldMkLst>
          <pc:docMk/>
          <pc:sldMk cId="644965870" sldId="482"/>
        </pc:sldMkLst>
      </pc:sldChg>
      <pc:sldChg chg="del">
        <pc:chgData name="h p" userId="7b40279def3dd0f0" providerId="LiveId" clId="{75C6EF35-A7F5-4CFC-B3CB-781733EAFC5D}" dt="2022-01-30T12:00:17.479" v="1851" actId="47"/>
        <pc:sldMkLst>
          <pc:docMk/>
          <pc:sldMk cId="2447448162" sldId="483"/>
        </pc:sldMkLst>
      </pc:sldChg>
      <pc:sldChg chg="ord">
        <pc:chgData name="h p" userId="7b40279def3dd0f0" providerId="LiveId" clId="{75C6EF35-A7F5-4CFC-B3CB-781733EAFC5D}" dt="2022-01-30T12:05:44.637" v="1933"/>
        <pc:sldMkLst>
          <pc:docMk/>
          <pc:sldMk cId="3386478706" sldId="484"/>
        </pc:sldMkLst>
      </pc:sldChg>
      <pc:sldChg chg="modSp">
        <pc:chgData name="h p" userId="7b40279def3dd0f0" providerId="LiveId" clId="{75C6EF35-A7F5-4CFC-B3CB-781733EAFC5D}" dt="2022-01-30T12:03:35.523" v="1897" actId="20577"/>
        <pc:sldMkLst>
          <pc:docMk/>
          <pc:sldMk cId="3017350648" sldId="490"/>
        </pc:sldMkLst>
        <pc:spChg chg="mod">
          <ac:chgData name="h p" userId="7b40279def3dd0f0" providerId="LiveId" clId="{75C6EF35-A7F5-4CFC-B3CB-781733EAFC5D}" dt="2022-01-30T12:03:35.523" v="1897" actId="20577"/>
          <ac:spMkLst>
            <pc:docMk/>
            <pc:sldMk cId="3017350648" sldId="490"/>
            <ac:spMk id="7" creationId="{00000000-0000-0000-0000-000000000000}"/>
          </ac:spMkLst>
        </pc:spChg>
      </pc:sldChg>
      <pc:sldChg chg="del">
        <pc:chgData name="h p" userId="7b40279def3dd0f0" providerId="LiveId" clId="{75C6EF35-A7F5-4CFC-B3CB-781733EAFC5D}" dt="2022-01-30T12:03:23.809" v="1894" actId="47"/>
        <pc:sldMkLst>
          <pc:docMk/>
          <pc:sldMk cId="579333293" sldId="494"/>
        </pc:sldMkLst>
      </pc:sldChg>
      <pc:sldChg chg="del">
        <pc:chgData name="h p" userId="7b40279def3dd0f0" providerId="LiveId" clId="{75C6EF35-A7F5-4CFC-B3CB-781733EAFC5D}" dt="2022-01-30T12:03:27.933" v="1895" actId="47"/>
        <pc:sldMkLst>
          <pc:docMk/>
          <pc:sldMk cId="3961448104" sldId="495"/>
        </pc:sldMkLst>
      </pc:sldChg>
      <pc:sldChg chg="modSp mod">
        <pc:chgData name="h p" userId="7b40279def3dd0f0" providerId="LiveId" clId="{75C6EF35-A7F5-4CFC-B3CB-781733EAFC5D}" dt="2022-01-30T12:51:59.124" v="3359" actId="20577"/>
        <pc:sldMkLst>
          <pc:docMk/>
          <pc:sldMk cId="4079913956" sldId="497"/>
        </pc:sldMkLst>
        <pc:spChg chg="mod">
          <ac:chgData name="h p" userId="7b40279def3dd0f0" providerId="LiveId" clId="{75C6EF35-A7F5-4CFC-B3CB-781733EAFC5D}" dt="2022-01-30T12:51:59.124" v="3359" actId="20577"/>
          <ac:spMkLst>
            <pc:docMk/>
            <pc:sldMk cId="4079913956" sldId="497"/>
            <ac:spMk id="10" creationId="{B1677CA5-7B80-459D-BA81-8DB6818D0CA0}"/>
          </ac:spMkLst>
        </pc:spChg>
      </pc:sldChg>
      <pc:sldChg chg="del">
        <pc:chgData name="h p" userId="7b40279def3dd0f0" providerId="LiveId" clId="{75C6EF35-A7F5-4CFC-B3CB-781733EAFC5D}" dt="2022-01-30T12:01:53.692" v="1869" actId="47"/>
        <pc:sldMkLst>
          <pc:docMk/>
          <pc:sldMk cId="165085125" sldId="505"/>
        </pc:sldMkLst>
      </pc:sldChg>
      <pc:sldChg chg="del">
        <pc:chgData name="h p" userId="7b40279def3dd0f0" providerId="LiveId" clId="{75C6EF35-A7F5-4CFC-B3CB-781733EAFC5D}" dt="2022-01-30T12:01:52.637" v="1868" actId="47"/>
        <pc:sldMkLst>
          <pc:docMk/>
          <pc:sldMk cId="1133979570" sldId="506"/>
        </pc:sldMkLst>
      </pc:sldChg>
      <pc:sldChg chg="del">
        <pc:chgData name="h p" userId="7b40279def3dd0f0" providerId="LiveId" clId="{75C6EF35-A7F5-4CFC-B3CB-781733EAFC5D}" dt="2022-01-30T12:01:51.419" v="1867" actId="47"/>
        <pc:sldMkLst>
          <pc:docMk/>
          <pc:sldMk cId="185514776" sldId="507"/>
        </pc:sldMkLst>
      </pc:sldChg>
      <pc:sldChg chg="del">
        <pc:chgData name="h p" userId="7b40279def3dd0f0" providerId="LiveId" clId="{75C6EF35-A7F5-4CFC-B3CB-781733EAFC5D}" dt="2022-01-30T12:03:50.875" v="1900" actId="47"/>
        <pc:sldMkLst>
          <pc:docMk/>
          <pc:sldMk cId="3002081276" sldId="508"/>
        </pc:sldMkLst>
      </pc:sldChg>
      <pc:sldChg chg="del">
        <pc:chgData name="h p" userId="7b40279def3dd0f0" providerId="LiveId" clId="{75C6EF35-A7F5-4CFC-B3CB-781733EAFC5D}" dt="2022-01-30T12:03:48.177" v="1898" actId="47"/>
        <pc:sldMkLst>
          <pc:docMk/>
          <pc:sldMk cId="4214098638" sldId="509"/>
        </pc:sldMkLst>
      </pc:sldChg>
      <pc:sldChg chg="del">
        <pc:chgData name="h p" userId="7b40279def3dd0f0" providerId="LiveId" clId="{75C6EF35-A7F5-4CFC-B3CB-781733EAFC5D}" dt="2022-01-30T12:03:51.621" v="1901" actId="47"/>
        <pc:sldMkLst>
          <pc:docMk/>
          <pc:sldMk cId="2794062614" sldId="510"/>
        </pc:sldMkLst>
      </pc:sldChg>
      <pc:sldChg chg="del">
        <pc:chgData name="h p" userId="7b40279def3dd0f0" providerId="LiveId" clId="{75C6EF35-A7F5-4CFC-B3CB-781733EAFC5D}" dt="2022-01-30T12:03:54.310" v="1905" actId="47"/>
        <pc:sldMkLst>
          <pc:docMk/>
          <pc:sldMk cId="2274919383" sldId="511"/>
        </pc:sldMkLst>
      </pc:sldChg>
      <pc:sldChg chg="del">
        <pc:chgData name="h p" userId="7b40279def3dd0f0" providerId="LiveId" clId="{75C6EF35-A7F5-4CFC-B3CB-781733EAFC5D}" dt="2022-01-30T12:03:57.450" v="1906" actId="47"/>
        <pc:sldMkLst>
          <pc:docMk/>
          <pc:sldMk cId="3451094401" sldId="512"/>
        </pc:sldMkLst>
      </pc:sldChg>
      <pc:sldChg chg="del">
        <pc:chgData name="h p" userId="7b40279def3dd0f0" providerId="LiveId" clId="{75C6EF35-A7F5-4CFC-B3CB-781733EAFC5D}" dt="2022-01-30T12:03:59.224" v="1907" actId="47"/>
        <pc:sldMkLst>
          <pc:docMk/>
          <pc:sldMk cId="3900326652" sldId="513"/>
        </pc:sldMkLst>
      </pc:sldChg>
      <pc:sldChg chg="del">
        <pc:chgData name="h p" userId="7b40279def3dd0f0" providerId="LiveId" clId="{75C6EF35-A7F5-4CFC-B3CB-781733EAFC5D}" dt="2022-01-30T12:04:00.089" v="1908" actId="47"/>
        <pc:sldMkLst>
          <pc:docMk/>
          <pc:sldMk cId="1719662434" sldId="514"/>
        </pc:sldMkLst>
      </pc:sldChg>
      <pc:sldChg chg="del">
        <pc:chgData name="h p" userId="7b40279def3dd0f0" providerId="LiveId" clId="{75C6EF35-A7F5-4CFC-B3CB-781733EAFC5D}" dt="2022-01-30T12:03:52.421" v="1902" actId="47"/>
        <pc:sldMkLst>
          <pc:docMk/>
          <pc:sldMk cId="1900737292" sldId="515"/>
        </pc:sldMkLst>
      </pc:sldChg>
      <pc:sldChg chg="del">
        <pc:chgData name="h p" userId="7b40279def3dd0f0" providerId="LiveId" clId="{75C6EF35-A7F5-4CFC-B3CB-781733EAFC5D}" dt="2022-01-30T12:03:53.100" v="1903" actId="47"/>
        <pc:sldMkLst>
          <pc:docMk/>
          <pc:sldMk cId="4141762021" sldId="516"/>
        </pc:sldMkLst>
      </pc:sldChg>
      <pc:sldChg chg="del">
        <pc:chgData name="h p" userId="7b40279def3dd0f0" providerId="LiveId" clId="{75C6EF35-A7F5-4CFC-B3CB-781733EAFC5D}" dt="2022-01-30T12:04:00.791" v="1909" actId="47"/>
        <pc:sldMkLst>
          <pc:docMk/>
          <pc:sldMk cId="113075349" sldId="517"/>
        </pc:sldMkLst>
      </pc:sldChg>
      <pc:sldChg chg="del">
        <pc:chgData name="h p" userId="7b40279def3dd0f0" providerId="LiveId" clId="{75C6EF35-A7F5-4CFC-B3CB-781733EAFC5D}" dt="2022-01-30T12:03:53.740" v="1904" actId="47"/>
        <pc:sldMkLst>
          <pc:docMk/>
          <pc:sldMk cId="874490723" sldId="518"/>
        </pc:sldMkLst>
      </pc:sldChg>
      <pc:sldChg chg="del">
        <pc:chgData name="h p" userId="7b40279def3dd0f0" providerId="LiveId" clId="{75C6EF35-A7F5-4CFC-B3CB-781733EAFC5D}" dt="2022-01-30T12:03:49.206" v="1899" actId="47"/>
        <pc:sldMkLst>
          <pc:docMk/>
          <pc:sldMk cId="2601442638" sldId="519"/>
        </pc:sldMkLst>
      </pc:sldChg>
      <pc:sldChg chg="ord">
        <pc:chgData name="h p" userId="7b40279def3dd0f0" providerId="LiveId" clId="{75C6EF35-A7F5-4CFC-B3CB-781733EAFC5D}" dt="2022-01-30T12:04:55.240" v="1927"/>
        <pc:sldMkLst>
          <pc:docMk/>
          <pc:sldMk cId="3538139161" sldId="520"/>
        </pc:sldMkLst>
      </pc:sldChg>
      <pc:sldChg chg="ord">
        <pc:chgData name="h p" userId="7b40279def3dd0f0" providerId="LiveId" clId="{75C6EF35-A7F5-4CFC-B3CB-781733EAFC5D}" dt="2022-01-30T12:04:55.240" v="1927"/>
        <pc:sldMkLst>
          <pc:docMk/>
          <pc:sldMk cId="2788981930" sldId="521"/>
        </pc:sldMkLst>
      </pc:sldChg>
      <pc:sldChg chg="modSp add del mod">
        <pc:chgData name="h p" userId="7b40279def3dd0f0" providerId="LiveId" clId="{75C6EF35-A7F5-4CFC-B3CB-781733EAFC5D}" dt="2022-01-30T12:02:20.152" v="1873" actId="20577"/>
        <pc:sldMkLst>
          <pc:docMk/>
          <pc:sldMk cId="2682835026" sldId="522"/>
        </pc:sldMkLst>
        <pc:spChg chg="mod">
          <ac:chgData name="h p" userId="7b40279def3dd0f0" providerId="LiveId" clId="{75C6EF35-A7F5-4CFC-B3CB-781733EAFC5D}" dt="2022-01-30T12:02:20.152" v="1873" actId="20577"/>
          <ac:spMkLst>
            <pc:docMk/>
            <pc:sldMk cId="2682835026" sldId="522"/>
            <ac:spMk id="9" creationId="{00000000-0000-0000-0000-000000000000}"/>
          </ac:spMkLst>
        </pc:spChg>
      </pc:sldChg>
      <pc:sldChg chg="del">
        <pc:chgData name="h p" userId="7b40279def3dd0f0" providerId="LiveId" clId="{75C6EF35-A7F5-4CFC-B3CB-781733EAFC5D}" dt="2022-01-30T12:02:44.261" v="1877" actId="47"/>
        <pc:sldMkLst>
          <pc:docMk/>
          <pc:sldMk cId="2484523133" sldId="523"/>
        </pc:sldMkLst>
      </pc:sldChg>
      <pc:sldChg chg="del">
        <pc:chgData name="h p" userId="7b40279def3dd0f0" providerId="LiveId" clId="{75C6EF35-A7F5-4CFC-B3CB-781733EAFC5D}" dt="2022-01-30T12:02:53.541" v="1882" actId="47"/>
        <pc:sldMkLst>
          <pc:docMk/>
          <pc:sldMk cId="2632677170" sldId="524"/>
        </pc:sldMkLst>
      </pc:sldChg>
      <pc:sldChg chg="del">
        <pc:chgData name="h p" userId="7b40279def3dd0f0" providerId="LiveId" clId="{75C6EF35-A7F5-4CFC-B3CB-781733EAFC5D}" dt="2022-01-30T12:02:54.372" v="1883" actId="47"/>
        <pc:sldMkLst>
          <pc:docMk/>
          <pc:sldMk cId="560773307" sldId="525"/>
        </pc:sldMkLst>
      </pc:sldChg>
      <pc:sldChg chg="del">
        <pc:chgData name="h p" userId="7b40279def3dd0f0" providerId="LiveId" clId="{75C6EF35-A7F5-4CFC-B3CB-781733EAFC5D}" dt="2022-01-30T12:02:50.080" v="1879" actId="47"/>
        <pc:sldMkLst>
          <pc:docMk/>
          <pc:sldMk cId="3426530197" sldId="527"/>
        </pc:sldMkLst>
      </pc:sldChg>
      <pc:sldChg chg="del">
        <pc:chgData name="h p" userId="7b40279def3dd0f0" providerId="LiveId" clId="{75C6EF35-A7F5-4CFC-B3CB-781733EAFC5D}" dt="2022-01-30T12:02:40.892" v="1875" actId="47"/>
        <pc:sldMkLst>
          <pc:docMk/>
          <pc:sldMk cId="3526017574" sldId="529"/>
        </pc:sldMkLst>
      </pc:sldChg>
      <pc:sldChg chg="del">
        <pc:chgData name="h p" userId="7b40279def3dd0f0" providerId="LiveId" clId="{75C6EF35-A7F5-4CFC-B3CB-781733EAFC5D}" dt="2022-01-30T12:02:45.368" v="1878" actId="47"/>
        <pc:sldMkLst>
          <pc:docMk/>
          <pc:sldMk cId="1956186241" sldId="538"/>
        </pc:sldMkLst>
      </pc:sldChg>
      <pc:sldChg chg="del">
        <pc:chgData name="h p" userId="7b40279def3dd0f0" providerId="LiveId" clId="{75C6EF35-A7F5-4CFC-B3CB-781733EAFC5D}" dt="2022-01-30T12:02:32.081" v="1874" actId="47"/>
        <pc:sldMkLst>
          <pc:docMk/>
          <pc:sldMk cId="1959748690" sldId="539"/>
        </pc:sldMkLst>
      </pc:sldChg>
      <pc:sldChg chg="del">
        <pc:chgData name="h p" userId="7b40279def3dd0f0" providerId="LiveId" clId="{75C6EF35-A7F5-4CFC-B3CB-781733EAFC5D}" dt="2022-01-30T12:02:51.395" v="1880" actId="47"/>
        <pc:sldMkLst>
          <pc:docMk/>
          <pc:sldMk cId="3749494062" sldId="541"/>
        </pc:sldMkLst>
      </pc:sldChg>
      <pc:sldChg chg="del">
        <pc:chgData name="h p" userId="7b40279def3dd0f0" providerId="LiveId" clId="{75C6EF35-A7F5-4CFC-B3CB-781733EAFC5D}" dt="2022-01-30T12:02:52.567" v="1881" actId="47"/>
        <pc:sldMkLst>
          <pc:docMk/>
          <pc:sldMk cId="2057829069" sldId="542"/>
        </pc:sldMkLst>
      </pc:sldChg>
      <pc:sldChg chg="del">
        <pc:chgData name="h p" userId="7b40279def3dd0f0" providerId="LiveId" clId="{75C6EF35-A7F5-4CFC-B3CB-781733EAFC5D}" dt="2022-01-30T12:04:01.408" v="1910" actId="47"/>
        <pc:sldMkLst>
          <pc:docMk/>
          <pc:sldMk cId="4204732043" sldId="544"/>
        </pc:sldMkLst>
      </pc:sldChg>
      <pc:sldChg chg="del">
        <pc:chgData name="h p" userId="7b40279def3dd0f0" providerId="LiveId" clId="{75C6EF35-A7F5-4CFC-B3CB-781733EAFC5D}" dt="2022-01-30T12:00:03.800" v="1849" actId="47"/>
        <pc:sldMkLst>
          <pc:docMk/>
          <pc:sldMk cId="2516202382" sldId="546"/>
        </pc:sldMkLst>
      </pc:sldChg>
      <pc:sldChg chg="del">
        <pc:chgData name="h p" userId="7b40279def3dd0f0" providerId="LiveId" clId="{75C6EF35-A7F5-4CFC-B3CB-781733EAFC5D}" dt="2022-01-30T12:00:05.344" v="1850" actId="47"/>
        <pc:sldMkLst>
          <pc:docMk/>
          <pc:sldMk cId="4198567532" sldId="547"/>
        </pc:sldMkLst>
      </pc:sldChg>
      <pc:sldChg chg="del">
        <pc:chgData name="h p" userId="7b40279def3dd0f0" providerId="LiveId" clId="{75C6EF35-A7F5-4CFC-B3CB-781733EAFC5D}" dt="2022-01-30T12:04:02.025" v="1911" actId="47"/>
        <pc:sldMkLst>
          <pc:docMk/>
          <pc:sldMk cId="1932536339" sldId="548"/>
        </pc:sldMkLst>
      </pc:sldChg>
      <pc:sldChg chg="del">
        <pc:chgData name="h p" userId="7b40279def3dd0f0" providerId="LiveId" clId="{75C6EF35-A7F5-4CFC-B3CB-781733EAFC5D}" dt="2022-01-30T12:04:02.664" v="1912" actId="47"/>
        <pc:sldMkLst>
          <pc:docMk/>
          <pc:sldMk cId="3349010713" sldId="549"/>
        </pc:sldMkLst>
      </pc:sldChg>
      <pc:sldChg chg="del">
        <pc:chgData name="h p" userId="7b40279def3dd0f0" providerId="LiveId" clId="{75C6EF35-A7F5-4CFC-B3CB-781733EAFC5D}" dt="2022-01-30T12:04:03.597" v="1913" actId="47"/>
        <pc:sldMkLst>
          <pc:docMk/>
          <pc:sldMk cId="3621123934" sldId="550"/>
        </pc:sldMkLst>
      </pc:sldChg>
      <pc:sldChg chg="del">
        <pc:chgData name="h p" userId="7b40279def3dd0f0" providerId="LiveId" clId="{75C6EF35-A7F5-4CFC-B3CB-781733EAFC5D}" dt="2022-01-30T12:02:42.861" v="1876" actId="47"/>
        <pc:sldMkLst>
          <pc:docMk/>
          <pc:sldMk cId="3688140803" sldId="551"/>
        </pc:sldMkLst>
      </pc:sldChg>
      <pc:sldChg chg="del">
        <pc:chgData name="h p" userId="7b40279def3dd0f0" providerId="LiveId" clId="{75C6EF35-A7F5-4CFC-B3CB-781733EAFC5D}" dt="2022-01-30T12:04:22.297" v="1915" actId="47"/>
        <pc:sldMkLst>
          <pc:docMk/>
          <pc:sldMk cId="1649593415" sldId="557"/>
        </pc:sldMkLst>
      </pc:sldChg>
      <pc:sldChg chg="modSp mod">
        <pc:chgData name="h p" userId="7b40279def3dd0f0" providerId="LiveId" clId="{75C6EF35-A7F5-4CFC-B3CB-781733EAFC5D}" dt="2022-01-30T12:30:11.429" v="2622" actId="20577"/>
        <pc:sldMkLst>
          <pc:docMk/>
          <pc:sldMk cId="3722864526" sldId="561"/>
        </pc:sldMkLst>
        <pc:spChg chg="mod">
          <ac:chgData name="h p" userId="7b40279def3dd0f0" providerId="LiveId" clId="{75C6EF35-A7F5-4CFC-B3CB-781733EAFC5D}" dt="2022-01-30T12:30:11.429" v="2622" actId="20577"/>
          <ac:spMkLst>
            <pc:docMk/>
            <pc:sldMk cId="3722864526" sldId="561"/>
            <ac:spMk id="14" creationId="{00000000-0000-0000-0000-000000000000}"/>
          </ac:spMkLst>
        </pc:spChg>
      </pc:sldChg>
      <pc:sldChg chg="del">
        <pc:chgData name="h p" userId="7b40279def3dd0f0" providerId="LiveId" clId="{75C6EF35-A7F5-4CFC-B3CB-781733EAFC5D}" dt="2022-01-30T11:59:56.047" v="1848" actId="47"/>
        <pc:sldMkLst>
          <pc:docMk/>
          <pc:sldMk cId="3032143955" sldId="562"/>
        </pc:sldMkLst>
      </pc:sldChg>
      <pc:sldChg chg="delSp mod ord">
        <pc:chgData name="h p" userId="7b40279def3dd0f0" providerId="LiveId" clId="{75C6EF35-A7F5-4CFC-B3CB-781733EAFC5D}" dt="2022-01-30T12:05:30.429" v="1929"/>
        <pc:sldMkLst>
          <pc:docMk/>
          <pc:sldMk cId="477033627" sldId="565"/>
        </pc:sldMkLst>
        <pc:spChg chg="del">
          <ac:chgData name="h p" userId="7b40279def3dd0f0" providerId="LiveId" clId="{75C6EF35-A7F5-4CFC-B3CB-781733EAFC5D}" dt="2022-01-30T12:01:43.922" v="1866" actId="478"/>
          <ac:spMkLst>
            <pc:docMk/>
            <pc:sldMk cId="477033627" sldId="565"/>
            <ac:spMk id="7" creationId="{00000000-0000-0000-0000-000000000000}"/>
          </ac:spMkLst>
        </pc:spChg>
      </pc:sldChg>
      <pc:sldChg chg="del">
        <pc:chgData name="h p" userId="7b40279def3dd0f0" providerId="LiveId" clId="{75C6EF35-A7F5-4CFC-B3CB-781733EAFC5D}" dt="2022-01-30T12:01:01.954" v="1858" actId="47"/>
        <pc:sldMkLst>
          <pc:docMk/>
          <pc:sldMk cId="3993839645" sldId="566"/>
        </pc:sldMkLst>
      </pc:sldChg>
      <pc:sldChg chg="del">
        <pc:chgData name="h p" userId="7b40279def3dd0f0" providerId="LiveId" clId="{75C6EF35-A7F5-4CFC-B3CB-781733EAFC5D}" dt="2022-01-30T12:01:03.886" v="1859" actId="47"/>
        <pc:sldMkLst>
          <pc:docMk/>
          <pc:sldMk cId="1374596925" sldId="567"/>
        </pc:sldMkLst>
      </pc:sldChg>
      <pc:sldChg chg="del">
        <pc:chgData name="h p" userId="7b40279def3dd0f0" providerId="LiveId" clId="{75C6EF35-A7F5-4CFC-B3CB-781733EAFC5D}" dt="2022-01-30T12:01:13.305" v="1861" actId="47"/>
        <pc:sldMkLst>
          <pc:docMk/>
          <pc:sldMk cId="2472147033" sldId="568"/>
        </pc:sldMkLst>
      </pc:sldChg>
      <pc:sldChg chg="del">
        <pc:chgData name="h p" userId="7b40279def3dd0f0" providerId="LiveId" clId="{75C6EF35-A7F5-4CFC-B3CB-781733EAFC5D}" dt="2022-01-30T12:01:16.651" v="1862" actId="47"/>
        <pc:sldMkLst>
          <pc:docMk/>
          <pc:sldMk cId="1470550550" sldId="569"/>
        </pc:sldMkLst>
      </pc:sldChg>
      <pc:sldChg chg="addSp delSp modSp mod ord">
        <pc:chgData name="h p" userId="7b40279def3dd0f0" providerId="LiveId" clId="{75C6EF35-A7F5-4CFC-B3CB-781733EAFC5D}" dt="2022-01-30T12:30:55.457" v="2669" actId="14100"/>
        <pc:sldMkLst>
          <pc:docMk/>
          <pc:sldMk cId="4061491028" sldId="570"/>
        </pc:sldMkLst>
        <pc:spChg chg="del">
          <ac:chgData name="h p" userId="7b40279def3dd0f0" providerId="LiveId" clId="{75C6EF35-A7F5-4CFC-B3CB-781733EAFC5D}" dt="2022-01-30T12:01:29.425" v="1863" actId="478"/>
          <ac:spMkLst>
            <pc:docMk/>
            <pc:sldMk cId="4061491028" sldId="570"/>
            <ac:spMk id="3" creationId="{00000000-0000-0000-0000-000000000000}"/>
          </ac:spMkLst>
        </pc:spChg>
        <pc:spChg chg="add mod">
          <ac:chgData name="h p" userId="7b40279def3dd0f0" providerId="LiveId" clId="{75C6EF35-A7F5-4CFC-B3CB-781733EAFC5D}" dt="2022-01-30T12:30:55.457" v="2669" actId="14100"/>
          <ac:spMkLst>
            <pc:docMk/>
            <pc:sldMk cId="4061491028" sldId="570"/>
            <ac:spMk id="6" creationId="{031BAC82-6BBF-4034-9F90-EB1990E39E37}"/>
          </ac:spMkLst>
        </pc:spChg>
        <pc:spChg chg="del">
          <ac:chgData name="h p" userId="7b40279def3dd0f0" providerId="LiveId" clId="{75C6EF35-A7F5-4CFC-B3CB-781733EAFC5D}" dt="2022-01-30T12:01:31.561" v="1865" actId="478"/>
          <ac:spMkLst>
            <pc:docMk/>
            <pc:sldMk cId="4061491028" sldId="570"/>
            <ac:spMk id="8" creationId="{00000000-0000-0000-0000-000000000000}"/>
          </ac:spMkLst>
        </pc:spChg>
        <pc:cxnChg chg="del">
          <ac:chgData name="h p" userId="7b40279def3dd0f0" providerId="LiveId" clId="{75C6EF35-A7F5-4CFC-B3CB-781733EAFC5D}" dt="2022-01-30T12:01:30.580" v="1864" actId="478"/>
          <ac:cxnSpMkLst>
            <pc:docMk/>
            <pc:sldMk cId="4061491028" sldId="570"/>
            <ac:cxnSpMk id="7" creationId="{00000000-0000-0000-0000-000000000000}"/>
          </ac:cxnSpMkLst>
        </pc:cxnChg>
      </pc:sldChg>
      <pc:sldChg chg="del">
        <pc:chgData name="h p" userId="7b40279def3dd0f0" providerId="LiveId" clId="{75C6EF35-A7F5-4CFC-B3CB-781733EAFC5D}" dt="2022-01-30T12:01:12.434" v="1860" actId="47"/>
        <pc:sldMkLst>
          <pc:docMk/>
          <pc:sldMk cId="1565426440" sldId="571"/>
        </pc:sldMkLst>
      </pc:sldChg>
      <pc:sldChg chg="del">
        <pc:chgData name="h p" userId="7b40279def3dd0f0" providerId="LiveId" clId="{75C6EF35-A7F5-4CFC-B3CB-781733EAFC5D}" dt="2022-01-30T12:02:57.065" v="1884" actId="47"/>
        <pc:sldMkLst>
          <pc:docMk/>
          <pc:sldMk cId="149262027" sldId="572"/>
        </pc:sldMkLst>
      </pc:sldChg>
      <pc:sldChg chg="del">
        <pc:chgData name="h p" userId="7b40279def3dd0f0" providerId="LiveId" clId="{75C6EF35-A7F5-4CFC-B3CB-781733EAFC5D}" dt="2022-01-30T12:03:02.542" v="1888" actId="47"/>
        <pc:sldMkLst>
          <pc:docMk/>
          <pc:sldMk cId="2477336810" sldId="573"/>
        </pc:sldMkLst>
      </pc:sldChg>
      <pc:sldChg chg="del">
        <pc:chgData name="h p" userId="7b40279def3dd0f0" providerId="LiveId" clId="{75C6EF35-A7F5-4CFC-B3CB-781733EAFC5D}" dt="2022-01-30T12:02:59.285" v="1885" actId="47"/>
        <pc:sldMkLst>
          <pc:docMk/>
          <pc:sldMk cId="2322527050" sldId="574"/>
        </pc:sldMkLst>
      </pc:sldChg>
      <pc:sldChg chg="del">
        <pc:chgData name="h p" userId="7b40279def3dd0f0" providerId="LiveId" clId="{75C6EF35-A7F5-4CFC-B3CB-781733EAFC5D}" dt="2022-01-30T12:03:00.774" v="1886" actId="47"/>
        <pc:sldMkLst>
          <pc:docMk/>
          <pc:sldMk cId="1869401671" sldId="575"/>
        </pc:sldMkLst>
      </pc:sldChg>
      <pc:sldChg chg="del">
        <pc:chgData name="h p" userId="7b40279def3dd0f0" providerId="LiveId" clId="{75C6EF35-A7F5-4CFC-B3CB-781733EAFC5D}" dt="2022-01-30T12:03:01.691" v="1887" actId="47"/>
        <pc:sldMkLst>
          <pc:docMk/>
          <pc:sldMk cId="2323863111" sldId="576"/>
        </pc:sldMkLst>
      </pc:sldChg>
      <pc:sldChg chg="del">
        <pc:chgData name="h p" userId="7b40279def3dd0f0" providerId="LiveId" clId="{75C6EF35-A7F5-4CFC-B3CB-781733EAFC5D}" dt="2022-01-30T12:03:04.329" v="1889" actId="47"/>
        <pc:sldMkLst>
          <pc:docMk/>
          <pc:sldMk cId="1622755071" sldId="577"/>
        </pc:sldMkLst>
      </pc:sldChg>
      <pc:sldChg chg="del">
        <pc:chgData name="h p" userId="7b40279def3dd0f0" providerId="LiveId" clId="{75C6EF35-A7F5-4CFC-B3CB-781733EAFC5D}" dt="2022-01-30T12:03:09.081" v="1891" actId="47"/>
        <pc:sldMkLst>
          <pc:docMk/>
          <pc:sldMk cId="1304997949" sldId="578"/>
        </pc:sldMkLst>
      </pc:sldChg>
      <pc:sldChg chg="del">
        <pc:chgData name="h p" userId="7b40279def3dd0f0" providerId="LiveId" clId="{75C6EF35-A7F5-4CFC-B3CB-781733EAFC5D}" dt="2022-01-30T12:03:09.968" v="1892" actId="47"/>
        <pc:sldMkLst>
          <pc:docMk/>
          <pc:sldMk cId="57598003" sldId="579"/>
        </pc:sldMkLst>
      </pc:sldChg>
      <pc:sldChg chg="del">
        <pc:chgData name="h p" userId="7b40279def3dd0f0" providerId="LiveId" clId="{75C6EF35-A7F5-4CFC-B3CB-781733EAFC5D}" dt="2022-01-30T12:03:05.116" v="1890" actId="47"/>
        <pc:sldMkLst>
          <pc:docMk/>
          <pc:sldMk cId="1017360293" sldId="580"/>
        </pc:sldMkLst>
      </pc:sldChg>
      <pc:sldChg chg="del">
        <pc:chgData name="h p" userId="7b40279def3dd0f0" providerId="LiveId" clId="{75C6EF35-A7F5-4CFC-B3CB-781733EAFC5D}" dt="2022-01-30T12:03:10.847" v="1893" actId="47"/>
        <pc:sldMkLst>
          <pc:docMk/>
          <pc:sldMk cId="1529041088" sldId="581"/>
        </pc:sldMkLst>
      </pc:sldChg>
      <pc:sldChg chg="ord">
        <pc:chgData name="h p" userId="7b40279def3dd0f0" providerId="LiveId" clId="{75C6EF35-A7F5-4CFC-B3CB-781733EAFC5D}" dt="2022-01-30T12:05:44.637" v="1933"/>
        <pc:sldMkLst>
          <pc:docMk/>
          <pc:sldMk cId="1592780396" sldId="582"/>
        </pc:sldMkLst>
      </pc:sldChg>
      <pc:sldChg chg="del">
        <pc:chgData name="h p" userId="7b40279def3dd0f0" providerId="LiveId" clId="{75C6EF35-A7F5-4CFC-B3CB-781733EAFC5D}" dt="2022-01-30T11:59:10.773" v="1846" actId="2696"/>
        <pc:sldMkLst>
          <pc:docMk/>
          <pc:sldMk cId="881638924" sldId="583"/>
        </pc:sldMkLst>
      </pc:sldChg>
      <pc:sldChg chg="addSp modSp del mod">
        <pc:chgData name="h p" userId="7b40279def3dd0f0" providerId="LiveId" clId="{75C6EF35-A7F5-4CFC-B3CB-781733EAFC5D}" dt="2022-01-30T12:25:50.109" v="2473" actId="47"/>
        <pc:sldMkLst>
          <pc:docMk/>
          <pc:sldMk cId="3264209379" sldId="585"/>
        </pc:sldMkLst>
        <pc:spChg chg="add mod">
          <ac:chgData name="h p" userId="7b40279def3dd0f0" providerId="LiveId" clId="{75C6EF35-A7F5-4CFC-B3CB-781733EAFC5D}" dt="2022-01-30T12:10:47.226" v="2018" actId="1076"/>
          <ac:spMkLst>
            <pc:docMk/>
            <pc:sldMk cId="3264209379" sldId="585"/>
            <ac:spMk id="2" creationId="{1463036D-41AE-49DA-AD18-3F4543EFC54A}"/>
          </ac:spMkLst>
        </pc:spChg>
        <pc:spChg chg="mod">
          <ac:chgData name="h p" userId="7b40279def3dd0f0" providerId="LiveId" clId="{75C6EF35-A7F5-4CFC-B3CB-781733EAFC5D}" dt="2022-01-30T12:11:06.920" v="2028" actId="15"/>
          <ac:spMkLst>
            <pc:docMk/>
            <pc:sldMk cId="3264209379" sldId="585"/>
            <ac:spMk id="10" creationId="{B1677CA5-7B80-459D-BA81-8DB6818D0CA0}"/>
          </ac:spMkLst>
        </pc:spChg>
      </pc:sldChg>
      <pc:sldChg chg="modSp mod">
        <pc:chgData name="h p" userId="7b40279def3dd0f0" providerId="LiveId" clId="{75C6EF35-A7F5-4CFC-B3CB-781733EAFC5D}" dt="2022-01-30T12:10:10.699" v="2005" actId="21"/>
        <pc:sldMkLst>
          <pc:docMk/>
          <pc:sldMk cId="3458329054" sldId="586"/>
        </pc:sldMkLst>
        <pc:spChg chg="mod">
          <ac:chgData name="h p" userId="7b40279def3dd0f0" providerId="LiveId" clId="{75C6EF35-A7F5-4CFC-B3CB-781733EAFC5D}" dt="2022-01-30T12:10:10.699" v="2005" actId="21"/>
          <ac:spMkLst>
            <pc:docMk/>
            <pc:sldMk cId="3458329054" sldId="586"/>
            <ac:spMk id="10" creationId="{B1677CA5-7B80-459D-BA81-8DB6818D0CA0}"/>
          </ac:spMkLst>
        </pc:spChg>
      </pc:sldChg>
      <pc:sldChg chg="del">
        <pc:chgData name="h p" userId="7b40279def3dd0f0" providerId="LiveId" clId="{75C6EF35-A7F5-4CFC-B3CB-781733EAFC5D}" dt="2022-01-30T12:06:24.085" v="1943" actId="47"/>
        <pc:sldMkLst>
          <pc:docMk/>
          <pc:sldMk cId="3428189175" sldId="587"/>
        </pc:sldMkLst>
      </pc:sldChg>
      <pc:sldChg chg="modSp del mod">
        <pc:chgData name="h p" userId="7b40279def3dd0f0" providerId="LiveId" clId="{75C6EF35-A7F5-4CFC-B3CB-781733EAFC5D}" dt="2022-01-30T12:29:12.151" v="2616" actId="47"/>
        <pc:sldMkLst>
          <pc:docMk/>
          <pc:sldMk cId="2558523972" sldId="588"/>
        </pc:sldMkLst>
        <pc:spChg chg="mod">
          <ac:chgData name="h p" userId="7b40279def3dd0f0" providerId="LiveId" clId="{75C6EF35-A7F5-4CFC-B3CB-781733EAFC5D}" dt="2022-01-30T12:14:42.977" v="2090" actId="14100"/>
          <ac:spMkLst>
            <pc:docMk/>
            <pc:sldMk cId="2558523972" sldId="588"/>
            <ac:spMk id="10" creationId="{B1677CA5-7B80-459D-BA81-8DB6818D0CA0}"/>
          </ac:spMkLst>
        </pc:spChg>
      </pc:sldChg>
      <pc:sldChg chg="del">
        <pc:chgData name="h p" userId="7b40279def3dd0f0" providerId="LiveId" clId="{75C6EF35-A7F5-4CFC-B3CB-781733EAFC5D}" dt="2022-01-30T12:07:10.588" v="1946" actId="47"/>
        <pc:sldMkLst>
          <pc:docMk/>
          <pc:sldMk cId="2875460585" sldId="589"/>
        </pc:sldMkLst>
      </pc:sldChg>
      <pc:sldChg chg="addSp delSp modSp mod delAnim">
        <pc:chgData name="h p" userId="7b40279def3dd0f0" providerId="LiveId" clId="{75C6EF35-A7F5-4CFC-B3CB-781733EAFC5D}" dt="2022-01-28T14:17:35.039" v="1334" actId="1038"/>
        <pc:sldMkLst>
          <pc:docMk/>
          <pc:sldMk cId="1430677986" sldId="591"/>
        </pc:sldMkLst>
        <pc:spChg chg="add del mod">
          <ac:chgData name="h p" userId="7b40279def3dd0f0" providerId="LiveId" clId="{75C6EF35-A7F5-4CFC-B3CB-781733EAFC5D}" dt="2022-01-28T13:49:29.179" v="631"/>
          <ac:spMkLst>
            <pc:docMk/>
            <pc:sldMk cId="1430677986" sldId="591"/>
            <ac:spMk id="2" creationId="{6A676BBC-F771-4063-B08C-A1DFFC78CCB4}"/>
          </ac:spMkLst>
        </pc:spChg>
        <pc:spChg chg="add mod">
          <ac:chgData name="h p" userId="7b40279def3dd0f0" providerId="LiveId" clId="{75C6EF35-A7F5-4CFC-B3CB-781733EAFC5D}" dt="2022-01-28T14:03:26.901" v="943" actId="14100"/>
          <ac:spMkLst>
            <pc:docMk/>
            <pc:sldMk cId="1430677986" sldId="591"/>
            <ac:spMk id="13" creationId="{AC0416DD-5A30-4856-B1EC-12461592B208}"/>
          </ac:spMkLst>
        </pc:spChg>
        <pc:grpChg chg="del mod">
          <ac:chgData name="h p" userId="7b40279def3dd0f0" providerId="LiveId" clId="{75C6EF35-A7F5-4CFC-B3CB-781733EAFC5D}" dt="2022-01-28T14:03:18.388" v="941" actId="478"/>
          <ac:grpSpMkLst>
            <pc:docMk/>
            <pc:sldMk cId="1430677986" sldId="591"/>
            <ac:grpSpMk id="12" creationId="{AE5EB092-BBDB-4C57-8994-C976389FF362}"/>
          </ac:grpSpMkLst>
        </pc:grpChg>
        <pc:picChg chg="mod">
          <ac:chgData name="h p" userId="7b40279def3dd0f0" providerId="LiveId" clId="{75C6EF35-A7F5-4CFC-B3CB-781733EAFC5D}" dt="2022-01-28T14:17:35.039" v="1334" actId="1038"/>
          <ac:picMkLst>
            <pc:docMk/>
            <pc:sldMk cId="1430677986" sldId="591"/>
            <ac:picMk id="7" creationId="{8DC73D29-BB57-431F-9544-E6E86D4479A2}"/>
          </ac:picMkLst>
        </pc:picChg>
      </pc:sldChg>
      <pc:sldChg chg="modSp mod">
        <pc:chgData name="h p" userId="7b40279def3dd0f0" providerId="LiveId" clId="{75C6EF35-A7F5-4CFC-B3CB-781733EAFC5D}" dt="2022-01-30T12:41:26.900" v="2750" actId="404"/>
        <pc:sldMkLst>
          <pc:docMk/>
          <pc:sldMk cId="2016586047" sldId="593"/>
        </pc:sldMkLst>
        <pc:spChg chg="mod">
          <ac:chgData name="h p" userId="7b40279def3dd0f0" providerId="LiveId" clId="{75C6EF35-A7F5-4CFC-B3CB-781733EAFC5D}" dt="2022-01-30T12:05:53.290" v="1936" actId="20577"/>
          <ac:spMkLst>
            <pc:docMk/>
            <pc:sldMk cId="2016586047" sldId="593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41:26.900" v="2750" actId="404"/>
          <ac:spMkLst>
            <pc:docMk/>
            <pc:sldMk cId="2016586047" sldId="593"/>
            <ac:spMk id="10" creationId="{B1677CA5-7B80-459D-BA81-8DB6818D0CA0}"/>
          </ac:spMkLst>
        </pc:spChg>
      </pc:sldChg>
      <pc:sldChg chg="modSp mod">
        <pc:chgData name="h p" userId="7b40279def3dd0f0" providerId="LiveId" clId="{75C6EF35-A7F5-4CFC-B3CB-781733EAFC5D}" dt="2022-01-30T12:41:16.637" v="2748" actId="404"/>
        <pc:sldMkLst>
          <pc:docMk/>
          <pc:sldMk cId="3991612042" sldId="594"/>
        </pc:sldMkLst>
        <pc:spChg chg="mod">
          <ac:chgData name="h p" userId="7b40279def3dd0f0" providerId="LiveId" clId="{75C6EF35-A7F5-4CFC-B3CB-781733EAFC5D}" dt="2022-01-30T12:05:57.317" v="1939" actId="20577"/>
          <ac:spMkLst>
            <pc:docMk/>
            <pc:sldMk cId="3991612042" sldId="594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41:16.637" v="2748" actId="404"/>
          <ac:spMkLst>
            <pc:docMk/>
            <pc:sldMk cId="3991612042" sldId="594"/>
            <ac:spMk id="10" creationId="{B1677CA5-7B80-459D-BA81-8DB6818D0CA0}"/>
          </ac:spMkLst>
        </pc:spChg>
      </pc:sldChg>
      <pc:sldChg chg="modSp mod">
        <pc:chgData name="h p" userId="7b40279def3dd0f0" providerId="LiveId" clId="{75C6EF35-A7F5-4CFC-B3CB-781733EAFC5D}" dt="2022-01-30T12:41:09.947" v="2746" actId="404"/>
        <pc:sldMkLst>
          <pc:docMk/>
          <pc:sldMk cId="774163123" sldId="595"/>
        </pc:sldMkLst>
        <pc:spChg chg="mod">
          <ac:chgData name="h p" userId="7b40279def3dd0f0" providerId="LiveId" clId="{75C6EF35-A7F5-4CFC-B3CB-781733EAFC5D}" dt="2022-01-30T12:06:01.078" v="1942" actId="20577"/>
          <ac:spMkLst>
            <pc:docMk/>
            <pc:sldMk cId="774163123" sldId="595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41:09.947" v="2746" actId="404"/>
          <ac:spMkLst>
            <pc:docMk/>
            <pc:sldMk cId="774163123" sldId="595"/>
            <ac:spMk id="10" creationId="{B1677CA5-7B80-459D-BA81-8DB6818D0CA0}"/>
          </ac:spMkLst>
        </pc:spChg>
      </pc:sldChg>
      <pc:sldChg chg="modSp mod">
        <pc:chgData name="h p" userId="7b40279def3dd0f0" providerId="LiveId" clId="{75C6EF35-A7F5-4CFC-B3CB-781733EAFC5D}" dt="2022-01-30T12:52:19.276" v="3364" actId="404"/>
        <pc:sldMkLst>
          <pc:docMk/>
          <pc:sldMk cId="2614304017" sldId="596"/>
        </pc:sldMkLst>
        <pc:spChg chg="mod">
          <ac:chgData name="h p" userId="7b40279def3dd0f0" providerId="LiveId" clId="{75C6EF35-A7F5-4CFC-B3CB-781733EAFC5D}" dt="2022-01-30T12:52:19.276" v="3364" actId="404"/>
          <ac:spMkLst>
            <pc:docMk/>
            <pc:sldMk cId="2614304017" sldId="596"/>
            <ac:spMk id="10" creationId="{B1677CA5-7B80-459D-BA81-8DB6818D0CA0}"/>
          </ac:spMkLst>
        </pc:spChg>
      </pc:sldChg>
      <pc:sldChg chg="modSp mod ord">
        <pc:chgData name="h p" userId="7b40279def3dd0f0" providerId="LiveId" clId="{75C6EF35-A7F5-4CFC-B3CB-781733EAFC5D}" dt="2022-01-30T12:30:21.781" v="2648" actId="20577"/>
        <pc:sldMkLst>
          <pc:docMk/>
          <pc:sldMk cId="553948141" sldId="597"/>
        </pc:sldMkLst>
        <pc:spChg chg="mod">
          <ac:chgData name="h p" userId="7b40279def3dd0f0" providerId="LiveId" clId="{75C6EF35-A7F5-4CFC-B3CB-781733EAFC5D}" dt="2022-01-30T12:30:21.781" v="2648" actId="20577"/>
          <ac:spMkLst>
            <pc:docMk/>
            <pc:sldMk cId="553948141" sldId="597"/>
            <ac:spMk id="6" creationId="{DCB8C6EB-FA62-4F6D-A53F-3F2F9AC99BF8}"/>
          </ac:spMkLst>
        </pc:spChg>
        <pc:picChg chg="mod">
          <ac:chgData name="h p" userId="7b40279def3dd0f0" providerId="LiveId" clId="{75C6EF35-A7F5-4CFC-B3CB-781733EAFC5D}" dt="2022-01-30T11:59:00.248" v="1845" actId="1076"/>
          <ac:picMkLst>
            <pc:docMk/>
            <pc:sldMk cId="553948141" sldId="597"/>
            <ac:picMk id="3" creationId="{F2C52237-06AA-4AB1-B86E-F0C1F24A3936}"/>
          </ac:picMkLst>
        </pc:picChg>
      </pc:sldChg>
      <pc:sldChg chg="modSp mod">
        <pc:chgData name="h p" userId="7b40279def3dd0f0" providerId="LiveId" clId="{75C6EF35-A7F5-4CFC-B3CB-781733EAFC5D}" dt="2022-01-27T15:39:45.547" v="1" actId="947"/>
        <pc:sldMkLst>
          <pc:docMk/>
          <pc:sldMk cId="1595438884" sldId="603"/>
        </pc:sldMkLst>
        <pc:spChg chg="mod">
          <ac:chgData name="h p" userId="7b40279def3dd0f0" providerId="LiveId" clId="{75C6EF35-A7F5-4CFC-B3CB-781733EAFC5D}" dt="2022-01-27T15:39:45.547" v="1" actId="947"/>
          <ac:spMkLst>
            <pc:docMk/>
            <pc:sldMk cId="1595438884" sldId="603"/>
            <ac:spMk id="10" creationId="{B1677CA5-7B80-459D-BA81-8DB6818D0CA0}"/>
          </ac:spMkLst>
        </pc:spChg>
      </pc:sldChg>
      <pc:sldChg chg="modSp mod">
        <pc:chgData name="h p" userId="7b40279def3dd0f0" providerId="LiveId" clId="{75C6EF35-A7F5-4CFC-B3CB-781733EAFC5D}" dt="2022-01-30T12:53:05.649" v="3380" actId="5793"/>
        <pc:sldMkLst>
          <pc:docMk/>
          <pc:sldMk cId="3937786001" sldId="604"/>
        </pc:sldMkLst>
        <pc:spChg chg="mod">
          <ac:chgData name="h p" userId="7b40279def3dd0f0" providerId="LiveId" clId="{75C6EF35-A7F5-4CFC-B3CB-781733EAFC5D}" dt="2022-01-30T12:53:05.649" v="3380" actId="5793"/>
          <ac:spMkLst>
            <pc:docMk/>
            <pc:sldMk cId="3937786001" sldId="604"/>
            <ac:spMk id="10" creationId="{B1677CA5-7B80-459D-BA81-8DB6818D0CA0}"/>
          </ac:spMkLst>
        </pc:spChg>
      </pc:sldChg>
      <pc:sldChg chg="delSp modSp add mod modAnim">
        <pc:chgData name="h p" userId="7b40279def3dd0f0" providerId="LiveId" clId="{75C6EF35-A7F5-4CFC-B3CB-781733EAFC5D}" dt="2022-01-28T14:12:58.266" v="1332" actId="14100"/>
        <pc:sldMkLst>
          <pc:docMk/>
          <pc:sldMk cId="3515545033" sldId="605"/>
        </pc:sldMkLst>
        <pc:spChg chg="mod">
          <ac:chgData name="h p" userId="7b40279def3dd0f0" providerId="LiveId" clId="{75C6EF35-A7F5-4CFC-B3CB-781733EAFC5D}" dt="2022-01-28T14:12:58.266" v="1332" actId="14100"/>
          <ac:spMkLst>
            <pc:docMk/>
            <pc:sldMk cId="3515545033" sldId="605"/>
            <ac:spMk id="13" creationId="{AC0416DD-5A30-4856-B1EC-12461592B208}"/>
          </ac:spMkLst>
        </pc:spChg>
        <pc:grpChg chg="mod">
          <ac:chgData name="h p" userId="7b40279def3dd0f0" providerId="LiveId" clId="{75C6EF35-A7F5-4CFC-B3CB-781733EAFC5D}" dt="2022-01-28T14:03:35.765" v="944" actId="1076"/>
          <ac:grpSpMkLst>
            <pc:docMk/>
            <pc:sldMk cId="3515545033" sldId="605"/>
            <ac:grpSpMk id="12" creationId="{AE5EB092-BBDB-4C57-8994-C976389FF362}"/>
          </ac:grpSpMkLst>
        </pc:grpChg>
        <pc:picChg chg="del">
          <ac:chgData name="h p" userId="7b40279def3dd0f0" providerId="LiveId" clId="{75C6EF35-A7F5-4CFC-B3CB-781733EAFC5D}" dt="2022-01-28T14:03:39.036" v="945" actId="478"/>
          <ac:picMkLst>
            <pc:docMk/>
            <pc:sldMk cId="3515545033" sldId="605"/>
            <ac:picMk id="7" creationId="{8DC73D29-BB57-431F-9544-E6E86D4479A2}"/>
          </ac:picMkLst>
        </pc:picChg>
      </pc:sldChg>
      <pc:sldChg chg="delSp modSp add mod ord modAnim">
        <pc:chgData name="h p" userId="7b40279def3dd0f0" providerId="LiveId" clId="{75C6EF35-A7F5-4CFC-B3CB-781733EAFC5D}" dt="2022-01-30T12:50:04.499" v="3322"/>
        <pc:sldMkLst>
          <pc:docMk/>
          <pc:sldMk cId="3289020298" sldId="606"/>
        </pc:sldMkLst>
        <pc:spChg chg="del">
          <ac:chgData name="h p" userId="7b40279def3dd0f0" providerId="LiveId" clId="{75C6EF35-A7F5-4CFC-B3CB-781733EAFC5D}" dt="2022-01-30T12:10:05.819" v="2004" actId="478"/>
          <ac:spMkLst>
            <pc:docMk/>
            <pc:sldMk cId="3289020298" sldId="606"/>
            <ac:spMk id="2" creationId="{1463036D-41AE-49DA-AD18-3F4543EFC54A}"/>
          </ac:spMkLst>
        </pc:spChg>
        <pc:spChg chg="mod">
          <ac:chgData name="h p" userId="7b40279def3dd0f0" providerId="LiveId" clId="{75C6EF35-A7F5-4CFC-B3CB-781733EAFC5D}" dt="2022-01-30T12:28:42.788" v="2595" actId="20577"/>
          <ac:spMkLst>
            <pc:docMk/>
            <pc:sldMk cId="3289020298" sldId="606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49:58.329" v="3321" actId="1076"/>
          <ac:spMkLst>
            <pc:docMk/>
            <pc:sldMk cId="3289020298" sldId="606"/>
            <ac:spMk id="10" creationId="{B1677CA5-7B80-459D-BA81-8DB6818D0CA0}"/>
          </ac:spMkLst>
        </pc:spChg>
      </pc:sldChg>
      <pc:sldChg chg="addSp modSp add mod ord">
        <pc:chgData name="h p" userId="7b40279def3dd0f0" providerId="LiveId" clId="{75C6EF35-A7F5-4CFC-B3CB-781733EAFC5D}" dt="2022-01-30T12:50:46.781" v="3328" actId="6549"/>
        <pc:sldMkLst>
          <pc:docMk/>
          <pc:sldMk cId="2030179817" sldId="607"/>
        </pc:sldMkLst>
        <pc:spChg chg="mod">
          <ac:chgData name="h p" userId="7b40279def3dd0f0" providerId="LiveId" clId="{75C6EF35-A7F5-4CFC-B3CB-781733EAFC5D}" dt="2022-01-30T12:28:56.142" v="2615" actId="20577"/>
          <ac:spMkLst>
            <pc:docMk/>
            <pc:sldMk cId="2030179817" sldId="607"/>
            <ac:spMk id="6" creationId="{DCB8C6EB-FA62-4F6D-A53F-3F2F9AC99BF8}"/>
          </ac:spMkLst>
        </pc:spChg>
        <pc:spChg chg="add mod">
          <ac:chgData name="h p" userId="7b40279def3dd0f0" providerId="LiveId" clId="{75C6EF35-A7F5-4CFC-B3CB-781733EAFC5D}" dt="2022-01-30T12:50:46.781" v="3328" actId="6549"/>
          <ac:spMkLst>
            <pc:docMk/>
            <pc:sldMk cId="2030179817" sldId="607"/>
            <ac:spMk id="7" creationId="{0440CA9F-98D3-41D8-AD14-571ACB57288C}"/>
          </ac:spMkLst>
        </pc:spChg>
        <pc:spChg chg="mod">
          <ac:chgData name="h p" userId="7b40279def3dd0f0" providerId="LiveId" clId="{75C6EF35-A7F5-4CFC-B3CB-781733EAFC5D}" dt="2022-01-30T12:50:29.573" v="3324" actId="20577"/>
          <ac:spMkLst>
            <pc:docMk/>
            <pc:sldMk cId="2030179817" sldId="607"/>
            <ac:spMk id="10" creationId="{B1677CA5-7B80-459D-BA81-8DB6818D0CA0}"/>
          </ac:spMkLst>
        </pc:spChg>
      </pc:sldChg>
      <pc:sldChg chg="addSp modSp add del mod ord">
        <pc:chgData name="h p" userId="7b40279def3dd0f0" providerId="LiveId" clId="{75C6EF35-A7F5-4CFC-B3CB-781733EAFC5D}" dt="2022-01-30T12:37:41.258" v="2700" actId="47"/>
        <pc:sldMkLst>
          <pc:docMk/>
          <pc:sldMk cId="2008376154" sldId="608"/>
        </pc:sldMkLst>
        <pc:spChg chg="mod">
          <ac:chgData name="h p" userId="7b40279def3dd0f0" providerId="LiveId" clId="{75C6EF35-A7F5-4CFC-B3CB-781733EAFC5D}" dt="2022-01-30T12:28:49.543" v="2605" actId="20577"/>
          <ac:spMkLst>
            <pc:docMk/>
            <pc:sldMk cId="2008376154" sldId="608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28:23.327" v="2583" actId="6549"/>
          <ac:spMkLst>
            <pc:docMk/>
            <pc:sldMk cId="2008376154" sldId="608"/>
            <ac:spMk id="10" creationId="{B1677CA5-7B80-459D-BA81-8DB6818D0CA0}"/>
          </ac:spMkLst>
        </pc:spChg>
        <pc:picChg chg="add mod">
          <ac:chgData name="h p" userId="7b40279def3dd0f0" providerId="LiveId" clId="{75C6EF35-A7F5-4CFC-B3CB-781733EAFC5D}" dt="2022-01-30T12:33:52.731" v="2673" actId="1076"/>
          <ac:picMkLst>
            <pc:docMk/>
            <pc:sldMk cId="2008376154" sldId="608"/>
            <ac:picMk id="3" creationId="{E2542DDB-EA9D-41EF-9204-9F66A9B1D051}"/>
          </ac:picMkLst>
        </pc:picChg>
        <pc:picChg chg="add mod">
          <ac:chgData name="h p" userId="7b40279def3dd0f0" providerId="LiveId" clId="{75C6EF35-A7F5-4CFC-B3CB-781733EAFC5D}" dt="2022-01-30T12:34:20.992" v="2679" actId="1076"/>
          <ac:picMkLst>
            <pc:docMk/>
            <pc:sldMk cId="2008376154" sldId="608"/>
            <ac:picMk id="8" creationId="{4D4D5D3C-685D-4A66-8826-27ECE2EBA58A}"/>
          </ac:picMkLst>
        </pc:picChg>
        <pc:picChg chg="add mod">
          <ac:chgData name="h p" userId="7b40279def3dd0f0" providerId="LiveId" clId="{75C6EF35-A7F5-4CFC-B3CB-781733EAFC5D}" dt="2022-01-30T12:34:20.236" v="2678" actId="1076"/>
          <ac:picMkLst>
            <pc:docMk/>
            <pc:sldMk cId="2008376154" sldId="608"/>
            <ac:picMk id="11" creationId="{DBEBEE8E-D18D-4FE2-9C1F-39F93E2D4E95}"/>
          </ac:picMkLst>
        </pc:picChg>
      </pc:sldChg>
      <pc:sldChg chg="delSp modSp add mod modAnim">
        <pc:chgData name="h p" userId="7b40279def3dd0f0" providerId="LiveId" clId="{75C6EF35-A7F5-4CFC-B3CB-781733EAFC5D}" dt="2022-01-30T12:36:24.433" v="2699"/>
        <pc:sldMkLst>
          <pc:docMk/>
          <pc:sldMk cId="4028957527" sldId="609"/>
        </pc:sldMkLst>
        <pc:picChg chg="mod ord">
          <ac:chgData name="h p" userId="7b40279def3dd0f0" providerId="LiveId" clId="{75C6EF35-A7F5-4CFC-B3CB-781733EAFC5D}" dt="2022-01-30T12:36:21.768" v="2698" actId="1076"/>
          <ac:picMkLst>
            <pc:docMk/>
            <pc:sldMk cId="4028957527" sldId="609"/>
            <ac:picMk id="3" creationId="{E2542DDB-EA9D-41EF-9204-9F66A9B1D051}"/>
          </ac:picMkLst>
        </pc:picChg>
        <pc:picChg chg="del mod">
          <ac:chgData name="h p" userId="7b40279def3dd0f0" providerId="LiveId" clId="{75C6EF35-A7F5-4CFC-B3CB-781733EAFC5D}" dt="2022-01-30T12:35:34.875" v="2686" actId="478"/>
          <ac:picMkLst>
            <pc:docMk/>
            <pc:sldMk cId="4028957527" sldId="609"/>
            <ac:picMk id="8" creationId="{4D4D5D3C-685D-4A66-8826-27ECE2EBA58A}"/>
          </ac:picMkLst>
        </pc:picChg>
        <pc:picChg chg="mod">
          <ac:chgData name="h p" userId="7b40279def3dd0f0" providerId="LiveId" clId="{75C6EF35-A7F5-4CFC-B3CB-781733EAFC5D}" dt="2022-01-30T12:35:54.736" v="2693" actId="1076"/>
          <ac:picMkLst>
            <pc:docMk/>
            <pc:sldMk cId="4028957527" sldId="609"/>
            <ac:picMk id="11" creationId="{DBEBEE8E-D18D-4FE2-9C1F-39F93E2D4E95}"/>
          </ac:picMkLst>
        </pc:picChg>
      </pc:sldChg>
      <pc:sldChg chg="addSp delSp modSp add mod">
        <pc:chgData name="h p" userId="7b40279def3dd0f0" providerId="LiveId" clId="{75C6EF35-A7F5-4CFC-B3CB-781733EAFC5D}" dt="2022-01-30T12:44:49.457" v="2990" actId="20577"/>
        <pc:sldMkLst>
          <pc:docMk/>
          <pc:sldMk cId="1750843700" sldId="610"/>
        </pc:sldMkLst>
        <pc:spChg chg="add del mod">
          <ac:chgData name="h p" userId="7b40279def3dd0f0" providerId="LiveId" clId="{75C6EF35-A7F5-4CFC-B3CB-781733EAFC5D}" dt="2022-01-30T12:39:55.165" v="2709" actId="767"/>
          <ac:spMkLst>
            <pc:docMk/>
            <pc:sldMk cId="1750843700" sldId="610"/>
            <ac:spMk id="2" creationId="{CBFBE63A-76E6-472C-BDE2-641543130FCC}"/>
          </ac:spMkLst>
        </pc:spChg>
        <pc:spChg chg="mod">
          <ac:chgData name="h p" userId="7b40279def3dd0f0" providerId="LiveId" clId="{75C6EF35-A7F5-4CFC-B3CB-781733EAFC5D}" dt="2022-01-30T12:40:19.077" v="2724" actId="20577"/>
          <ac:spMkLst>
            <pc:docMk/>
            <pc:sldMk cId="1750843700" sldId="610"/>
            <ac:spMk id="6" creationId="{DCB8C6EB-FA62-4F6D-A53F-3F2F9AC99BF8}"/>
          </ac:spMkLst>
        </pc:spChg>
        <pc:spChg chg="add del mod">
          <ac:chgData name="h p" userId="7b40279def3dd0f0" providerId="LiveId" clId="{75C6EF35-A7F5-4CFC-B3CB-781733EAFC5D}" dt="2022-01-30T12:44:49.457" v="2990" actId="20577"/>
          <ac:spMkLst>
            <pc:docMk/>
            <pc:sldMk cId="1750843700" sldId="610"/>
            <ac:spMk id="10" creationId="{B1677CA5-7B80-459D-BA81-8DB6818D0CA0}"/>
          </ac:spMkLst>
        </pc:spChg>
      </pc:sldChg>
      <pc:sldChg chg="modSp add mod">
        <pc:chgData name="h p" userId="7b40279def3dd0f0" providerId="LiveId" clId="{75C6EF35-A7F5-4CFC-B3CB-781733EAFC5D}" dt="2022-01-30T12:53:35.989" v="3390" actId="20577"/>
        <pc:sldMkLst>
          <pc:docMk/>
          <pc:sldMk cId="1838401209" sldId="611"/>
        </pc:sldMkLst>
        <pc:spChg chg="mod">
          <ac:chgData name="h p" userId="7b40279def3dd0f0" providerId="LiveId" clId="{75C6EF35-A7F5-4CFC-B3CB-781733EAFC5D}" dt="2022-01-30T12:53:35.989" v="3390" actId="20577"/>
          <ac:spMkLst>
            <pc:docMk/>
            <pc:sldMk cId="1838401209" sldId="611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42:49.813" v="2760" actId="404"/>
          <ac:spMkLst>
            <pc:docMk/>
            <pc:sldMk cId="1838401209" sldId="611"/>
            <ac:spMk id="10" creationId="{B1677CA5-7B80-459D-BA81-8DB6818D0CA0}"/>
          </ac:spMkLst>
        </pc:spChg>
      </pc:sldChg>
      <pc:sldChg chg="modSp add mod">
        <pc:chgData name="h p" userId="7b40279def3dd0f0" providerId="LiveId" clId="{75C6EF35-A7F5-4CFC-B3CB-781733EAFC5D}" dt="2022-01-30T12:55:31.237" v="3408" actId="20577"/>
        <pc:sldMkLst>
          <pc:docMk/>
          <pc:sldMk cId="4155821678" sldId="612"/>
        </pc:sldMkLst>
        <pc:spChg chg="mod">
          <ac:chgData name="h p" userId="7b40279def3dd0f0" providerId="LiveId" clId="{75C6EF35-A7F5-4CFC-B3CB-781733EAFC5D}" dt="2022-01-30T12:55:27.493" v="3407" actId="313"/>
          <ac:spMkLst>
            <pc:docMk/>
            <pc:sldMk cId="4155821678" sldId="612"/>
            <ac:spMk id="6" creationId="{DCB8C6EB-FA62-4F6D-A53F-3F2F9AC99BF8}"/>
          </ac:spMkLst>
        </pc:spChg>
        <pc:spChg chg="mod">
          <ac:chgData name="h p" userId="7b40279def3dd0f0" providerId="LiveId" clId="{75C6EF35-A7F5-4CFC-B3CB-781733EAFC5D}" dt="2022-01-30T12:55:31.237" v="3408" actId="20577"/>
          <ac:spMkLst>
            <pc:docMk/>
            <pc:sldMk cId="4155821678" sldId="612"/>
            <ac:spMk id="10" creationId="{B1677CA5-7B80-459D-BA81-8DB6818D0CA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87A4A-9746-4955-98D6-D59FB2EC2963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A3E4D-9CA2-4E97-BA5C-E408285639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125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31029-BE62-459A-A713-E8F826B6FFBC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3F4CA-28CF-4915-9ADF-95B7755C79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73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Welcome</a:t>
            </a:r>
            <a:endParaRPr lang="de-DE" baseline="0" dirty="0"/>
          </a:p>
          <a:p>
            <a:r>
              <a:rPr lang="de-DE" baseline="0" dirty="0"/>
              <a:t>Review </a:t>
            </a:r>
            <a:r>
              <a:rPr lang="de-DE" baseline="0" dirty="0" err="1"/>
              <a:t>panel</a:t>
            </a:r>
            <a:endParaRPr lang="de-DE" baseline="0" dirty="0"/>
          </a:p>
          <a:p>
            <a:r>
              <a:rPr lang="de-DE" baseline="0" dirty="0"/>
              <a:t>-</a:t>
            </a:r>
            <a:r>
              <a:rPr lang="de-DE" baseline="0" dirty="0" err="1"/>
              <a:t>representative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DFG </a:t>
            </a:r>
            <a:r>
              <a:rPr lang="de-DE" baseline="0" dirty="0" err="1"/>
              <a:t>senate</a:t>
            </a:r>
            <a:endParaRPr lang="de-DE" baseline="0" dirty="0"/>
          </a:p>
          <a:p>
            <a:r>
              <a:rPr lang="de-DE" baseline="0" dirty="0"/>
              <a:t>-</a:t>
            </a:r>
            <a:r>
              <a:rPr lang="de-DE" baseline="0" dirty="0" err="1"/>
              <a:t>representative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DFG </a:t>
            </a:r>
            <a:r>
              <a:rPr lang="de-DE" baseline="0" dirty="0" err="1"/>
              <a:t>review</a:t>
            </a:r>
            <a:r>
              <a:rPr lang="de-DE" baseline="0" dirty="0"/>
              <a:t> </a:t>
            </a:r>
            <a:r>
              <a:rPr lang="de-DE" baseline="0" dirty="0" err="1"/>
              <a:t>board</a:t>
            </a:r>
            <a:r>
              <a:rPr lang="de-DE" baseline="0" dirty="0"/>
              <a:t> </a:t>
            </a:r>
          </a:p>
          <a:p>
            <a:r>
              <a:rPr lang="de-DE" baseline="0" dirty="0"/>
              <a:t>-people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DFG </a:t>
            </a:r>
            <a:r>
              <a:rPr lang="de-DE" baseline="0" dirty="0" err="1"/>
              <a:t>headquarters</a:t>
            </a:r>
            <a:endParaRPr lang="de-DE" baseline="0" dirty="0"/>
          </a:p>
          <a:p>
            <a:r>
              <a:rPr lang="de-DE" baseline="0" dirty="0"/>
              <a:t>-</a:t>
            </a:r>
            <a:r>
              <a:rPr lang="de-DE" baseline="0" dirty="0" err="1"/>
              <a:t>reviewer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coming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abroad</a:t>
            </a:r>
            <a:endParaRPr lang="de-DE" baseline="0" dirty="0"/>
          </a:p>
          <a:p>
            <a:endParaRPr lang="de-DE" baseline="0" dirty="0"/>
          </a:p>
          <a:p>
            <a:r>
              <a:rPr lang="de-DE" baseline="0" dirty="0" err="1"/>
              <a:t>mention</a:t>
            </a:r>
            <a:r>
              <a:rPr lang="de-DE" baseline="0" dirty="0"/>
              <a:t> </a:t>
            </a:r>
            <a:r>
              <a:rPr lang="de-DE" baseline="0" dirty="0" err="1"/>
              <a:t>institutions</a:t>
            </a:r>
            <a:r>
              <a:rPr lang="de-DE" baseline="0" dirty="0"/>
              <a:t> </a:t>
            </a:r>
            <a:r>
              <a:rPr lang="de-DE" baseline="0" dirty="0" err="1"/>
              <a:t>contributing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research</a:t>
            </a:r>
            <a:r>
              <a:rPr lang="de-DE" baseline="0" dirty="0"/>
              <a:t> </a:t>
            </a:r>
            <a:r>
              <a:rPr lang="de-DE" baseline="0" dirty="0" err="1"/>
              <a:t>unit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mention</a:t>
            </a:r>
            <a:r>
              <a:rPr lang="de-DE" dirty="0"/>
              <a:t> 2018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14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140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422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21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432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192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770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780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762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921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29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397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78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352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631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903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389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132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485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96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56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204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368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4432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909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848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333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3662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106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994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636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542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40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195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307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84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45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alleine starten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3F4CA-28CF-4915-9ADF-95B7755C798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52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01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16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33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8" r="63650" b="39575"/>
          <a:stretch/>
        </p:blipFill>
        <p:spPr bwMode="auto">
          <a:xfrm>
            <a:off x="107504" y="116632"/>
            <a:ext cx="1362598" cy="5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Gerade Verbindung 11"/>
          <p:cNvCxnSpPr/>
          <p:nvPr userDrawn="1"/>
        </p:nvCxnSpPr>
        <p:spPr>
          <a:xfrm flipH="1">
            <a:off x="107504" y="692696"/>
            <a:ext cx="71093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 flipH="1">
            <a:off x="8316416" y="692696"/>
            <a:ext cx="7200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1"/>
          <p:cNvGrpSpPr>
            <a:grpSpLocks noChangeAspect="1"/>
          </p:cNvGrpSpPr>
          <p:nvPr userDrawn="1"/>
        </p:nvGrpSpPr>
        <p:grpSpPr bwMode="auto">
          <a:xfrm>
            <a:off x="7164286" y="-52726"/>
            <a:ext cx="1113118" cy="972000"/>
            <a:chOff x="2098985" y="1242022"/>
            <a:chExt cx="3211657" cy="2721387"/>
          </a:xfrm>
        </p:grpSpPr>
        <p:pic>
          <p:nvPicPr>
            <p:cNvPr id="15" name="Grafik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00" b="49196"/>
            <a:stretch>
              <a:fillRect/>
            </a:stretch>
          </p:blipFill>
          <p:spPr bwMode="auto">
            <a:xfrm>
              <a:off x="2250555" y="1242022"/>
              <a:ext cx="2800425" cy="272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15"/>
            <p:cNvSpPr/>
            <p:nvPr userDrawn="1"/>
          </p:nvSpPr>
          <p:spPr>
            <a:xfrm>
              <a:off x="2098985" y="1916029"/>
              <a:ext cx="3211657" cy="11850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2400" b="1" dirty="0" err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RealPEP</a:t>
              </a:r>
              <a:endParaRPr lang="de-DE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1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54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16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47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24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20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58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11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46597-E09E-4DF2-A63F-9FC8F2B460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32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30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3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mp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mp"/><Relationship Id="rId4" Type="http://schemas.openxmlformats.org/officeDocument/2006/relationships/image" Target="../media/image34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mp"/><Relationship Id="rId4" Type="http://schemas.openxmlformats.org/officeDocument/2006/relationships/image" Target="../media/image34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mp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1493912"/>
            <a:ext cx="8748464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Satellite retrievals of </a:t>
            </a:r>
            <a:br>
              <a:rPr lang="en-US" b="1" dirty="0"/>
            </a:br>
            <a:r>
              <a:rPr lang="en-US" b="1" dirty="0"/>
              <a:t>total column water vapor </a:t>
            </a:r>
            <a:br>
              <a:rPr lang="en-US" b="1" dirty="0"/>
            </a:br>
            <a:r>
              <a:rPr lang="en-US" b="1" dirty="0"/>
              <a:t>and clouds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157469" y="4653136"/>
            <a:ext cx="285469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/>
              <a:t>Cintia </a:t>
            </a:r>
            <a:r>
              <a:rPr lang="de-DE" sz="2000" dirty="0" err="1"/>
              <a:t>Carbajal</a:t>
            </a:r>
            <a:r>
              <a:rPr lang="de-DE" sz="2000" dirty="0"/>
              <a:t> Henken</a:t>
            </a:r>
          </a:p>
          <a:p>
            <a:pPr algn="ctr"/>
            <a:r>
              <a:rPr lang="de-DE" dirty="0"/>
              <a:t>Freie Universit</a:t>
            </a:r>
            <a:r>
              <a:rPr lang="de-DE" dirty="0">
                <a:latin typeface="Calibri" panose="020F0502020204030204" pitchFamily="34" charset="0"/>
              </a:rPr>
              <a:t>ät Berlin</a:t>
            </a:r>
          </a:p>
          <a:p>
            <a:pPr algn="ctr"/>
            <a:endParaRPr lang="de-DE" dirty="0">
              <a:latin typeface="Calibri" panose="020F0502020204030204" pitchFamily="34" charset="0"/>
            </a:endParaRPr>
          </a:p>
          <a:p>
            <a:pPr algn="ctr"/>
            <a:r>
              <a:rPr lang="de-DE" dirty="0" err="1"/>
              <a:t>RealPEP</a:t>
            </a:r>
            <a:r>
              <a:rPr lang="de-DE" dirty="0"/>
              <a:t> 2 Kick-off </a:t>
            </a:r>
            <a:r>
              <a:rPr lang="en-US" dirty="0"/>
              <a:t>meeting</a:t>
            </a:r>
          </a:p>
          <a:p>
            <a:pPr algn="ctr"/>
            <a:r>
              <a:rPr lang="de-DE" dirty="0"/>
              <a:t>2 </a:t>
            </a:r>
            <a:r>
              <a:rPr lang="de-DE" dirty="0" err="1"/>
              <a:t>February</a:t>
            </a:r>
            <a:r>
              <a:rPr lang="de-DE" dirty="0"/>
              <a:t> 2022, DFN/Berlin</a:t>
            </a:r>
          </a:p>
        </p:txBody>
      </p:sp>
      <p:pic>
        <p:nvPicPr>
          <p:cNvPr id="22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hteck 12"/>
          <p:cNvSpPr/>
          <p:nvPr/>
        </p:nvSpPr>
        <p:spPr>
          <a:xfrm>
            <a:off x="285873" y="3212976"/>
            <a:ext cx="8606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0" u="none" strike="noStrike" baseline="0" dirty="0">
                <a:latin typeface="Arial-BoldMT"/>
              </a:rPr>
              <a:t>P2: Observation-based weather analysis</a:t>
            </a:r>
          </a:p>
          <a:p>
            <a:pPr algn="ctr"/>
            <a:r>
              <a:rPr lang="en-US" sz="2800" i="0" u="none" strike="noStrike" baseline="0" dirty="0">
                <a:latin typeface="Arial-BoldMT"/>
              </a:rPr>
              <a:t> and Nowcasting (QPN)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349363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10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NWC-SAF Software</a:t>
            </a:r>
            <a:endParaRPr lang="de-DE" sz="3600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0" y="6419411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C73D29-BB57-431F-9544-E6E86D44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"/>
          <a:stretch/>
        </p:blipFill>
        <p:spPr>
          <a:xfrm>
            <a:off x="1617743" y="1065770"/>
            <a:ext cx="7490761" cy="560359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C0416DD-5A30-4856-B1EC-12461592B208}"/>
              </a:ext>
            </a:extLst>
          </p:cNvPr>
          <p:cNvSpPr/>
          <p:nvPr/>
        </p:nvSpPr>
        <p:spPr>
          <a:xfrm>
            <a:off x="107504" y="1052547"/>
            <a:ext cx="32403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1) Warm cell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2) Tracking to compute dynamic trends: BT criteria’s related to vertical extension, updrafts, glaciation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studies with radar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classes of 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forecast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7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NWC-SAF Software</a:t>
            </a:r>
            <a:endParaRPr lang="de-DE" sz="3600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0" y="6419411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E5EB092-BBDB-4C57-8994-C976389FF362}"/>
              </a:ext>
            </a:extLst>
          </p:cNvPr>
          <p:cNvGrpSpPr/>
          <p:nvPr/>
        </p:nvGrpSpPr>
        <p:grpSpPr>
          <a:xfrm>
            <a:off x="1979712" y="871242"/>
            <a:ext cx="7796979" cy="5962344"/>
            <a:chOff x="755576" y="759131"/>
            <a:chExt cx="7796979" cy="5962344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929432C-D40C-4EBF-8EFD-186B0DA4AE4D}"/>
                </a:ext>
              </a:extLst>
            </p:cNvPr>
            <p:cNvSpPr/>
            <p:nvPr/>
          </p:nvSpPr>
          <p:spPr>
            <a:xfrm>
              <a:off x="755576" y="4149080"/>
              <a:ext cx="7796979" cy="2176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9D60A58B-9D5D-438F-8015-4E4CBC863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759131"/>
              <a:ext cx="5409488" cy="5962344"/>
            </a:xfrm>
            <a:prstGeom prst="rect">
              <a:avLst/>
            </a:prstGeom>
          </p:spPr>
        </p:pic>
      </p:grpSp>
      <p:sp>
        <p:nvSpPr>
          <p:cNvPr id="13" name="Rectangle 6">
            <a:extLst>
              <a:ext uri="{FF2B5EF4-FFF2-40B4-BE49-F238E27FC236}">
                <a16:creationId xmlns:a16="http://schemas.microsoft.com/office/drawing/2014/main" id="{AC0416DD-5A30-4856-B1EC-12461592B208}"/>
              </a:ext>
            </a:extLst>
          </p:cNvPr>
          <p:cNvSpPr/>
          <p:nvPr/>
        </p:nvSpPr>
        <p:spPr>
          <a:xfrm>
            <a:off x="107504" y="1052547"/>
            <a:ext cx="30243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RDT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Object-oriented analysis of satellite images: detection, tracking, discrimination, forecasting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Includes: overshooting tops, lightning jumps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few pixels to large-scale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Multi-description of convection: yes/no convection, phase, position, overshooting tops, Rainfall activity, severity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studies with radar </a:t>
            </a:r>
            <a:r>
              <a:rPr lang="en-US" dirty="0" err="1"/>
              <a:t>obs</a:t>
            </a:r>
            <a:r>
              <a:rPr lang="en-US" dirty="0"/>
              <a:t> and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4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NWC-SAF Software</a:t>
            </a:r>
            <a:endParaRPr lang="de-DE" sz="3600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0" y="6419411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C73D29-BB57-431F-9544-E6E86D44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"/>
          <a:stretch/>
        </p:blipFill>
        <p:spPr>
          <a:xfrm>
            <a:off x="-17760" y="1264770"/>
            <a:ext cx="4914531" cy="3676398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E5EB092-BBDB-4C57-8994-C976389FF362}"/>
              </a:ext>
            </a:extLst>
          </p:cNvPr>
          <p:cNvGrpSpPr/>
          <p:nvPr/>
        </p:nvGrpSpPr>
        <p:grpSpPr>
          <a:xfrm>
            <a:off x="4961331" y="1309152"/>
            <a:ext cx="4104456" cy="3277149"/>
            <a:chOff x="755576" y="759131"/>
            <a:chExt cx="7796979" cy="5962344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929432C-D40C-4EBF-8EFD-186B0DA4AE4D}"/>
                </a:ext>
              </a:extLst>
            </p:cNvPr>
            <p:cNvSpPr/>
            <p:nvPr/>
          </p:nvSpPr>
          <p:spPr>
            <a:xfrm>
              <a:off x="755576" y="4149080"/>
              <a:ext cx="7796979" cy="2176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9D60A58B-9D5D-438F-8015-4E4CBC863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759131"/>
              <a:ext cx="5409488" cy="5962344"/>
            </a:xfrm>
            <a:prstGeom prst="rect">
              <a:avLst/>
            </a:prstGeom>
          </p:spPr>
        </p:pic>
      </p:grp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A37DF78-4ECE-440E-A241-167AB92471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92059" b="-1450"/>
          <a:stretch/>
        </p:blipFill>
        <p:spPr>
          <a:xfrm>
            <a:off x="4788024" y="3966524"/>
            <a:ext cx="4447896" cy="4705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86DD45-9BB4-41DD-90EF-A69BBDDB73A3}"/>
              </a:ext>
            </a:extLst>
          </p:cNvPr>
          <p:cNvSpPr txBox="1"/>
          <p:nvPr/>
        </p:nvSpPr>
        <p:spPr>
          <a:xfrm>
            <a:off x="971600" y="5187169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Clear-</a:t>
            </a:r>
            <a:r>
              <a:rPr lang="de-DE" sz="2000" b="1" dirty="0" err="1"/>
              <a:t>sky</a:t>
            </a:r>
            <a:r>
              <a:rPr lang="de-DE" sz="2000" b="1" dirty="0"/>
              <a:t> CI </a:t>
            </a:r>
            <a:r>
              <a:rPr lang="de-DE" sz="2000" b="1" dirty="0" err="1"/>
              <a:t>probabillity</a:t>
            </a:r>
            <a:r>
              <a:rPr lang="de-DE" sz="2000" b="1" dirty="0"/>
              <a:t> </a:t>
            </a:r>
            <a:r>
              <a:rPr lang="de-DE" sz="2000" b="1" dirty="0">
                <a:sym typeface="Wingdings" panose="05000000000000000000" pitchFamily="2" charset="2"/>
              </a:rPr>
              <a:t> In-</a:t>
            </a:r>
            <a:r>
              <a:rPr lang="de-DE" sz="2000" b="1" dirty="0" err="1">
                <a:sym typeface="Wingdings" panose="05000000000000000000" pitchFamily="2" charset="2"/>
              </a:rPr>
              <a:t>cloud</a:t>
            </a:r>
            <a:r>
              <a:rPr lang="de-DE" sz="2000" b="1" dirty="0">
                <a:sym typeface="Wingdings" panose="05000000000000000000" pitchFamily="2" charset="2"/>
              </a:rPr>
              <a:t> CI </a:t>
            </a:r>
            <a:r>
              <a:rPr lang="de-DE" sz="2000" b="1" dirty="0" err="1">
                <a:sym typeface="Wingdings" panose="05000000000000000000" pitchFamily="2" charset="2"/>
              </a:rPr>
              <a:t>probability</a:t>
            </a:r>
            <a:r>
              <a:rPr lang="de-DE" sz="2000" b="1" dirty="0">
                <a:sym typeface="Wingdings" panose="05000000000000000000" pitchFamily="2" charset="2"/>
              </a:rPr>
              <a:t>  RDT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7412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13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Current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work</a:t>
            </a:r>
            <a:r>
              <a:rPr lang="de-DE" sz="3600" dirty="0">
                <a:solidFill>
                  <a:schemeClr val="tx2"/>
                </a:solidFill>
              </a:rPr>
              <a:t> &amp; Outlook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23528" y="548680"/>
            <a:ext cx="90010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Optimizing Retrieval Framework </a:t>
            </a:r>
            <a:r>
              <a:rPr lang="en-US" sz="2000" dirty="0"/>
              <a:t>for OLCI/SLSTR and MSG-SEVIRI: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Flexible set-up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Fast (looking into option of only using LUTs as forward models)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Extent evaluation: ground-based </a:t>
            </a:r>
            <a:r>
              <a:rPr lang="en-US" sz="2000" dirty="0" err="1"/>
              <a:t>obs</a:t>
            </a:r>
            <a:r>
              <a:rPr lang="en-US" sz="2000" dirty="0"/>
              <a:t>, ICON fields (simulations for one clear-sky day provided by Klaus)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Application of OLCI TCWV fields</a:t>
            </a:r>
            <a:r>
              <a:rPr lang="en-US" sz="2000" dirty="0"/>
              <a:t>: comparison of WV structure functions computed from different remote sensing </a:t>
            </a:r>
            <a:r>
              <a:rPr lang="en-US" sz="2000" dirty="0" err="1"/>
              <a:t>obs</a:t>
            </a:r>
            <a:r>
              <a:rPr lang="en-US" sz="2000" dirty="0"/>
              <a:t> (with Xavier </a:t>
            </a:r>
            <a:r>
              <a:rPr lang="en-US" sz="2000" dirty="0" err="1"/>
              <a:t>Calbet</a:t>
            </a:r>
            <a:r>
              <a:rPr lang="en-US" sz="2000" dirty="0"/>
              <a:t>, publication)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Towards MTG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Reader for new data format: done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EUMETSAT MTG User Workshop (May 2022)</a:t>
            </a:r>
          </a:p>
          <a:p>
            <a:endParaRPr lang="en-US" sz="2000" b="1" kern="150" dirty="0">
              <a:solidFill>
                <a:srgbClr val="000000"/>
              </a:solidFill>
              <a:effectLst/>
              <a:ea typeface="Noto Serif CJK SC"/>
              <a:cs typeface="Lohit Devanagari"/>
            </a:endParaRPr>
          </a:p>
          <a:p>
            <a:r>
              <a:rPr lang="en-US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WP-P2-4: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Coherence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of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small-scale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spatio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-temporal TCWV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variability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(FUB, 1-30m)</a:t>
            </a:r>
          </a:p>
          <a:p>
            <a:endParaRPr lang="en-US" sz="2000" b="1" kern="150" dirty="0">
              <a:solidFill>
                <a:srgbClr val="004DA2"/>
              </a:solidFill>
              <a:effectLst/>
              <a:ea typeface="Noto Serif CJK SC"/>
              <a:cs typeface="Lohit Devanagari"/>
              <a:sym typeface="Wingdings" panose="05000000000000000000" pitchFamily="2" charset="2"/>
            </a:endParaRPr>
          </a:p>
          <a:p>
            <a:r>
              <a:rPr lang="en-US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WP-P2-3: Development of TCWV retrieval algorithm for MTG-FCI (FUB, 1-24m)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14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Current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work</a:t>
            </a:r>
            <a:r>
              <a:rPr lang="de-DE" sz="3600" dirty="0">
                <a:solidFill>
                  <a:schemeClr val="tx2"/>
                </a:solidFill>
              </a:rPr>
              <a:t> &amp; Outlook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23528" y="754817"/>
            <a:ext cx="87129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kern="150" dirty="0">
              <a:solidFill>
                <a:srgbClr val="000000"/>
              </a:solidFill>
              <a:effectLst/>
              <a:ea typeface="Noto Serif CJK SC"/>
              <a:cs typeface="Lohit Devanagari"/>
            </a:endParaRPr>
          </a:p>
          <a:p>
            <a:r>
              <a:rPr lang="en-US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Towards MTG: </a:t>
            </a:r>
            <a:r>
              <a:rPr lang="en-US" sz="2000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benefitting from TCWV MSG-SEVIRI and OLCI-SLSTR NIR-TIR retrievals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Grafik 10" descr="Ein Bild, das Text, Schreibgerät, Briefpapier, Stift enthält.&#10;&#10;Automatisch generierte Beschreibung">
            <a:extLst>
              <a:ext uri="{FF2B5EF4-FFF2-40B4-BE49-F238E27FC236}">
                <a16:creationId xmlns:a16="http://schemas.microsoft.com/office/drawing/2014/main" id="{DBEBEE8E-D18D-4FE2-9C1F-39F93E2D4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7" y="2240995"/>
            <a:ext cx="8804805" cy="32017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2542DDB-EA9D-41EF-9204-9F66A9B1D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3" y="2240995"/>
            <a:ext cx="8804804" cy="32017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5EE85DE-1568-4D74-9B5C-E0BD244E70A6}"/>
              </a:ext>
            </a:extLst>
          </p:cNvPr>
          <p:cNvSpPr txBox="1"/>
          <p:nvPr/>
        </p:nvSpPr>
        <p:spPr>
          <a:xfrm>
            <a:off x="4499992" y="6408107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err="1"/>
              <a:t>Provided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Jan El Kassar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2895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15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Current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work</a:t>
            </a:r>
            <a:r>
              <a:rPr lang="de-DE" sz="3600" dirty="0">
                <a:solidFill>
                  <a:schemeClr val="tx2"/>
                </a:solidFill>
              </a:rPr>
              <a:t> &amp; Outlook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23528" y="754817"/>
            <a:ext cx="87129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kern="150" dirty="0">
              <a:solidFill>
                <a:srgbClr val="000000"/>
              </a:solidFill>
              <a:effectLst/>
              <a:ea typeface="Noto Serif CJK SC"/>
              <a:cs typeface="Lohit Devanagari"/>
            </a:endParaRPr>
          </a:p>
          <a:p>
            <a:r>
              <a:rPr lang="en-US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Towards MTG: </a:t>
            </a:r>
            <a:r>
              <a:rPr lang="en-US" sz="2000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benefitting from TCWV MSG-SEVIRI and OLCI-SLSTR NIR-TIR retrievals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A61C07-F344-486F-AFBE-1F323C974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" y="1926668"/>
            <a:ext cx="4486285" cy="4413139"/>
          </a:xfrm>
          <a:prstGeom prst="rect">
            <a:avLst/>
          </a:prstGeom>
        </p:spPr>
      </p:pic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2214F9-899E-4B81-B2AF-CC7191742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44" y="1926669"/>
            <a:ext cx="4486285" cy="44131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E2EBCB6-D9B2-4BFC-9D61-97D53083BA3F}"/>
              </a:ext>
            </a:extLst>
          </p:cNvPr>
          <p:cNvSpPr txBox="1"/>
          <p:nvPr/>
        </p:nvSpPr>
        <p:spPr>
          <a:xfrm>
            <a:off x="4499992" y="6408107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err="1"/>
              <a:t>Provided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Jan El Kassar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4317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16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Current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work</a:t>
            </a:r>
            <a:r>
              <a:rPr lang="de-DE" sz="3600" dirty="0">
                <a:solidFill>
                  <a:schemeClr val="tx2"/>
                </a:solidFill>
              </a:rPr>
              <a:t> &amp; Outlook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23528" y="754817"/>
            <a:ext cx="77768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NWC-SAF Software</a:t>
            </a:r>
            <a:r>
              <a:rPr lang="en-US" sz="2000" dirty="0"/>
              <a:t>: collecting satellite-based cloud/convection products </a:t>
            </a:r>
            <a:endParaRPr lang="en-US" sz="2000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cloud masking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Cloud typing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Convection products including tracking of cloud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40CA9F-98D3-41D8-AD14-571ACB57288C}"/>
              </a:ext>
            </a:extLst>
          </p:cNvPr>
          <p:cNvSpPr txBox="1"/>
          <p:nvPr/>
        </p:nvSpPr>
        <p:spPr>
          <a:xfrm>
            <a:off x="323528" y="2871530"/>
            <a:ext cx="89289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WP-P2-3: Development of TCWV retrieval algorithm for MTG-FCI (FUB, 1-24m)</a:t>
            </a:r>
          </a:p>
          <a:p>
            <a:endParaRPr lang="en-US" sz="2000" b="1" kern="150" dirty="0">
              <a:solidFill>
                <a:srgbClr val="004DA2"/>
              </a:solidFill>
              <a:ea typeface="Noto Serif CJK SC"/>
              <a:cs typeface="Lohit Devanagari"/>
            </a:endParaRPr>
          </a:p>
          <a:p>
            <a:r>
              <a:rPr lang="en-US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WP-P2-4: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Coherence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of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small-scale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spatio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-temporal TCWV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variability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(FUB, 1-30m)</a:t>
            </a:r>
          </a:p>
          <a:p>
            <a:endParaRPr lang="en-US" sz="2000" b="1" kern="150" dirty="0">
              <a:solidFill>
                <a:srgbClr val="004DA2"/>
              </a:solidFill>
              <a:effectLst/>
              <a:ea typeface="Noto Serif CJK SC"/>
              <a:cs typeface="Lohit Devanagari"/>
            </a:endParaRPr>
          </a:p>
          <a:p>
            <a:r>
              <a:rPr lang="en-US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WP-P2-5: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Advanced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convective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initiation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detection</a:t>
            </a:r>
            <a:r>
              <a:rPr lang="de-DE" sz="2000" b="1" kern="150" dirty="0">
                <a:solidFill>
                  <a:srgbClr val="004DA2"/>
                </a:solidFill>
                <a:effectLst/>
                <a:ea typeface="Noto Serif CJK SC"/>
                <a:cs typeface="Lohit Devanagari"/>
              </a:rPr>
              <a:t>  (FUB, 12-36m)</a:t>
            </a:r>
            <a:endParaRPr lang="de-DE" sz="2000" kern="150" dirty="0">
              <a:solidFill>
                <a:srgbClr val="004DA2"/>
              </a:solidFill>
              <a:effectLst/>
              <a:ea typeface="Noto Serif CJK SC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030179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3264" y="2636912"/>
            <a:ext cx="7139136" cy="1143000"/>
          </a:xfrm>
        </p:spPr>
        <p:txBody>
          <a:bodyPr>
            <a:normAutofit/>
          </a:bodyPr>
          <a:lstStyle/>
          <a:p>
            <a:r>
              <a:rPr lang="de-DE" sz="4800" dirty="0">
                <a:solidFill>
                  <a:schemeClr val="tx2"/>
                </a:solidFill>
              </a:rPr>
              <a:t>Thanks!</a:t>
            </a:r>
            <a:endParaRPr lang="de-DE" sz="4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17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898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6654" y="755013"/>
            <a:ext cx="7139136" cy="114300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Additional slides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18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813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19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WPs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WP-P2-3: Development of TCWV retrieval algorithm for MTG-FCI (FUB, 1-24m)</a:t>
            </a:r>
            <a:endParaRPr lang="de-DE" sz="2000" kern="150" dirty="0">
              <a:effectLst/>
              <a:ea typeface="Noto Serif CJK SC"/>
              <a:cs typeface="Lohit Devanaga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Newest imager observational capabilities for clouds and water vapor in Europe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NIR channels allow for improved TCWV retrievals </a:t>
            </a:r>
            <a:r>
              <a:rPr lang="en-US" dirty="0">
                <a:sym typeface="Wingdings" panose="05000000000000000000" pitchFamily="2" charset="2"/>
              </a:rPr>
              <a:t> indicated by first RTTOV-based sensitivity studies (work in progress). Also improved cloud masking expected.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Set-up of TCWV processor for connection to POLARA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Publication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Objective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Objective</a:t>
            </a:r>
            <a:r>
              <a:rPr lang="de-DE" sz="2000" b="1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: </a:t>
            </a:r>
          </a:p>
          <a:p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develop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an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observation-based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ensemble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nowcasting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scheme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,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which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makes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use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of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microphysical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process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detection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and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tendencies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derived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from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polarimetric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weather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radar</a:t>
            </a:r>
            <a:r>
              <a:rPr lang="de-DE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and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satellite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observations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to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significantly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enhance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lead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 time and </a:t>
            </a:r>
            <a:r>
              <a:rPr lang="de-DE" b="1" kern="150" dirty="0" err="1">
                <a:effectLst/>
                <a:latin typeface="+mj-lt"/>
                <a:ea typeface="Noto Serif CJK SC"/>
                <a:cs typeface="Lohit Devanagari"/>
              </a:rPr>
              <a:t>skill</a:t>
            </a:r>
            <a:r>
              <a:rPr lang="de-DE" b="1" kern="150" dirty="0">
                <a:effectLst/>
                <a:latin typeface="+mj-lt"/>
                <a:ea typeface="Noto Serif CJK SC"/>
                <a:cs typeface="Lohit Devanagari"/>
              </a:rPr>
              <a:t>.</a:t>
            </a:r>
          </a:p>
          <a:p>
            <a:endParaRPr lang="de-DE" kern="150" dirty="0">
              <a:solidFill>
                <a:srgbClr val="000000"/>
              </a:solidFill>
              <a:latin typeface="+mj-lt"/>
              <a:ea typeface="Noto Serif CJK SC"/>
              <a:cs typeface="Lohit Devanagari"/>
            </a:endParaRPr>
          </a:p>
          <a:p>
            <a:endParaRPr lang="de-DE" sz="1800" kern="150" dirty="0">
              <a:solidFill>
                <a:srgbClr val="000000"/>
              </a:solidFill>
              <a:effectLst/>
              <a:latin typeface="+mj-lt"/>
              <a:ea typeface="Noto Serif CJK SC"/>
              <a:cs typeface="Lohit Devanagari"/>
            </a:endParaRPr>
          </a:p>
          <a:p>
            <a:r>
              <a:rPr lang="de-DE" sz="1800" b="1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H4: 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Exploitation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of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the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OLCI-Sentinel-3 and MTG-FCI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observational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capabilities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with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their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higher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spatio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-temporal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resolution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will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further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advance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CI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detection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in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both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clear-sky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and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cloudy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regions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.</a:t>
            </a:r>
          </a:p>
          <a:p>
            <a:endParaRPr lang="de-DE" kern="150" dirty="0">
              <a:solidFill>
                <a:srgbClr val="000000"/>
              </a:solidFill>
              <a:latin typeface="+mj-lt"/>
              <a:ea typeface="Noto Serif CJK SC"/>
              <a:cs typeface="Lohit Devanagari"/>
            </a:endParaRPr>
          </a:p>
          <a:p>
            <a:endParaRPr lang="de-DE" kern="150" dirty="0">
              <a:solidFill>
                <a:srgbClr val="000000"/>
              </a:solidFill>
              <a:latin typeface="+mj-lt"/>
              <a:ea typeface="Noto Serif CJK SC"/>
              <a:cs typeface="Lohit Devanagari"/>
            </a:endParaRPr>
          </a:p>
          <a:p>
            <a:r>
              <a:rPr lang="de-DE" sz="1800" b="1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H5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: Information on potential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convective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initiation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estimated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from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satellite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cloud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and total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water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vapor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column</a:t>
            </a:r>
            <a:r>
              <a:rPr lang="de-DE" sz="1800" kern="150" dirty="0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 </a:t>
            </a:r>
            <a:r>
              <a:rPr lang="de-DE" sz="1800" kern="150" dirty="0" err="1">
                <a:solidFill>
                  <a:srgbClr val="000000"/>
                </a:solidFill>
                <a:effectLst/>
                <a:latin typeface="+mj-lt"/>
                <a:ea typeface="Noto Serif CJK SC"/>
                <a:cs typeface="Lohit Devanagari"/>
              </a:rPr>
              <a:t>retrievals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,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can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be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succesfully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exploited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as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a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proxy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for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future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new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cells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,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which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increases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the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lead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time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of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radar-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based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nowcasting</a:t>
            </a:r>
            <a:r>
              <a:rPr lang="de-DE" kern="150" dirty="0">
                <a:solidFill>
                  <a:srgbClr val="000000"/>
                </a:solidFill>
                <a:latin typeface="+mj-lt"/>
                <a:ea typeface="Noto Serif CJK SC"/>
                <a:cs typeface="Lohit Devanagari"/>
              </a:rPr>
              <a:t>.</a:t>
            </a:r>
            <a:endParaRPr lang="de-DE" sz="1800" kern="150" dirty="0">
              <a:effectLst/>
              <a:latin typeface="+mj-lt"/>
              <a:ea typeface="Noto Serif CJK SC"/>
              <a:cs typeface="Lohit Devanaga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20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WPs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9928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WP-P2-4: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Coherence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of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small-scale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spatio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-temporal TCWV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variability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(FUB, 1-30m)</a:t>
            </a:r>
            <a:endParaRPr lang="de-DE" sz="2000" kern="150" dirty="0">
              <a:effectLst/>
              <a:ea typeface="Noto Serif CJK SC"/>
              <a:cs typeface="Lohit Devanaga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Investigation of relationships between small-scale spatial TCWV variability from OLCI and temporal variabilities from GPS and MTG-FCI for different weather conditions to further advance (WP-P2-5)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 whether similar relationships are observed in the ICON simulations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Assess impact of including satellite-based TCWV fields in NWP assimilation process (WP-P3-3).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1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21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WPs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WP-P2-5: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Advanced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convective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initiation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</a:t>
            </a:r>
            <a:r>
              <a:rPr lang="de-DE" sz="2000" b="1" kern="150" dirty="0" err="1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detection</a:t>
            </a:r>
            <a:r>
              <a:rPr lang="de-DE" sz="2000" b="1" kern="150" dirty="0">
                <a:solidFill>
                  <a:srgbClr val="000000"/>
                </a:solidFill>
                <a:effectLst/>
                <a:ea typeface="Noto Serif CJK SC"/>
                <a:cs typeface="Lohit Devanagari"/>
              </a:rPr>
              <a:t>  (FUB, 12-36m)</a:t>
            </a:r>
            <a:endParaRPr lang="de-DE" sz="2000" kern="150" dirty="0">
              <a:effectLst/>
              <a:ea typeface="Noto Serif CJK SC"/>
              <a:cs typeface="Lohit Devanaga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</a:t>
            </a:r>
            <a:r>
              <a:rPr lang="en-US" dirty="0" err="1"/>
              <a:t>spatio</a:t>
            </a:r>
            <a:r>
              <a:rPr lang="en-US" dirty="0"/>
              <a:t>-temporal resolution of MTG-FCI will allow for more accurate identification of regions with increased CI probabilities at relevant time scales of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and establish new TCWV-based CI proxies to increase lead time of new developing convective cells in radar-based nowcasting (as described in WP-P2-6).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Preparation and provision of MTG-FCI cloud observations and derived cloud CI proxies for nowcasting of ´new convective cell development to increase lead times in precipitation nowcasting (WP-P2-6).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Preparation and provision of MTG-FCI cloud products and CI proxies for a machine-learning-based precipitation nowcasting method (WP-C1-2).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Set-up of CI processor for connection to POLARA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Publication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6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22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Cooperations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Internal </a:t>
            </a:r>
            <a:r>
              <a:rPr lang="en-US" sz="2000" b="1" kern="15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cooperations</a:t>
            </a:r>
            <a:endParaRPr lang="de-DE" sz="20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FUB with </a:t>
            </a:r>
            <a:r>
              <a:rPr lang="en-US" kern="15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UniBonn</a:t>
            </a: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 within P2 on merging radar and satellite observations to improve precipitation nowcasting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FUB with P3 on ICON relationship and TCWV assimilation assessment.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FUB with C1 on machine-learning- and satellite-based precipitation nowcasting method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FUB and </a:t>
            </a:r>
            <a:r>
              <a:rPr lang="en-US" kern="15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UniBonn</a:t>
            </a: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 with P1 and P4 within evaluation/feedback rounds.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r>
              <a:rPr lang="en-US" sz="12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 </a:t>
            </a:r>
            <a:endParaRPr lang="de-DE" sz="12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endParaRPr lang="en-US" sz="2000" b="1" kern="150" dirty="0">
              <a:solidFill>
                <a:srgbClr val="000000"/>
              </a:solidFill>
              <a:effectLst/>
              <a:latin typeface="Calibri" panose="020F0502020204030204" pitchFamily="34" charset="0"/>
              <a:ea typeface="Noto Serif CJK SC"/>
              <a:cs typeface="Lohit Devanagari"/>
            </a:endParaRPr>
          </a:p>
          <a:p>
            <a:r>
              <a:rPr lang="en-US" sz="2000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External </a:t>
            </a:r>
            <a:r>
              <a:rPr lang="en-US" sz="2000" b="1" kern="15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cooperations</a:t>
            </a:r>
            <a:r>
              <a:rPr lang="en-US" sz="2000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:</a:t>
            </a:r>
            <a:endParaRPr lang="de-DE" sz="20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EUMETSAT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Andi Walther, RTTOV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◦"/>
            </a:pP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(Rene </a:t>
            </a:r>
            <a:r>
              <a:rPr lang="en-US" kern="15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Preusker</a:t>
            </a:r>
            <a:r>
              <a:rPr lang="en-US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, OLCI)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50" dirty="0">
                <a:solidFill>
                  <a:srgbClr val="000000"/>
                </a:solidFill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Xavier </a:t>
            </a:r>
            <a:r>
              <a:rPr lang="en-US" kern="150" dirty="0" err="1">
                <a:solidFill>
                  <a:srgbClr val="000000"/>
                </a:solidFill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Calbet</a:t>
            </a:r>
            <a:r>
              <a:rPr lang="en-US" kern="150" dirty="0">
                <a:solidFill>
                  <a:srgbClr val="000000"/>
                </a:solidFill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 from AEMET: use of high resolution OLCI TCWV to assess impact of TCWV variability within larger IASI footprint on retrievals </a:t>
            </a:r>
            <a:r>
              <a:rPr lang="en-US" kern="150" dirty="0">
                <a:solidFill>
                  <a:srgbClr val="000000"/>
                </a:solidFill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  <a:sym typeface="Wingdings" panose="05000000000000000000" pitchFamily="2" charset="2"/>
              </a:rPr>
              <a:t> publication</a:t>
            </a:r>
            <a:endParaRPr lang="de-DE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43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23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Challenges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MTG-FCI</a:t>
            </a:r>
            <a:endParaRPr lang="de-DE" sz="16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Getting L1 and L2 data as quickly as possible once available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quick processing for producing CI statistics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 </a:t>
            </a:r>
            <a:endParaRPr lang="de-DE" sz="18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r>
              <a:rPr lang="en-US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Merging</a:t>
            </a:r>
            <a:r>
              <a:rPr lang="en-US" sz="16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 </a:t>
            </a: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SPROGS QPN fields with RNN QPN fields obtained from satellite-based input data.</a:t>
            </a:r>
            <a:endParaRPr lang="de-DE" sz="18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 </a:t>
            </a:r>
            <a:endParaRPr lang="de-DE" sz="18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Obtaining sophisticated </a:t>
            </a:r>
            <a:r>
              <a:rPr lang="en-US" sz="1800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metrics on TCWV </a:t>
            </a: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variability from OLCI</a:t>
            </a:r>
            <a:endParaRPr lang="de-DE" sz="18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data gaps due to clouds, water surfaces (no retrievals)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r>
              <a:rPr lang="en-US" sz="16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 </a:t>
            </a:r>
            <a:endParaRPr lang="de-DE" sz="16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r>
              <a:rPr lang="en-US" b="1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Joint Evaluation</a:t>
            </a:r>
            <a:endParaRPr lang="de-DE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how will feedback from P3 and P4 for P2 look like?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What kind of evaluation/validation metrics are used, which ones are considered crucial?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How can the impact of single changes on the overall outcome be assessed (e.g. new QPN product with added value from satellite observations on new flood prediction simulations)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OpenSymbol" panose="05010000000000000000" pitchFamily="2" charset="2"/>
                <a:cs typeface="OpenSymbol" panose="05010000000000000000" pitchFamily="2" charset="2"/>
              </a:rPr>
              <a:t>etc.</a:t>
            </a:r>
            <a:endParaRPr lang="de-DE" sz="1800" kern="150" dirty="0">
              <a:effectLst/>
              <a:latin typeface="OpenSymbol" panose="05010000000000000000" pitchFamily="2" charset="2"/>
              <a:ea typeface="OpenSymbol" panose="05010000000000000000" pitchFamily="2" charset="2"/>
              <a:cs typeface="OpenSymbol" panose="05010000000000000000" pitchFamily="2" charset="2"/>
            </a:endParaRP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01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24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RNN P2 vs. C1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kern="1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P2 alone is providing a combined nowcasting, which is SPROG with satellite-based CI information included. For that, C1 is only providing the technical set up of an RNN</a:t>
            </a:r>
            <a:r>
              <a:rPr lang="en-US" sz="1800" kern="150">
                <a:solidFill>
                  <a:srgbClr val="222222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. </a:t>
            </a:r>
          </a:p>
          <a:p>
            <a:b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</a:br>
            <a:r>
              <a:rPr lang="en-US" sz="1800" kern="1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P2 uses the RNN to link satellite-based information on cell initiation with their subsequent development into QPE fields; this link is then used to enrich the SPROG nowcast with the new cells.</a:t>
            </a:r>
            <a:endParaRPr lang="de-DE" sz="18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br>
              <a:rPr lang="en-US" sz="1800" kern="1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</a:br>
            <a:r>
              <a:rPr lang="en-US" sz="1800" kern="1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In parallel, C1 will provide a radar-only (QPE) and in a second step a radar-satellite-based nowcasting exclusively based on the training of a </a:t>
            </a:r>
            <a:r>
              <a:rPr lang="en-US" sz="1800" kern="1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PredRNN</a:t>
            </a:r>
            <a:r>
              <a:rPr lang="en-US" sz="1800" kern="1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Noto Serif CJK SC"/>
                <a:cs typeface="Lohit Devanagari"/>
              </a:rPr>
              <a:t>.</a:t>
            </a:r>
            <a:endParaRPr lang="de-DE" sz="1800" kern="150" dirty="0">
              <a:effectLst/>
              <a:latin typeface="Liberation Serif" panose="02020603050405020304" pitchFamily="18" charset="0"/>
              <a:ea typeface="Noto Serif CJK SC"/>
              <a:cs typeface="Lohit Devanagari"/>
            </a:endParaRP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21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25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6363"/>
            <a:ext cx="4709510" cy="5995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5861764" y="4059584"/>
            <a:ext cx="2673860" cy="2479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/>
        </p:blipFill>
        <p:spPr>
          <a:xfrm>
            <a:off x="5843880" y="1079528"/>
            <a:ext cx="2665950" cy="2520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85792" y="756363"/>
            <a:ext cx="296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MODIS-Terra at 10.20 UTC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85792" y="3738518"/>
            <a:ext cx="296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MODIS-Aqua at 12.05 UTC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OLCI TCWV example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722864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26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OLCI TCWV </a:t>
            </a:r>
            <a:r>
              <a:rPr lang="de-DE" sz="3600" dirty="0" err="1">
                <a:solidFill>
                  <a:schemeClr val="tx2"/>
                </a:solidFill>
              </a:rPr>
              <a:t>validation</a:t>
            </a:r>
            <a:endParaRPr lang="de-DE" sz="3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C52237-06AA-4AB1-B86E-F0C1F24A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29125" r="21251" b="19906"/>
          <a:stretch/>
        </p:blipFill>
        <p:spPr>
          <a:xfrm>
            <a:off x="2558495" y="908720"/>
            <a:ext cx="4387115" cy="22253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EDE7457-BEBC-4F20-9A22-9A8041C6B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7034"/>
            <a:ext cx="6552794" cy="33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48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27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Current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work</a:t>
            </a:r>
            <a:r>
              <a:rPr lang="de-DE" sz="3600" dirty="0">
                <a:solidFill>
                  <a:schemeClr val="tx2"/>
                </a:solidFill>
              </a:rPr>
              <a:t> &amp; Outlook</a:t>
            </a:r>
            <a:endParaRPr lang="de-DE" sz="3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60FA91-EEF3-4A08-9A52-224BB3080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16916" r="52722" b="7770"/>
          <a:stretch/>
        </p:blipFill>
        <p:spPr>
          <a:xfrm>
            <a:off x="1206823" y="858335"/>
            <a:ext cx="3072559" cy="29145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287633-C7C1-44EC-9344-C7DD735E8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1" y="3745737"/>
            <a:ext cx="3056447" cy="3006613"/>
          </a:xfrm>
          <a:prstGeom prst="rect">
            <a:avLst/>
          </a:prstGeom>
        </p:spPr>
      </p:pic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5240832-8B30-44DE-8C0F-EC11C0B7E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34" y="3781316"/>
            <a:ext cx="3055932" cy="30061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7266E5-048F-46C1-9B6B-00900A42B2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8" t="3719" r="8746" b="11432"/>
          <a:stretch/>
        </p:blipFill>
        <p:spPr>
          <a:xfrm>
            <a:off x="6099966" y="3645024"/>
            <a:ext cx="3079200" cy="31508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92DE6AA-360E-4874-B870-3A03EDE1F8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16916" r="8383" b="7770"/>
          <a:stretch/>
        </p:blipFill>
        <p:spPr>
          <a:xfrm>
            <a:off x="4211960" y="784888"/>
            <a:ext cx="3072559" cy="29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28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Case study day 19 July 2017</a:t>
            </a:r>
            <a:endParaRPr lang="de-DE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9" y="1585122"/>
            <a:ext cx="4478876" cy="4157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171" y="1578276"/>
            <a:ext cx="4474333" cy="4153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MODIS-Terra 10.25 UTC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208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MODIS-Aqua 12.15 UTC</a:t>
            </a:r>
          </a:p>
        </p:txBody>
      </p:sp>
    </p:spTree>
    <p:extLst>
      <p:ext uri="{BB962C8B-B14F-4D97-AF65-F5344CB8AC3E}">
        <p14:creationId xmlns:p14="http://schemas.microsoft.com/office/powerpoint/2010/main" val="477033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29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Case study day 19 July 2017</a:t>
            </a:r>
            <a:endParaRPr lang="de-DE" sz="3200" dirty="0"/>
          </a:p>
        </p:txBody>
      </p:sp>
      <p:pic>
        <p:nvPicPr>
          <p:cNvPr id="2" name="MSG_GPS2_IWV_CWP_201707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764704"/>
            <a:ext cx="437955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Review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980728"/>
            <a:ext cx="77768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FUB was in C1 infrastructure project in phase 1</a:t>
            </a:r>
          </a:p>
          <a:p>
            <a:r>
              <a:rPr lang="en-US" sz="2000" dirty="0"/>
              <a:t>     </a:t>
            </a:r>
            <a:r>
              <a:rPr lang="en-US" sz="2000" b="1" dirty="0"/>
              <a:t>Now in P2!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Collecting, developing and processing satellite-based observations of total column water vapor (TCWV) and clouds.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OLCI TCWV product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MSG-SEVIRI TCWV &amp; cloud product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Towards MTG-FCI TCWV product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r>
              <a:rPr lang="en-US" sz="2000" b="1" dirty="0">
                <a:sym typeface="Wingdings" panose="05000000000000000000" pitchFamily="2" charset="2"/>
              </a:rPr>
              <a:t> Using passive VIS/NIR/TIR measurements!</a:t>
            </a: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Match-up dataset</a:t>
            </a:r>
            <a:r>
              <a:rPr lang="en-US" sz="2000" dirty="0"/>
              <a:t>, including GPS, for statistical study on relationship between observed variability in TCWV fields and cloud development at later time steps.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2" descr="Screen Clipping">
            <a:extLst>
              <a:ext uri="{FF2B5EF4-FFF2-40B4-BE49-F238E27FC236}">
                <a16:creationId xmlns:a16="http://schemas.microsoft.com/office/drawing/2014/main" id="{CAA47E26-B12D-4803-B1EB-71370887A1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3"/>
          <a:stretch/>
        </p:blipFill>
        <p:spPr>
          <a:xfrm>
            <a:off x="5862655" y="1063501"/>
            <a:ext cx="3218103" cy="1348330"/>
          </a:xfrm>
          <a:prstGeom prst="rect">
            <a:avLst/>
          </a:prstGeom>
        </p:spPr>
      </p:pic>
      <p:sp>
        <p:nvSpPr>
          <p:cNvPr id="12" name="Oval 6">
            <a:extLst>
              <a:ext uri="{FF2B5EF4-FFF2-40B4-BE49-F238E27FC236}">
                <a16:creationId xmlns:a16="http://schemas.microsoft.com/office/drawing/2014/main" id="{02CFC501-073A-410C-8DEB-E45BCDECC3A3}"/>
              </a:ext>
            </a:extLst>
          </p:cNvPr>
          <p:cNvSpPr/>
          <p:nvPr/>
        </p:nvSpPr>
        <p:spPr>
          <a:xfrm>
            <a:off x="7452320" y="1063502"/>
            <a:ext cx="900595" cy="574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13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MSG-SEVIRI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30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1806530"/>
            <a:ext cx="5534797" cy="3496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568" y="929367"/>
            <a:ext cx="8003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MSG geostationary satellite, MTG follow-up mission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SEVIRI: passive imager with channels in VIS/NIR/TIR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Temporal resolution 15 min., spatial resolution ~4km x 7 km (in Germany)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Measurements used</a:t>
            </a:r>
            <a:r>
              <a:rPr lang="en-US" b="1" dirty="0"/>
              <a:t>: Brightness temperatures (BTs) at 10.8 and 12 micron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Both window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Differential water vapor absorption</a:t>
            </a:r>
          </a:p>
        </p:txBody>
      </p:sp>
      <p:pic>
        <p:nvPicPr>
          <p:cNvPr id="10" name="Image1"/>
          <p:cNvPicPr/>
          <p:nvPr/>
        </p:nvPicPr>
        <p:blipFill rotWithShape="1">
          <a:blip r:embed="rId5">
            <a:lum/>
            <a:alphaModFix/>
          </a:blip>
          <a:srcRect l="5899" t="14157" r="17417" b="10675"/>
          <a:stretch/>
        </p:blipFill>
        <p:spPr>
          <a:xfrm>
            <a:off x="1858762" y="2671117"/>
            <a:ext cx="5652844" cy="40048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7916" y="6350517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</a:t>
            </a:r>
            <a:r>
              <a:rPr lang="en-US" sz="1400" dirty="0" err="1"/>
              <a:t>Holmlund</a:t>
            </a:r>
            <a:r>
              <a:rPr lang="en-US" sz="1400" dirty="0"/>
              <a:t> et al. 2004</a:t>
            </a:r>
          </a:p>
        </p:txBody>
      </p:sp>
    </p:spTree>
    <p:extLst>
      <p:ext uri="{BB962C8B-B14F-4D97-AF65-F5344CB8AC3E}">
        <p14:creationId xmlns:p14="http://schemas.microsoft.com/office/powerpoint/2010/main" val="268283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212" y="4780544"/>
            <a:ext cx="2074268" cy="124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11041"/>
            <a:ext cx="2293203" cy="1270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5" y="4221088"/>
            <a:ext cx="2535772" cy="20389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Flow-chart MSG IWV-Ts retrieval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31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2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97" y="1666216"/>
            <a:ext cx="5534797" cy="3496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10" y="801120"/>
            <a:ext cx="4858945" cy="8650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6916" y="1908541"/>
            <a:ext cx="2294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Read in global settings</a:t>
            </a:r>
            <a:r>
              <a:rPr lang="en-US" sz="2000" dirty="0"/>
              <a:t>, paths to data, RTTOV etc.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91556" y="3015591"/>
            <a:ext cx="5444939" cy="3209760"/>
          </a:xfrm>
          <a:prstGeom prst="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973" y="4307834"/>
            <a:ext cx="25468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Collect auxiliary data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MSG L2 cloud data at time 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ERA5 hourly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GPS at time 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Emissivity at date</a:t>
            </a:r>
          </a:p>
          <a:p>
            <a:pPr algn="ctr"/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65" y="3238950"/>
            <a:ext cx="2293203" cy="8381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3152" y="833025"/>
            <a:ext cx="459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Pre-processin</a:t>
            </a:r>
            <a:r>
              <a:rPr lang="en-US" sz="2000" dirty="0"/>
              <a:t>g: prepare GPS data, MSG L1 native data, ERA5 data, emissivity maps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912" y="3284984"/>
            <a:ext cx="2482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Read in MSG L1 data</a:t>
            </a:r>
          </a:p>
          <a:p>
            <a:pPr algn="ctr"/>
            <a:r>
              <a:rPr lang="en-US" sz="2000" dirty="0"/>
              <a:t>Get date, time step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647" y="3238950"/>
            <a:ext cx="2434504" cy="8381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05656" y="3284984"/>
            <a:ext cx="215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Per pixel </a:t>
            </a:r>
            <a:r>
              <a:rPr lang="en-US" sz="2000" dirty="0"/>
              <a:t>(</a:t>
            </a:r>
            <a:r>
              <a:rPr lang="en-US" sz="2000" dirty="0" err="1"/>
              <a:t>lat</a:t>
            </a:r>
            <a:r>
              <a:rPr lang="en-US" sz="2000" dirty="0"/>
              <a:t>, </a:t>
            </a:r>
            <a:r>
              <a:rPr lang="en-US" sz="2000" dirty="0" err="1"/>
              <a:t>lon</a:t>
            </a:r>
            <a:r>
              <a:rPr lang="en-US" sz="2000" dirty="0"/>
              <a:t>)</a:t>
            </a:r>
          </a:p>
          <a:p>
            <a:pPr algn="ctr"/>
            <a:r>
              <a:rPr lang="en-US" sz="2000" dirty="0"/>
              <a:t>MSG cloud mask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136" y="4747584"/>
            <a:ext cx="2419014" cy="12765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84207" y="4772915"/>
            <a:ext cx="25543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Read in auxiliary data per pixel</a:t>
            </a:r>
            <a:r>
              <a:rPr lang="en-US" sz="2000" dirty="0"/>
              <a:t>: ERA5, </a:t>
            </a:r>
          </a:p>
          <a:p>
            <a:pPr algn="ctr"/>
            <a:r>
              <a:rPr lang="en-US" sz="2000" dirty="0"/>
              <a:t>Emissivity, </a:t>
            </a:r>
            <a:r>
              <a:rPr lang="en-US" dirty="0"/>
              <a:t>GPS (</a:t>
            </a:r>
            <a:r>
              <a:rPr lang="en-US" dirty="0" err="1"/>
              <a:t>apriori</a:t>
            </a:r>
            <a:r>
              <a:rPr lang="en-US" dirty="0"/>
              <a:t>)</a:t>
            </a:r>
          </a:p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01192" y="4780544"/>
            <a:ext cx="2508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Inverse technique</a:t>
            </a:r>
          </a:p>
          <a:p>
            <a:pPr algn="ctr"/>
            <a:r>
              <a:rPr lang="en-US" sz="2000" dirty="0"/>
              <a:t>With RTTOV as forward model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467" y="3212976"/>
            <a:ext cx="2105588" cy="96143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27771" y="3205425"/>
            <a:ext cx="2126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Convergence? </a:t>
            </a:r>
          </a:p>
          <a:p>
            <a:pPr algn="ctr"/>
            <a:r>
              <a:rPr lang="en-US" sz="2000" dirty="0"/>
              <a:t>Yes/no</a:t>
            </a:r>
          </a:p>
          <a:p>
            <a:pPr algn="ctr"/>
            <a:r>
              <a:rPr lang="en-US" sz="2000" dirty="0"/>
              <a:t>Get retrieval info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076055" y="4149080"/>
            <a:ext cx="1" cy="5264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73315" y="4174410"/>
            <a:ext cx="117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Clear-sk</a:t>
            </a:r>
            <a:r>
              <a:rPr lang="en-US" dirty="0"/>
              <a:t>y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848802" y="5763248"/>
            <a:ext cx="612572" cy="67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64214" y="4302561"/>
            <a:ext cx="559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  <a:p>
            <a:endParaRPr lang="en-US" dirty="0"/>
          </a:p>
          <a:p>
            <a:r>
              <a:rPr lang="en-US" b="1" dirty="0"/>
              <a:t>All?</a:t>
            </a:r>
          </a:p>
          <a:p>
            <a:endParaRPr lang="en-US" dirty="0"/>
          </a:p>
          <a:p>
            <a:r>
              <a:rPr lang="en-US" dirty="0"/>
              <a:t>Yes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859215" y="1806530"/>
            <a:ext cx="4999" cy="27660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86895" y="5333613"/>
            <a:ext cx="612572" cy="67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724128" y="801120"/>
            <a:ext cx="3312367" cy="136196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636099" y="839641"/>
            <a:ext cx="3256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Save retrieval results + aux: </a:t>
            </a:r>
            <a:r>
              <a:rPr lang="en-US" sz="2000" dirty="0"/>
              <a:t>IWV, </a:t>
            </a:r>
            <a:r>
              <a:rPr lang="en-US" sz="2000" dirty="0" err="1"/>
              <a:t>Ts</a:t>
            </a:r>
            <a:r>
              <a:rPr lang="en-US" sz="2000" dirty="0"/>
              <a:t>, uncertainties, </a:t>
            </a:r>
            <a:r>
              <a:rPr lang="en-US" sz="2000" dirty="0" err="1"/>
              <a:t>lat</a:t>
            </a:r>
            <a:r>
              <a:rPr lang="en-US" sz="2000" dirty="0"/>
              <a:t>/</a:t>
            </a:r>
            <a:r>
              <a:rPr lang="en-US" sz="2000" dirty="0" err="1"/>
              <a:t>lon</a:t>
            </a:r>
            <a:r>
              <a:rPr lang="en-US" sz="2000" dirty="0"/>
              <a:t>, viewing geometry, retrieval information</a:t>
            </a:r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7884368" y="4221088"/>
            <a:ext cx="0" cy="4313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875984" y="2274299"/>
            <a:ext cx="8384" cy="6506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259632" y="3068960"/>
            <a:ext cx="1" cy="196291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259631" y="4077072"/>
            <a:ext cx="1" cy="196291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259632" y="1648533"/>
            <a:ext cx="1" cy="196291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136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MSG-SEVIRI vs. MTG-FCI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32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97" y="1666216"/>
            <a:ext cx="5534797" cy="34961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54BCAC-1889-4CF7-9C31-8388B3906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610"/>
            <a:ext cx="9144000" cy="45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65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33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MSG-SEVIRI TCWV </a:t>
            </a:r>
            <a:r>
              <a:rPr lang="de-DE" sz="3600" dirty="0" err="1">
                <a:solidFill>
                  <a:schemeClr val="tx2"/>
                </a:solidFill>
              </a:rPr>
              <a:t>retrievals</a:t>
            </a:r>
            <a:endParaRPr lang="de-DE" sz="3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8E70BA6-ADD0-46A5-A0C4-4BA2B01C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r="23982" b="18551"/>
          <a:stretch/>
        </p:blipFill>
        <p:spPr>
          <a:xfrm>
            <a:off x="2238199" y="2420888"/>
            <a:ext cx="4734547" cy="4331462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0714168-8B6C-4D0A-92E7-535E865B8D04}"/>
              </a:ext>
            </a:extLst>
          </p:cNvPr>
          <p:cNvSpPr/>
          <p:nvPr/>
        </p:nvSpPr>
        <p:spPr>
          <a:xfrm>
            <a:off x="395536" y="1063501"/>
            <a:ext cx="61576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Averaging Kernel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Values between 0 and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Indication of how much improvement of prior information could be made using the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C733A3F-D516-4CE4-A999-B5CB1BB95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6642"/>
            <a:ext cx="2255715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66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34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MSG-SEVIRI TCWV </a:t>
            </a:r>
            <a:r>
              <a:rPr lang="de-DE" sz="3600" dirty="0" err="1">
                <a:solidFill>
                  <a:schemeClr val="tx2"/>
                </a:solidFill>
              </a:rPr>
              <a:t>retrievals</a:t>
            </a:r>
            <a:endParaRPr lang="de-DE" sz="3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1783DCD-E6F4-4FA2-94B1-19B4BC520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64" y="2420888"/>
            <a:ext cx="4045838" cy="40207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B8E0C3B-8E6C-462F-803F-A7D3B09FB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8800"/>
            <a:ext cx="5239745" cy="722723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F7A50235-9CB2-480C-93D8-5505428A5740}"/>
              </a:ext>
            </a:extLst>
          </p:cNvPr>
          <p:cNvSpPr/>
          <p:nvPr/>
        </p:nvSpPr>
        <p:spPr>
          <a:xfrm>
            <a:off x="395536" y="1098564"/>
            <a:ext cx="7200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Comparing absolute retrieval error |TCWV</a:t>
            </a:r>
            <a:r>
              <a:rPr lang="en-US" sz="2000" baseline="-25000" dirty="0"/>
              <a:t>SEVIRI</a:t>
            </a:r>
            <a:r>
              <a:rPr lang="en-US" sz="2000" dirty="0"/>
              <a:t> - TCWV</a:t>
            </a:r>
            <a:r>
              <a:rPr lang="en-US" sz="2000" baseline="-25000" dirty="0"/>
              <a:t>AERONET</a:t>
            </a:r>
            <a:r>
              <a:rPr lang="en-US" sz="2000" dirty="0"/>
              <a:t>| with total expected discrepancy</a:t>
            </a:r>
            <a:endParaRPr lang="en-US" sz="2000" dirty="0">
              <a:latin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URWPalladioL-Roma"/>
              </a:rPr>
              <a:t>Compute per bin: </a:t>
            </a:r>
          </a:p>
          <a:p>
            <a:r>
              <a:rPr lang="en-US" sz="2000" dirty="0">
                <a:latin typeface="URWPalladioL-Roma"/>
              </a:rPr>
              <a:t>     38, 68 and 95 percentile values</a:t>
            </a:r>
          </a:p>
          <a:p>
            <a:r>
              <a:rPr lang="en-US" sz="2000" b="0" i="0" u="none" strike="noStrike" baseline="0" dirty="0">
                <a:latin typeface="URWPalladioL-Roma"/>
              </a:rPr>
              <a:t>    (0.5, 1 and 2 std)</a:t>
            </a:r>
          </a:p>
          <a:p>
            <a:r>
              <a:rPr lang="en-US" sz="2000" dirty="0">
                <a:latin typeface="URWPalladioL-Roma"/>
              </a:rPr>
              <a:t>     relation to expected retrieval error</a:t>
            </a:r>
            <a:endParaRPr lang="en-US" sz="2000" b="0" i="0" u="none" strike="noStrike" baseline="0" dirty="0">
              <a:latin typeface="URWPalladioL-R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URWPalladioL-Roma"/>
              </a:rPr>
              <a:t>Distribution of retrieval errors </a:t>
            </a:r>
          </a:p>
          <a:p>
            <a:r>
              <a:rPr lang="en-US" sz="2000" dirty="0">
                <a:latin typeface="URWPalladioL-Roma"/>
              </a:rPr>
              <a:t>     roughly Gaussian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45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1565" y="-171400"/>
            <a:ext cx="7796979" cy="1143000"/>
          </a:xfrm>
        </p:spPr>
        <p:txBody>
          <a:bodyPr>
            <a:norm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CI </a:t>
            </a:r>
            <a:r>
              <a:rPr lang="de-DE" sz="3200" dirty="0" err="1">
                <a:solidFill>
                  <a:schemeClr val="tx2"/>
                </a:solidFill>
              </a:rPr>
              <a:t>probability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from</a:t>
            </a:r>
            <a:r>
              <a:rPr lang="de-DE" sz="3200" dirty="0">
                <a:solidFill>
                  <a:schemeClr val="tx2"/>
                </a:solidFill>
              </a:rPr>
              <a:t> TCWV </a:t>
            </a:r>
            <a:r>
              <a:rPr lang="de-DE" sz="3200" dirty="0" err="1">
                <a:solidFill>
                  <a:schemeClr val="tx2"/>
                </a:solidFill>
              </a:rPr>
              <a:t>obs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35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97" y="1666216"/>
            <a:ext cx="5534797" cy="34961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1969BD-B92C-4910-A390-16E25CB94D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/>
          <a:stretch/>
        </p:blipFill>
        <p:spPr>
          <a:xfrm>
            <a:off x="0" y="1556792"/>
            <a:ext cx="9144000" cy="40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72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36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3582" y="618251"/>
            <a:ext cx="8515350" cy="555173"/>
          </a:xfrm>
        </p:spPr>
        <p:txBody>
          <a:bodyPr>
            <a:normAutofit fontScale="90000"/>
          </a:bodyPr>
          <a:lstStyle/>
          <a:p>
            <a:r>
              <a:rPr lang="en-US" dirty="0"/>
              <a:t>Data  </a:t>
            </a:r>
            <a:r>
              <a:rPr lang="en-US" dirty="0">
                <a:solidFill>
                  <a:srgbClr val="00B050"/>
                </a:solidFill>
              </a:rPr>
              <a:t>(Future data)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idx="1"/>
          </p:nvPr>
        </p:nvSpPr>
        <p:spPr>
          <a:xfrm>
            <a:off x="395536" y="1268760"/>
            <a:ext cx="8509557" cy="613409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Geostationary satellite </a:t>
            </a:r>
            <a:r>
              <a:rPr lang="en-US" b="1" dirty="0"/>
              <a:t>MSG/SEVIRI        </a:t>
            </a:r>
            <a:r>
              <a:rPr lang="en-US" b="1" dirty="0">
                <a:solidFill>
                  <a:srgbClr val="00B050"/>
                </a:solidFill>
              </a:rPr>
              <a:t>(2022: MTG/FCI(,LI,IRS))</a:t>
            </a:r>
          </a:p>
          <a:p>
            <a:pPr lvl="1"/>
            <a:r>
              <a:rPr lang="en-US" dirty="0"/>
              <a:t>Time resolution: 15 min.</a:t>
            </a:r>
          </a:p>
          <a:p>
            <a:pPr lvl="1"/>
            <a:r>
              <a:rPr lang="en-US" dirty="0"/>
              <a:t>Spatial resolution: ~ 4x7 km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Variables from SEVIRI: CF, COT, REF, CPH, CWP, CTP, CTH, CTT, (IWV)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IWV, </a:t>
            </a:r>
            <a:r>
              <a:rPr lang="en-US" dirty="0">
                <a:solidFill>
                  <a:srgbClr val="00B050"/>
                </a:solidFill>
              </a:rPr>
              <a:t>(Lightning, clear sky profiles of humidity and temperature )</a:t>
            </a:r>
          </a:p>
          <a:p>
            <a:pPr lvl="1"/>
            <a:endParaRPr lang="en-US" b="1" baseline="30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Polar orbiting satellites: </a:t>
            </a:r>
          </a:p>
          <a:p>
            <a:pPr lvl="1"/>
            <a:r>
              <a:rPr lang="en-US" dirty="0"/>
              <a:t>Passive imagers </a:t>
            </a:r>
            <a:r>
              <a:rPr lang="en-US" b="1" dirty="0"/>
              <a:t>MODIS</a:t>
            </a:r>
            <a:r>
              <a:rPr lang="en-US" dirty="0"/>
              <a:t> + </a:t>
            </a:r>
            <a:r>
              <a:rPr lang="en-US" b="1" dirty="0"/>
              <a:t>MERIS/AATSR  </a:t>
            </a:r>
            <a:r>
              <a:rPr lang="en-US" b="1" dirty="0">
                <a:solidFill>
                  <a:srgbClr val="00B050"/>
                </a:solidFill>
              </a:rPr>
              <a:t>(2017 Sentinel 3 a/b/c/d, 2020 POST-EPS)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Time resolution: ~ 2 times daily (</a:t>
            </a:r>
            <a:r>
              <a:rPr lang="en-US" dirty="0">
                <a:solidFill>
                  <a:srgbClr val="00B050"/>
                </a:solidFill>
              </a:rPr>
              <a:t>n times!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Spatial resolution: ~ 1x1 km</a:t>
            </a:r>
            <a:r>
              <a:rPr lang="en-US" baseline="30000" dirty="0"/>
              <a:t>2 </a:t>
            </a:r>
            <a:r>
              <a:rPr lang="en-US" dirty="0"/>
              <a:t>(0.5kmx0.5km)</a:t>
            </a:r>
            <a:endParaRPr lang="en-US" baseline="30000" dirty="0"/>
          </a:p>
          <a:p>
            <a:pPr lvl="2"/>
            <a:r>
              <a:rPr lang="en-US" dirty="0"/>
              <a:t>Variables: CF, COT, REF, CPH, CWP, CTP, CTH, CTT, IWV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Active instruments </a:t>
            </a:r>
            <a:r>
              <a:rPr lang="en-US" b="1" dirty="0"/>
              <a:t>CPR</a:t>
            </a:r>
            <a:r>
              <a:rPr lang="en-US" dirty="0"/>
              <a:t> and </a:t>
            </a:r>
            <a:r>
              <a:rPr lang="en-US" b="1" dirty="0"/>
              <a:t>CALIOP </a:t>
            </a:r>
            <a:r>
              <a:rPr lang="en-US" b="1" dirty="0">
                <a:solidFill>
                  <a:srgbClr val="00B050"/>
                </a:solidFill>
              </a:rPr>
              <a:t>(</a:t>
            </a:r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 2020 </a:t>
            </a:r>
            <a:r>
              <a:rPr lang="en-US" b="1" dirty="0" err="1">
                <a:solidFill>
                  <a:srgbClr val="00B050"/>
                </a:solidFill>
                <a:sym typeface="Wingdings" panose="05000000000000000000" pitchFamily="2" charset="2"/>
              </a:rPr>
              <a:t>Earthcare</a:t>
            </a:r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 , but difficult orbit for Polar):</a:t>
            </a:r>
            <a:endParaRPr lang="en-US" b="1" dirty="0">
              <a:solidFill>
                <a:srgbClr val="00B050"/>
              </a:solidFill>
            </a:endParaRPr>
          </a:p>
          <a:p>
            <a:pPr lvl="2"/>
            <a:r>
              <a:rPr lang="en-US" dirty="0"/>
              <a:t>Time resolution: ~ 2 times daily</a:t>
            </a:r>
          </a:p>
          <a:p>
            <a:pPr lvl="2"/>
            <a:r>
              <a:rPr lang="en-US" dirty="0"/>
              <a:t>Spatial resolution:  1-d track</a:t>
            </a:r>
          </a:p>
          <a:p>
            <a:pPr lvl="2"/>
            <a:r>
              <a:rPr lang="en-US" dirty="0"/>
              <a:t>Variables: vertical profiles of clouds, cloud typing</a:t>
            </a:r>
          </a:p>
          <a:p>
            <a:endParaRPr lang="en-US" dirty="0"/>
          </a:p>
          <a:p>
            <a:r>
              <a:rPr lang="en-US" dirty="0"/>
              <a:t>Ground-based observations </a:t>
            </a:r>
            <a:r>
              <a:rPr lang="en-US" b="1" dirty="0"/>
              <a:t>GNSS:</a:t>
            </a:r>
            <a:endParaRPr lang="en-US" dirty="0"/>
          </a:p>
          <a:p>
            <a:pPr lvl="1"/>
            <a:r>
              <a:rPr lang="en-US" dirty="0"/>
              <a:t>Time resolution: 15 min.</a:t>
            </a:r>
          </a:p>
          <a:p>
            <a:pPr lvl="1"/>
            <a:r>
              <a:rPr lang="en-US" dirty="0"/>
              <a:t>Spatial resolution: ~400 stations in German network</a:t>
            </a:r>
          </a:p>
          <a:p>
            <a:pPr lvl="1"/>
            <a:r>
              <a:rPr lang="en-US" dirty="0"/>
              <a:t>Variable: IWV</a:t>
            </a:r>
          </a:p>
        </p:txBody>
      </p:sp>
    </p:spTree>
    <p:extLst>
      <p:ext uri="{BB962C8B-B14F-4D97-AF65-F5344CB8AC3E}">
        <p14:creationId xmlns:p14="http://schemas.microsoft.com/office/powerpoint/2010/main" val="30173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WP-C1-1 Acquisition and evaluation of satellite observations and related products (m1-m6)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37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683568" y="1979712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done so far: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Adjustment of MERIS and MODIS IWV retrieval algorithms for OLCI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technical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Extended collection of OLCI L1 and L2 data (EUMETSAT CODA)	 retrieval of IWV                                                                                (2016-2019)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collection of MSG cloud products                                        (2016-2019)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preparing switch to MSG-SEVIRI CPP CLAAS Ed. 2                                                  </a:t>
            </a:r>
            <a:r>
              <a:rPr lang="en-US" dirty="0">
                <a:sym typeface="Wingdings" panose="05000000000000000000" pitchFamily="2" charset="2"/>
              </a:rPr>
              <a:t> improved cloud products, mainly cloud (cirrus) detection  (avail. Until 2017)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of MSG L1 native data (CM-SAF)                                          (2018-2019)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Python </a:t>
            </a:r>
            <a:r>
              <a:rPr lang="en-US" dirty="0" err="1"/>
              <a:t>satpy</a:t>
            </a:r>
            <a:r>
              <a:rPr lang="en-US" dirty="0"/>
              <a:t> tool for reading in this data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 for COSMO data (DWD) </a:t>
            </a:r>
            <a:r>
              <a:rPr lang="en-US" dirty="0">
                <a:sym typeface="Wingdings" panose="05000000000000000000" pitchFamily="2" charset="2"/>
              </a:rPr>
              <a:t> rather do comparison with ICON data from Klaus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Extended collection of GPS IWV data in Germany                               (2013-2019)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Preparation of various datasets for ingestion into MSG-SEVIRI IWV retrieval (RTTOV)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Climatological atmospheric profiles and surface variables based on 30y ERA5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8000"/>
              </a:solidFill>
            </a:endParaRP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80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WP-C1-5 Convective Initiation (m7-m36)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38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683568" y="1854728"/>
            <a:ext cx="82809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</a:t>
            </a:r>
            <a:r>
              <a:rPr lang="en-US" b="1" dirty="0"/>
              <a:t>convective cloud structures </a:t>
            </a:r>
            <a:r>
              <a:rPr lang="en-US" dirty="0"/>
              <a:t>using MSG-SEVIRI cloud products (years 2016-2019) </a:t>
            </a:r>
            <a:r>
              <a:rPr lang="en-US" dirty="0">
                <a:sym typeface="Wingdings" panose="05000000000000000000" pitchFamily="2" charset="2"/>
              </a:rPr>
              <a:t> determine time of convective initiation  </a:t>
            </a:r>
            <a:r>
              <a:rPr lang="en-US" dirty="0"/>
              <a:t>Each time step evaluate spatial structures and </a:t>
            </a:r>
            <a:r>
              <a:rPr lang="en-US" b="1" dirty="0"/>
              <a:t>temporal change </a:t>
            </a:r>
            <a:r>
              <a:rPr lang="en-US" dirty="0"/>
              <a:t>in specific cloud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Combine with spatial high resolution </a:t>
            </a:r>
            <a:r>
              <a:rPr lang="en-US" b="1" dirty="0"/>
              <a:t>IWV fields </a:t>
            </a:r>
            <a:r>
              <a:rPr lang="en-US" dirty="0"/>
              <a:t>from OLCI, MODIS (later MSG)   </a:t>
            </a:r>
            <a:r>
              <a:rPr lang="en-US" dirty="0">
                <a:sym typeface="Wingdings" panose="05000000000000000000" pitchFamily="2" charset="2"/>
              </a:rPr>
              <a:t> cases with not too many clouds in morning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Compute </a:t>
            </a:r>
            <a:r>
              <a:rPr lang="en-US" b="1" dirty="0">
                <a:sym typeface="Wingdings" panose="05000000000000000000" pitchFamily="2" charset="2"/>
              </a:rPr>
              <a:t>measures </a:t>
            </a:r>
            <a:r>
              <a:rPr lang="en-US" dirty="0">
                <a:sym typeface="Wingdings" panose="05000000000000000000" pitchFamily="2" charset="2"/>
              </a:rPr>
              <a:t>of heterogeneity and variability to describe IWV fields quantitatively, deviations from climatological IWV fields.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</a:t>
            </a:r>
            <a:r>
              <a:rPr lang="en-US" b="1" dirty="0"/>
              <a:t>statistical relationship </a:t>
            </a:r>
            <a:r>
              <a:rPr lang="en-US" dirty="0"/>
              <a:t>between IWV field measures and convective cloud structures </a:t>
            </a:r>
            <a:r>
              <a:rPr lang="en-US" dirty="0">
                <a:sym typeface="Wingdings" panose="05000000000000000000" pitchFamily="2" charset="2"/>
              </a:rPr>
              <a:t> estimate </a:t>
            </a:r>
            <a:r>
              <a:rPr lang="en-US" b="1" dirty="0">
                <a:sym typeface="Wingdings" panose="05000000000000000000" pitchFamily="2" charset="2"/>
              </a:rPr>
              <a:t>probability of convective initiation </a:t>
            </a:r>
            <a:r>
              <a:rPr lang="en-US" dirty="0">
                <a:sym typeface="Wingdings" panose="05000000000000000000" pitchFamily="2" charset="2"/>
              </a:rPr>
              <a:t>from IWV fields             used in P2 to initiate potential new sells in </a:t>
            </a:r>
            <a:r>
              <a:rPr lang="en-US" dirty="0" err="1">
                <a:sym typeface="Wingdings" panose="05000000000000000000" pitchFamily="2" charset="2"/>
              </a:rPr>
              <a:t>nowcasting</a:t>
            </a:r>
            <a:r>
              <a:rPr lang="en-US" dirty="0">
                <a:sym typeface="Wingdings" panose="05000000000000000000" pitchFamily="2" charset="2"/>
              </a:rPr>
              <a:t>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Later (Phase 2), include newly developed </a:t>
            </a:r>
            <a:r>
              <a:rPr lang="en-US" b="1" dirty="0" err="1">
                <a:sym typeface="Wingdings" panose="05000000000000000000" pitchFamily="2" charset="2"/>
              </a:rPr>
              <a:t>Meteosat</a:t>
            </a:r>
            <a:r>
              <a:rPr lang="en-US" b="1" dirty="0">
                <a:sym typeface="Wingdings" panose="05000000000000000000" pitchFamily="2" charset="2"/>
              </a:rPr>
              <a:t> Third Generation (MTG) IWV fields</a:t>
            </a:r>
            <a:r>
              <a:rPr lang="en-US" dirty="0">
                <a:sym typeface="Wingdings" panose="05000000000000000000" pitchFamily="2" charset="2"/>
              </a:rPr>
              <a:t>!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Has water vapor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Higher temporal and spatial resolution</a:t>
            </a:r>
          </a:p>
        </p:txBody>
      </p:sp>
      <p:pic>
        <p:nvPicPr>
          <p:cNvPr id="6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52" y="1465319"/>
            <a:ext cx="3998621" cy="507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8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429" y="692696"/>
            <a:ext cx="8696571" cy="1143000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WP-C1-6: </a:t>
            </a:r>
            <a:r>
              <a:rPr lang="de-DE" sz="2400" dirty="0">
                <a:solidFill>
                  <a:schemeClr val="tx2"/>
                </a:solidFill>
              </a:rPr>
              <a:t>Development of IWV algorithm for MSG V1 (m1 – m36)</a:t>
            </a:r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39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2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1806530"/>
            <a:ext cx="5534797" cy="3496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2193007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</a:t>
            </a:r>
            <a:r>
              <a:rPr lang="en-US" b="1" dirty="0"/>
              <a:t>new IWV retrieval algorithm </a:t>
            </a:r>
            <a:r>
              <a:rPr lang="en-US" dirty="0"/>
              <a:t>using </a:t>
            </a:r>
            <a:r>
              <a:rPr lang="en-US" sz="2000" dirty="0"/>
              <a:t>MSG-SEVIRI TIR </a:t>
            </a:r>
            <a:r>
              <a:rPr lang="en-US" dirty="0"/>
              <a:t>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Resulting IWV fields: cloud-free scenes above land with spatial resolution of 4 km x 7km over Germany at </a:t>
            </a:r>
            <a:r>
              <a:rPr lang="en-US" b="1" dirty="0"/>
              <a:t>15 min. temporal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1D-var inversion scheme, </a:t>
            </a:r>
            <a:r>
              <a:rPr lang="en-US" b="1" dirty="0"/>
              <a:t>RTTOV</a:t>
            </a:r>
            <a:r>
              <a:rPr lang="en-US" dirty="0"/>
              <a:t> as forward model, a-priori knowledge from NWP + 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IWV retrieval uncertainty on pixel-basis (instrument, atmospheric profiles, surface emissivity)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 precision </a:t>
            </a:r>
            <a:r>
              <a:rPr lang="en-US" dirty="0"/>
              <a:t>due to surface emissivity variability </a:t>
            </a:r>
            <a:r>
              <a:rPr lang="en-US" b="1" dirty="0">
                <a:sym typeface="Wingdings" panose="05000000000000000000" pitchFamily="2" charset="2"/>
              </a:rPr>
              <a:t> c</a:t>
            </a:r>
            <a:r>
              <a:rPr lang="en-US" b="1" dirty="0"/>
              <a:t>onstrain</a:t>
            </a:r>
            <a:r>
              <a:rPr lang="en-US" dirty="0"/>
              <a:t> MSG-SEVIRI IWV products using the IWV products from dense </a:t>
            </a:r>
            <a:r>
              <a:rPr lang="en-US" b="1" dirty="0"/>
              <a:t>GNSS</a:t>
            </a:r>
            <a:r>
              <a:rPr lang="en-US" dirty="0"/>
              <a:t> network in Germany with 15 min. temporal resolution (as well as OLCI and MODIS IWV products)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use GNSS IWV for </a:t>
            </a:r>
            <a:r>
              <a:rPr lang="en-US" b="1" dirty="0"/>
              <a:t>validatin</a:t>
            </a:r>
            <a:r>
              <a:rPr lang="en-US" dirty="0"/>
              <a:t>g the new IWV product, also during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M-C1-4</a:t>
            </a:r>
            <a:r>
              <a:rPr lang="en-US" dirty="0"/>
              <a:t>: Provision of MSG-based IWV and CI algorithms (m36)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3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4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MSG-SEVIRI TCWV </a:t>
            </a:r>
            <a:r>
              <a:rPr lang="de-DE" sz="3600" dirty="0" err="1">
                <a:solidFill>
                  <a:schemeClr val="tx2"/>
                </a:solidFill>
              </a:rPr>
              <a:t>retrievals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61576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Daytime TCWV+T</a:t>
            </a:r>
            <a:r>
              <a:rPr lang="en-US" sz="2000" baseline="-25000" dirty="0"/>
              <a:t>s</a:t>
            </a:r>
            <a:r>
              <a:rPr lang="en-US" sz="2000" dirty="0"/>
              <a:t> from IR split-window measurements at 11 and 12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  <a:endParaRPr lang="en-US" sz="2000" dirty="0">
              <a:latin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Forward model (RTTOV) embedded in OE method</a:t>
            </a:r>
          </a:p>
          <a:p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TCWV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6BC2178-C725-452A-9853-B9F60F24B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 b="17723"/>
          <a:stretch/>
        </p:blipFill>
        <p:spPr>
          <a:xfrm>
            <a:off x="395536" y="2409978"/>
            <a:ext cx="8503410" cy="39899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E46A62-B95A-449B-9A4E-0DF1363FEB18}"/>
              </a:ext>
            </a:extLst>
          </p:cNvPr>
          <p:cNvSpPr txBox="1"/>
          <p:nvPr/>
        </p:nvSpPr>
        <p:spPr>
          <a:xfrm>
            <a:off x="4011376" y="655435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err="1"/>
              <a:t>From</a:t>
            </a:r>
            <a:r>
              <a:rPr lang="de-DE" sz="1100" dirty="0"/>
              <a:t> El Kassar, </a:t>
            </a:r>
            <a:r>
              <a:rPr lang="de-DE" sz="1100" dirty="0" err="1"/>
              <a:t>Carbajal</a:t>
            </a:r>
            <a:r>
              <a:rPr lang="de-DE" sz="1100" dirty="0"/>
              <a:t> Henken &amp; </a:t>
            </a:r>
            <a:r>
              <a:rPr lang="de-DE" sz="1100" dirty="0" err="1"/>
              <a:t>Preusker</a:t>
            </a:r>
            <a:r>
              <a:rPr lang="de-DE" sz="11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688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40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err="1">
                <a:solidFill>
                  <a:schemeClr val="tx2"/>
                </a:solidFill>
              </a:rPr>
              <a:t>Current</a:t>
            </a:r>
            <a:r>
              <a:rPr lang="de-DE" sz="3600" dirty="0">
                <a:solidFill>
                  <a:schemeClr val="tx2"/>
                </a:solidFill>
              </a:rPr>
              <a:t> </a:t>
            </a:r>
            <a:r>
              <a:rPr lang="de-DE" sz="3600" dirty="0" err="1">
                <a:solidFill>
                  <a:schemeClr val="tx2"/>
                </a:solidFill>
              </a:rPr>
              <a:t>work</a:t>
            </a:r>
            <a:r>
              <a:rPr lang="de-DE" sz="3600" dirty="0">
                <a:solidFill>
                  <a:schemeClr val="tx2"/>
                </a:solidFill>
              </a:rPr>
              <a:t> &amp; Outlook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31666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5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MSG-SEVIRI TCWV </a:t>
            </a:r>
            <a:r>
              <a:rPr lang="de-DE" sz="3600" dirty="0" err="1">
                <a:solidFill>
                  <a:schemeClr val="tx2"/>
                </a:solidFill>
              </a:rPr>
              <a:t>retrievals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813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Comparison of SEVIRI ~4x7km</a:t>
            </a:r>
            <a:r>
              <a:rPr lang="en-US" sz="2000" baseline="30000" dirty="0"/>
              <a:t>2</a:t>
            </a:r>
            <a:r>
              <a:rPr lang="en-US" sz="2000" dirty="0"/>
              <a:t> TCWV to the OLCI </a:t>
            </a:r>
            <a:r>
              <a:rPr lang="en-US" sz="2000" dirty="0" err="1"/>
              <a:t>COWa</a:t>
            </a:r>
            <a:r>
              <a:rPr lang="en-US" sz="2000" dirty="0"/>
              <a:t> 300x300m</a:t>
            </a:r>
            <a:r>
              <a:rPr lang="en-US" sz="2000" baseline="30000" dirty="0"/>
              <a:t>2</a:t>
            </a:r>
            <a:r>
              <a:rPr lang="en-US" sz="2000" dirty="0"/>
              <a:t> TCWV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6BC2178-C725-452A-9853-B9F60F24B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 r="49191" b="17723"/>
          <a:stretch/>
        </p:blipFill>
        <p:spPr>
          <a:xfrm>
            <a:off x="0" y="1836659"/>
            <a:ext cx="4544925" cy="419723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FE46A62-B95A-449B-9A4E-0DF1363FEB18}"/>
              </a:ext>
            </a:extLst>
          </p:cNvPr>
          <p:cNvSpPr txBox="1"/>
          <p:nvPr/>
        </p:nvSpPr>
        <p:spPr>
          <a:xfrm>
            <a:off x="4011376" y="655435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err="1"/>
              <a:t>From</a:t>
            </a:r>
            <a:r>
              <a:rPr lang="de-DE" sz="1100" dirty="0"/>
              <a:t> El Kassar, </a:t>
            </a:r>
            <a:r>
              <a:rPr lang="de-DE" sz="1100" dirty="0" err="1"/>
              <a:t>Carbajal</a:t>
            </a:r>
            <a:r>
              <a:rPr lang="de-DE" sz="1100" dirty="0"/>
              <a:t> Henken &amp; </a:t>
            </a:r>
            <a:r>
              <a:rPr lang="de-DE" sz="1100" dirty="0" err="1"/>
              <a:t>Preusker</a:t>
            </a:r>
            <a:r>
              <a:rPr lang="de-DE" sz="1100" dirty="0"/>
              <a:t>, 2021</a:t>
            </a:r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BFD1AE0-F6AE-4AEA-9DBE-EF8D52AC6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87" y="1802034"/>
            <a:ext cx="4480909" cy="4297866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3D7E39B-0FD3-4C69-AF0B-82D4A6366CDB}"/>
              </a:ext>
            </a:extLst>
          </p:cNvPr>
          <p:cNvGrpSpPr/>
          <p:nvPr/>
        </p:nvGrpSpPr>
        <p:grpSpPr>
          <a:xfrm>
            <a:off x="-6945" y="2060848"/>
            <a:ext cx="9115449" cy="3600402"/>
            <a:chOff x="6192" y="2060846"/>
            <a:chExt cx="9115449" cy="3600402"/>
          </a:xfrm>
        </p:grpSpPr>
        <p:pic>
          <p:nvPicPr>
            <p:cNvPr id="13" name="Grafik 12" descr="Ein Bild, das draußen, Natur, schwarz, Pflanze enthält.&#10;&#10;Automatisch generierte Beschreibung">
              <a:extLst>
                <a:ext uri="{FF2B5EF4-FFF2-40B4-BE49-F238E27FC236}">
                  <a16:creationId xmlns:a16="http://schemas.microsoft.com/office/drawing/2014/main" id="{8F5B7D34-A612-4615-B660-F74628A27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1" b="3083"/>
            <a:stretch/>
          </p:blipFill>
          <p:spPr>
            <a:xfrm>
              <a:off x="4624987" y="2060846"/>
              <a:ext cx="4496654" cy="3600401"/>
            </a:xfrm>
            <a:prstGeom prst="rect">
              <a:avLst/>
            </a:prstGeom>
          </p:spPr>
        </p:pic>
        <p:pic>
          <p:nvPicPr>
            <p:cNvPr id="15" name="Grafik 14" descr="Ein Bild, das draußen enthält.&#10;&#10;Automatisch generierte Beschreibung">
              <a:extLst>
                <a:ext uri="{FF2B5EF4-FFF2-40B4-BE49-F238E27FC236}">
                  <a16:creationId xmlns:a16="http://schemas.microsoft.com/office/drawing/2014/main" id="{8CEF9DEB-F7FD-4E2F-A59D-414ACB74C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" y="2060847"/>
              <a:ext cx="4565808" cy="3600401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BD6135D-5B31-45D8-914E-9FDC0C401D78}"/>
                </a:ext>
              </a:extLst>
            </p:cNvPr>
            <p:cNvSpPr txBox="1"/>
            <p:nvPr/>
          </p:nvSpPr>
          <p:spPr>
            <a:xfrm>
              <a:off x="35256" y="2086735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Terra 11 UTC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6B69E08-03EB-49BE-AA91-D1B286A254AA}"/>
                </a:ext>
              </a:extLst>
            </p:cNvPr>
            <p:cNvSpPr txBox="1"/>
            <p:nvPr/>
          </p:nvSpPr>
          <p:spPr>
            <a:xfrm>
              <a:off x="4649838" y="209584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Aqua 12.50 UTC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7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6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MSG-SEVIRI TCWV </a:t>
            </a:r>
            <a:r>
              <a:rPr lang="de-DE" sz="3600" dirty="0" err="1">
                <a:solidFill>
                  <a:schemeClr val="tx2"/>
                </a:solidFill>
              </a:rPr>
              <a:t>retrievals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98564"/>
            <a:ext cx="482453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URWPalladioL-Roma"/>
              </a:rPr>
              <a:t>Validation study with ground-based observations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URWPalladioL-Roma"/>
              </a:rPr>
              <a:t>A</a:t>
            </a:r>
            <a:r>
              <a:rPr lang="en-US" sz="2000" b="0" i="0" u="none" strike="noStrike" baseline="0" dirty="0">
                <a:latin typeface="URWPalladioL-Roma"/>
              </a:rPr>
              <a:t>bsolute biases between 0.11 and 2.85 kg/m</a:t>
            </a:r>
            <a:r>
              <a:rPr lang="en-US" sz="2000" b="0" i="0" u="none" strike="noStrike" baseline="30000" dirty="0">
                <a:latin typeface="URWPalladioL-Roma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URWPalladioL-Roma"/>
              </a:rPr>
              <a:t>RMSD </a:t>
            </a:r>
            <a:r>
              <a:rPr lang="en-US" sz="2000" b="0" i="0" u="none" strike="noStrike" baseline="0" dirty="0">
                <a:latin typeface="URWPalladioL-Roma"/>
              </a:rPr>
              <a:t>between 1.63 and 3.24 kg/m</a:t>
            </a:r>
            <a:r>
              <a:rPr lang="en-US" sz="2000" b="0" i="0" u="none" strike="noStrike" baseline="30000" dirty="0">
                <a:latin typeface="URWPalladioL-Roma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URWPalladioL-Roma"/>
              </a:rPr>
              <a:t>PC between 0.96 and 0.98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E46A62-B95A-449B-9A4E-0DF1363FEB18}"/>
              </a:ext>
            </a:extLst>
          </p:cNvPr>
          <p:cNvSpPr txBox="1"/>
          <p:nvPr/>
        </p:nvSpPr>
        <p:spPr>
          <a:xfrm>
            <a:off x="4011376" y="6554350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err="1"/>
              <a:t>From</a:t>
            </a:r>
            <a:r>
              <a:rPr lang="de-DE" sz="1100" dirty="0"/>
              <a:t> El Kassar, </a:t>
            </a:r>
            <a:r>
              <a:rPr lang="de-DE" sz="1100" dirty="0" err="1"/>
              <a:t>Carbajal</a:t>
            </a:r>
            <a:r>
              <a:rPr lang="de-DE" sz="1100" dirty="0"/>
              <a:t> Henken &amp; </a:t>
            </a:r>
            <a:r>
              <a:rPr lang="de-DE" sz="1100" dirty="0" err="1"/>
              <a:t>Preusker</a:t>
            </a:r>
            <a:r>
              <a:rPr lang="de-DE" sz="1100" dirty="0"/>
              <a:t>, 2021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11762D-1098-4C14-A43F-ED9FB257D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3" b="16791"/>
          <a:stretch/>
        </p:blipFill>
        <p:spPr>
          <a:xfrm>
            <a:off x="5364088" y="969016"/>
            <a:ext cx="3537046" cy="224725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395B36-B552-458B-86A6-2465E278E176}"/>
              </a:ext>
            </a:extLst>
          </p:cNvPr>
          <p:cNvGrpSpPr/>
          <p:nvPr/>
        </p:nvGrpSpPr>
        <p:grpSpPr>
          <a:xfrm>
            <a:off x="-33843" y="3578965"/>
            <a:ext cx="9124818" cy="2499962"/>
            <a:chOff x="-33843" y="3578965"/>
            <a:chExt cx="9124818" cy="2499962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E9F0400-EEC3-4282-B279-252B98BF9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26" b="23077"/>
            <a:stretch/>
          </p:blipFill>
          <p:spPr>
            <a:xfrm>
              <a:off x="-33843" y="3595093"/>
              <a:ext cx="3092400" cy="2426195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5413405-E80C-4629-8170-6FEC54A11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4" b="11837"/>
            <a:stretch/>
          </p:blipFill>
          <p:spPr>
            <a:xfrm>
              <a:off x="6117446" y="3595093"/>
              <a:ext cx="2973529" cy="2424952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9D8186A-2C08-472D-A44D-C039D9A59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79" b="15402"/>
            <a:stretch/>
          </p:blipFill>
          <p:spPr>
            <a:xfrm>
              <a:off x="3044865" y="3578965"/>
              <a:ext cx="3040579" cy="2499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4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7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MSG-SEVIRI TCWV </a:t>
            </a:r>
            <a:r>
              <a:rPr lang="de-DE" sz="3600" dirty="0" err="1">
                <a:solidFill>
                  <a:schemeClr val="tx2"/>
                </a:solidFill>
              </a:rPr>
              <a:t>retrievals</a:t>
            </a:r>
            <a:endParaRPr lang="de-DE" sz="3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DB3CC1-29DA-4548-9246-3D299E553D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4748" b="16526"/>
          <a:stretch/>
        </p:blipFill>
        <p:spPr>
          <a:xfrm>
            <a:off x="380529" y="2564904"/>
            <a:ext cx="8506269" cy="29256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CA2906C-50ED-49DC-ACFC-B2BB98CD47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r="5581" b="17699"/>
          <a:stretch/>
        </p:blipFill>
        <p:spPr>
          <a:xfrm>
            <a:off x="366936" y="2564904"/>
            <a:ext cx="8451158" cy="29256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385BA75-C26D-46CD-A77E-1C18DA444867}"/>
              </a:ext>
            </a:extLst>
          </p:cNvPr>
          <p:cNvSpPr/>
          <p:nvPr/>
        </p:nvSpPr>
        <p:spPr>
          <a:xfrm>
            <a:off x="395535" y="1063501"/>
            <a:ext cx="836793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Investigating SEVIRI TCWV capabilities in relation to observing diurnal cycles and temporal variabilities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Examples for semi-clear days (some cirrus and cumulus clouds)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SEVIRI TCWV mostly within uncertainty range of ground-based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8</a:t>
            </a:fld>
            <a:endParaRPr lang="de-DE" dirty="0"/>
          </a:p>
        </p:txBody>
      </p:sp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56350"/>
            <a:ext cx="1414284" cy="39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NWC-SAF Software</a:t>
            </a:r>
            <a:endParaRPr lang="de-DE" sz="3600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1677CA5-7B80-459D-BA81-8DB6818D0CA0}"/>
              </a:ext>
            </a:extLst>
          </p:cNvPr>
          <p:cNvSpPr/>
          <p:nvPr/>
        </p:nvSpPr>
        <p:spPr>
          <a:xfrm>
            <a:off x="395536" y="1063501"/>
            <a:ext cx="77768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NWC SAF (EUMETSAT) provides SW Package for generating satellite products with </a:t>
            </a:r>
            <a:r>
              <a:rPr lang="en-US" sz="2000" b="1" dirty="0"/>
              <a:t>direct application in nowcasting</a:t>
            </a:r>
            <a:r>
              <a:rPr lang="en-US" sz="2000" dirty="0"/>
              <a:t> (GEO v2018)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Input: MSG-SEVIRI measurements, NWP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GEO products regarding convection: storm monitoring at different development stages: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Any time: several cloud products like </a:t>
            </a:r>
            <a:r>
              <a:rPr lang="en-US" sz="2000" b="1" dirty="0"/>
              <a:t>CT</a:t>
            </a:r>
            <a:r>
              <a:rPr lang="en-US" sz="2000" dirty="0"/>
              <a:t> and </a:t>
            </a:r>
            <a:r>
              <a:rPr lang="en-US" sz="2000" b="1" dirty="0"/>
              <a:t>CTTH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Pre-convective:</a:t>
            </a:r>
            <a:r>
              <a:rPr lang="en-US" sz="2000" b="1" dirty="0"/>
              <a:t> </a:t>
            </a:r>
            <a:r>
              <a:rPr lang="en-US" sz="2000" b="1" dirty="0" err="1"/>
              <a:t>iSHAI</a:t>
            </a:r>
            <a:r>
              <a:rPr lang="en-US" sz="2000" dirty="0"/>
              <a:t> (imaging Satellite Humidity and Instability)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Convective Initiation: </a:t>
            </a:r>
            <a:r>
              <a:rPr lang="en-US" sz="2000" b="1" dirty="0"/>
              <a:t>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Developing convective storm: </a:t>
            </a:r>
            <a:r>
              <a:rPr lang="en-US" sz="2000" b="1" dirty="0"/>
              <a:t>RDT</a:t>
            </a:r>
            <a:r>
              <a:rPr lang="en-US" sz="2000" dirty="0"/>
              <a:t> (Rapid Developing Thunderstorm)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2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46597-E09E-4DF2-A63F-9FC8F2B460F5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CB8C6EB-FA62-4F6D-A53F-3F2F9AC99BF8}"/>
              </a:ext>
            </a:extLst>
          </p:cNvPr>
          <p:cNvSpPr txBox="1">
            <a:spLocks/>
          </p:cNvSpPr>
          <p:nvPr/>
        </p:nvSpPr>
        <p:spPr>
          <a:xfrm>
            <a:off x="1671565" y="-171400"/>
            <a:ext cx="77969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>
                <a:solidFill>
                  <a:schemeClr val="tx2"/>
                </a:solidFill>
              </a:rPr>
              <a:t>NWC-SAF Software</a:t>
            </a:r>
            <a:endParaRPr lang="de-DE" sz="3600" dirty="0"/>
          </a:p>
        </p:txBody>
      </p: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E1C7E01-743A-4FB4-8B15-9D713096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81" y="971600"/>
            <a:ext cx="7026814" cy="5536033"/>
          </a:xfrm>
          <a:prstGeom prst="rect">
            <a:avLst/>
          </a:prstGeom>
        </p:spPr>
      </p:pic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1C2DD14-EF75-4AC4-A425-FB8E46A0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632848" cy="5887507"/>
          </a:xfrm>
          <a:prstGeom prst="rect">
            <a:avLst/>
          </a:prstGeom>
        </p:spPr>
      </p:pic>
      <p:pic>
        <p:nvPicPr>
          <p:cNvPr id="5" name="Picture 2" descr="Zentrale Webseite der FU Berlin">
            <a:extLst>
              <a:ext uri="{FF2B5EF4-FFF2-40B4-BE49-F238E27FC236}">
                <a16:creationId xmlns:a16="http://schemas.microsoft.com/office/drawing/2014/main" id="{08EF6CBA-15BB-C041-87C6-196CF5CD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0" y="6419411"/>
            <a:ext cx="1414284" cy="39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59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2517</Words>
  <Application>Microsoft Office PowerPoint</Application>
  <PresentationFormat>Bildschirmpräsentation (4:3)</PresentationFormat>
  <Paragraphs>425</Paragraphs>
  <Slides>40</Slides>
  <Notes>40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8" baseType="lpstr">
      <vt:lpstr>Arial</vt:lpstr>
      <vt:lpstr>Arial-BoldMT</vt:lpstr>
      <vt:lpstr>Calibri</vt:lpstr>
      <vt:lpstr>Liberation Serif</vt:lpstr>
      <vt:lpstr>OpenSymbol</vt:lpstr>
      <vt:lpstr>Symbol</vt:lpstr>
      <vt:lpstr>URWPalladioL-Roma</vt:lpstr>
      <vt:lpstr>Larissa</vt:lpstr>
      <vt:lpstr>Satellite retrievals of  total column water vapor  and clouds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Thanks!</vt:lpstr>
      <vt:lpstr>Additional slides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OLCI TCWV example</vt:lpstr>
      <vt:lpstr>PowerPoint-Präsentation</vt:lpstr>
      <vt:lpstr>PowerPoint-Präsentation</vt:lpstr>
      <vt:lpstr>Case study day 19 July 2017</vt:lpstr>
      <vt:lpstr>Case study day 19 July 2017</vt:lpstr>
      <vt:lpstr>MSG-SEVIRI</vt:lpstr>
      <vt:lpstr>Flow-chart MSG IWV-Ts retrieval</vt:lpstr>
      <vt:lpstr>MSG-SEVIRI vs. MTG-FCI</vt:lpstr>
      <vt:lpstr>PowerPoint-Präsentation</vt:lpstr>
      <vt:lpstr>PowerPoint-Präsentation</vt:lpstr>
      <vt:lpstr>CI probability from TCWV obs</vt:lpstr>
      <vt:lpstr>Data  (Future data)</vt:lpstr>
      <vt:lpstr>WP-C1-1 Acquisition and evaluation of satellite observations and related products (m1-m6)</vt:lpstr>
      <vt:lpstr>WP-C1-5 Convective Initiation (m7-m36)</vt:lpstr>
      <vt:lpstr>WP-C1-6: Development of IWV algorithm for MSG V1 (m1 – m36)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Silke</dc:creator>
  <cp:lastModifiedBy>h p</cp:lastModifiedBy>
  <cp:revision>939</cp:revision>
  <dcterms:created xsi:type="dcterms:W3CDTF">2017-11-24T12:11:45Z</dcterms:created>
  <dcterms:modified xsi:type="dcterms:W3CDTF">2022-01-31T20:35:56Z</dcterms:modified>
</cp:coreProperties>
</file>