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70" r:id="rId4"/>
    <p:sldId id="263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B2FD-95A6-4EE7-9CA0-04650383F894}" type="datetimeFigureOut">
              <a:rPr lang="de-DE" smtClean="0"/>
              <a:t>23.10.2019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E5CF-B5BD-416A-BF35-DBD4B3A53E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4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4200" b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8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50827"/>
            <a:ext cx="6566234" cy="676274"/>
          </a:xfrm>
          <a:prstGeom prst="rect">
            <a:avLst/>
          </a:prstGeom>
        </p:spPr>
        <p:txBody>
          <a:bodyPr anchor="ctr"/>
          <a:lstStyle>
            <a:lvl1pPr>
              <a:defRPr sz="2800" b="1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3800"/>
            <a:ext cx="7886700" cy="4983163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02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0650" y="6515100"/>
            <a:ext cx="225425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14C8-23E8-4844-80BD-DD9EFA127A1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445250"/>
            <a:ext cx="9144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190500" y="6502400"/>
            <a:ext cx="581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PROM – Meeting, Bonn, 23-24 </a:t>
            </a:r>
            <a:r>
              <a:rPr lang="de-DE" sz="1200" dirty="0" err="1"/>
              <a:t>October</a:t>
            </a:r>
            <a:r>
              <a:rPr lang="de-DE" sz="1200" dirty="0"/>
              <a:t> 2019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87" y="120797"/>
            <a:ext cx="165811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369" y="1490597"/>
            <a:ext cx="8097716" cy="28058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4800" dirty="0"/>
              <a:t>PROM – IMPRINT</a:t>
            </a:r>
            <a:br>
              <a:rPr lang="de-DE" sz="4800" dirty="0"/>
            </a:br>
            <a:r>
              <a:rPr lang="de-DE" sz="3600" dirty="0"/>
              <a:t>Understanding </a:t>
            </a:r>
            <a:r>
              <a:rPr lang="de-DE" sz="3600" dirty="0" err="1"/>
              <a:t>Ice</a:t>
            </a:r>
            <a:r>
              <a:rPr lang="de-DE" sz="3600" dirty="0"/>
              <a:t> </a:t>
            </a:r>
            <a:r>
              <a:rPr lang="de-DE" sz="3600" dirty="0" err="1"/>
              <a:t>Microphysical</a:t>
            </a:r>
            <a:r>
              <a:rPr lang="de-DE" sz="3600" dirty="0"/>
              <a:t> </a:t>
            </a:r>
            <a:r>
              <a:rPr lang="de-DE" sz="3600" dirty="0" err="1"/>
              <a:t>Processes</a:t>
            </a:r>
            <a:r>
              <a:rPr lang="de-DE" sz="3600" dirty="0"/>
              <a:t> </a:t>
            </a:r>
            <a:r>
              <a:rPr lang="de-DE" sz="3600" dirty="0" err="1"/>
              <a:t>by</a:t>
            </a:r>
            <a:r>
              <a:rPr lang="de-DE" sz="3600" dirty="0"/>
              <a:t> </a:t>
            </a:r>
            <a:r>
              <a:rPr lang="de-DE" sz="3600" dirty="0" err="1"/>
              <a:t>combining</a:t>
            </a:r>
            <a:r>
              <a:rPr lang="de-DE" sz="3600" dirty="0"/>
              <a:t> multi-</a:t>
            </a:r>
            <a:r>
              <a:rPr lang="de-DE" sz="3600" dirty="0" err="1"/>
              <a:t>frequency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spectral</a:t>
            </a:r>
            <a:r>
              <a:rPr lang="de-DE" sz="3600" dirty="0"/>
              <a:t> Radar </a:t>
            </a:r>
            <a:r>
              <a:rPr lang="de-DE" sz="3600" dirty="0" err="1"/>
              <a:t>polarImetry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super-</a:t>
            </a:r>
            <a:r>
              <a:rPr lang="de-DE" sz="3600" dirty="0" err="1"/>
              <a:t>parTicle</a:t>
            </a:r>
            <a:r>
              <a:rPr lang="de-DE" sz="3600" dirty="0"/>
              <a:t> </a:t>
            </a:r>
            <a:r>
              <a:rPr lang="de-DE" sz="3600" dirty="0" err="1"/>
              <a:t>modelling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694319"/>
            <a:ext cx="6858000" cy="1383750"/>
          </a:xfrm>
        </p:spPr>
        <p:txBody>
          <a:bodyPr/>
          <a:lstStyle/>
          <a:p>
            <a:r>
              <a:rPr lang="de-DE" b="1" dirty="0"/>
              <a:t>Leonie von Terzi</a:t>
            </a:r>
            <a:r>
              <a:rPr lang="de-DE" dirty="0"/>
              <a:t>, Stefan </a:t>
            </a:r>
            <a:r>
              <a:rPr lang="de-DE" dirty="0" err="1"/>
              <a:t>Kneifel</a:t>
            </a:r>
            <a:r>
              <a:rPr lang="de-DE" dirty="0"/>
              <a:t> (Uni Köln)</a:t>
            </a:r>
          </a:p>
          <a:p>
            <a:r>
              <a:rPr lang="de-DE" b="1" dirty="0"/>
              <a:t>Jan-Niklas </a:t>
            </a:r>
            <a:r>
              <a:rPr lang="de-DE" b="1" dirty="0" err="1"/>
              <a:t>Welss</a:t>
            </a:r>
            <a:r>
              <a:rPr lang="de-DE" dirty="0"/>
              <a:t>, Axel Seifert (DWD)</a:t>
            </a:r>
          </a:p>
          <a:p>
            <a:r>
              <a:rPr lang="de-DE" dirty="0"/>
              <a:t>A. </a:t>
            </a:r>
            <a:r>
              <a:rPr lang="de-DE" dirty="0" err="1"/>
              <a:t>Myagkov</a:t>
            </a:r>
            <a:r>
              <a:rPr lang="de-DE" dirty="0"/>
              <a:t> (RPG), J. Dias </a:t>
            </a:r>
            <a:r>
              <a:rPr lang="de-DE" dirty="0" err="1"/>
              <a:t>Neto</a:t>
            </a:r>
            <a:r>
              <a:rPr lang="de-DE" dirty="0"/>
              <a:t>, V. </a:t>
            </a:r>
            <a:r>
              <a:rPr lang="de-DE" dirty="0" err="1"/>
              <a:t>Schemann</a:t>
            </a:r>
            <a:r>
              <a:rPr lang="de-DE" dirty="0"/>
              <a:t> (Uni Köln)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7319B6-9A95-4272-B447-7A5DDAE7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75" b="34636"/>
          <a:stretch/>
        </p:blipFill>
        <p:spPr>
          <a:xfrm>
            <a:off x="3299439" y="148776"/>
            <a:ext cx="2820695" cy="865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D78D55-ADEA-4A4F-8CBF-34D5D5CD2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13" y="265023"/>
            <a:ext cx="2198847" cy="6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and </a:t>
            </a:r>
            <a:r>
              <a:rPr lang="de-DE" dirty="0" err="1"/>
              <a:t>Objectives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78083"/>
            <a:ext cx="5596786" cy="2988416"/>
          </a:xfrm>
        </p:spPr>
        <p:txBody>
          <a:bodyPr/>
          <a:lstStyle/>
          <a:p>
            <a:r>
              <a:rPr lang="de-DE" dirty="0" err="1"/>
              <a:t>Insufficient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b="1" dirty="0" err="1"/>
              <a:t>ice</a:t>
            </a:r>
            <a:r>
              <a:rPr lang="de-DE" b="1" dirty="0"/>
              <a:t> </a:t>
            </a:r>
            <a:r>
              <a:rPr lang="de-DE" b="1" dirty="0" err="1"/>
              <a:t>microphysical</a:t>
            </a:r>
            <a:r>
              <a:rPr lang="de-DE" b="1" dirty="0"/>
              <a:t> </a:t>
            </a:r>
            <a:r>
              <a:rPr lang="de-DE" b="1" dirty="0" err="1"/>
              <a:t>process</a:t>
            </a:r>
            <a:r>
              <a:rPr lang="de-DE" b="1" dirty="0"/>
              <a:t> (IMP):</a:t>
            </a:r>
            <a:endParaRPr lang="de-DE" dirty="0"/>
          </a:p>
          <a:p>
            <a:pPr lvl="1">
              <a:spcBef>
                <a:spcPts val="0"/>
              </a:spcBef>
            </a:pPr>
            <a:r>
              <a:rPr lang="de-DE" b="1" dirty="0"/>
              <a:t>Aggregation</a:t>
            </a:r>
          </a:p>
          <a:p>
            <a:pPr lvl="1">
              <a:spcBef>
                <a:spcPts val="0"/>
              </a:spcBef>
            </a:pPr>
            <a:r>
              <a:rPr lang="de-DE" b="1" dirty="0" err="1"/>
              <a:t>Riming</a:t>
            </a:r>
            <a:endParaRPr lang="de-DE" b="1" dirty="0"/>
          </a:p>
          <a:p>
            <a:pPr lvl="1">
              <a:spcBef>
                <a:spcPts val="0"/>
              </a:spcBef>
            </a:pPr>
            <a:r>
              <a:rPr lang="de-DE" b="1" dirty="0" err="1"/>
              <a:t>Secondary</a:t>
            </a:r>
            <a:r>
              <a:rPr lang="de-DE" b="1" dirty="0"/>
              <a:t> Ice</a:t>
            </a:r>
          </a:p>
          <a:p>
            <a:r>
              <a:rPr lang="de-DE" b="1" dirty="0" err="1"/>
              <a:t>Observational</a:t>
            </a:r>
            <a:r>
              <a:rPr lang="de-DE" b="1" dirty="0"/>
              <a:t> </a:t>
            </a:r>
            <a:r>
              <a:rPr lang="de-DE" b="1" dirty="0" err="1"/>
              <a:t>approach</a:t>
            </a:r>
            <a:r>
              <a:rPr lang="de-DE" b="1" dirty="0"/>
              <a:t>: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Polarimetry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Multi-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radar</a:t>
            </a:r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2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D330F5D-3458-4CED-A431-D695F6B44172}"/>
              </a:ext>
            </a:extLst>
          </p:cNvPr>
          <p:cNvGrpSpPr/>
          <p:nvPr/>
        </p:nvGrpSpPr>
        <p:grpSpPr>
          <a:xfrm>
            <a:off x="6374900" y="1139438"/>
            <a:ext cx="2445749" cy="2591925"/>
            <a:chOff x="6302070" y="1352811"/>
            <a:chExt cx="2445749" cy="2591925"/>
          </a:xfrm>
        </p:grpSpPr>
        <p:pic>
          <p:nvPicPr>
            <p:cNvPr id="5" name="Picture 2" descr="http://www.inscc.utah.edu/%7Etgarrett/Snowflakes/MASC_files/flakes.jpg">
              <a:extLst>
                <a:ext uri="{FF2B5EF4-FFF2-40B4-BE49-F238E27FC236}">
                  <a16:creationId xmlns:a16="http://schemas.microsoft.com/office/drawing/2014/main" id="{9AAE8EE9-3518-49A9-9546-B768F05E5B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3" t="28714"/>
            <a:stretch/>
          </p:blipFill>
          <p:spPr bwMode="auto">
            <a:xfrm>
              <a:off x="6302070" y="1352811"/>
              <a:ext cx="2422829" cy="2296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78743E8-6B7C-4045-9BF5-C9533CEF9D47}"/>
                </a:ext>
              </a:extLst>
            </p:cNvPr>
            <p:cNvSpPr txBox="1"/>
            <p:nvPr/>
          </p:nvSpPr>
          <p:spPr>
            <a:xfrm>
              <a:off x="6324990" y="3636959"/>
              <a:ext cx="2422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i="1" dirty="0"/>
                <a:t>T. Garret, U. Utah</a:t>
              </a: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C03E4F4-99E4-4F5A-A865-48849AEBD866}"/>
              </a:ext>
            </a:extLst>
          </p:cNvPr>
          <p:cNvSpPr/>
          <p:nvPr/>
        </p:nvSpPr>
        <p:spPr>
          <a:xfrm>
            <a:off x="628650" y="4004954"/>
            <a:ext cx="801418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prstClr val="black"/>
                </a:solidFill>
              </a:rPr>
              <a:t>Modelling</a:t>
            </a:r>
            <a:r>
              <a:rPr lang="de-DE" sz="2200" b="1" dirty="0">
                <a:solidFill>
                  <a:prstClr val="black"/>
                </a:solidFill>
              </a:rPr>
              <a:t> </a:t>
            </a:r>
            <a:r>
              <a:rPr lang="de-DE" sz="2200" b="1" dirty="0" err="1">
                <a:solidFill>
                  <a:prstClr val="black"/>
                </a:solidFill>
              </a:rPr>
              <a:t>approach</a:t>
            </a:r>
            <a:r>
              <a:rPr lang="de-DE" sz="2200" b="1" dirty="0">
                <a:solidFill>
                  <a:prstClr val="black"/>
                </a:solidFill>
              </a:rPr>
              <a:t>:</a:t>
            </a:r>
            <a:r>
              <a:rPr lang="de-DE" sz="2200" dirty="0">
                <a:solidFill>
                  <a:prstClr val="black"/>
                </a:solidFill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</a:rPr>
              <a:t>ICON-LEM (3D): </a:t>
            </a:r>
            <a:r>
              <a:rPr lang="de-DE" sz="2000" dirty="0" err="1">
                <a:solidFill>
                  <a:prstClr val="black"/>
                </a:solidFill>
              </a:rPr>
              <a:t>Nested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simulations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with</a:t>
            </a:r>
            <a:r>
              <a:rPr lang="de-DE" sz="2000" dirty="0">
                <a:solidFill>
                  <a:prstClr val="black"/>
                </a:solidFill>
              </a:rPr>
              <a:t> high (600m) horizontal </a:t>
            </a:r>
            <a:r>
              <a:rPr lang="de-DE" sz="2000" dirty="0" err="1">
                <a:solidFill>
                  <a:prstClr val="black"/>
                </a:solidFill>
              </a:rPr>
              <a:t>resolution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and</a:t>
            </a:r>
            <a:r>
              <a:rPr lang="de-DE" sz="2000" dirty="0">
                <a:solidFill>
                  <a:prstClr val="black"/>
                </a:solidFill>
              </a:rPr>
              <a:t> 2-moment </a:t>
            </a:r>
            <a:r>
              <a:rPr lang="de-DE" sz="2000" dirty="0" err="1">
                <a:solidFill>
                  <a:prstClr val="black"/>
                </a:solidFill>
              </a:rPr>
              <a:t>bulk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microphysics</a:t>
            </a:r>
            <a:endParaRPr lang="de-DE" sz="20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prstClr val="black"/>
                </a:solidFill>
              </a:rPr>
              <a:t>McSnow</a:t>
            </a:r>
            <a:r>
              <a:rPr lang="de-DE" sz="2000" dirty="0">
                <a:solidFill>
                  <a:prstClr val="black"/>
                </a:solidFill>
              </a:rPr>
              <a:t> (1D): </a:t>
            </a:r>
            <a:r>
              <a:rPr lang="de-DE" sz="2000" dirty="0" err="1">
                <a:solidFill>
                  <a:prstClr val="black"/>
                </a:solidFill>
              </a:rPr>
              <a:t>Lagrangian</a:t>
            </a:r>
            <a:r>
              <a:rPr lang="de-DE" sz="2000" dirty="0">
                <a:solidFill>
                  <a:prstClr val="black"/>
                </a:solidFill>
              </a:rPr>
              <a:t> super-</a:t>
            </a:r>
            <a:r>
              <a:rPr lang="de-DE" sz="2000" dirty="0" err="1">
                <a:solidFill>
                  <a:prstClr val="black"/>
                </a:solidFill>
              </a:rPr>
              <a:t>particle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model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allows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to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implement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very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detailed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ice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microphysics</a:t>
            </a:r>
            <a:endParaRPr lang="de-DE" sz="2000" dirty="0">
              <a:solidFill>
                <a:prstClr val="black"/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</a:rPr>
              <a:t>Simulation </a:t>
            </a:r>
            <a:r>
              <a:rPr lang="de-DE" sz="2000" dirty="0" err="1">
                <a:solidFill>
                  <a:prstClr val="black"/>
                </a:solidFill>
              </a:rPr>
              <a:t>of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synthetic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observations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using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forward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operator</a:t>
            </a:r>
            <a:r>
              <a:rPr lang="de-DE" sz="2000" dirty="0">
                <a:solidFill>
                  <a:prstClr val="black"/>
                </a:solidFill>
              </a:rPr>
              <a:t> PAMTRA</a:t>
            </a:r>
            <a:endParaRPr lang="de-DE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50827"/>
            <a:ext cx="6566234" cy="554468"/>
          </a:xfrm>
        </p:spPr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winter</a:t>
            </a:r>
            <a:r>
              <a:rPr lang="de-DE" dirty="0"/>
              <a:t> </a:t>
            </a:r>
            <a:r>
              <a:rPr lang="de-DE" dirty="0" err="1"/>
              <a:t>campaign</a:t>
            </a:r>
            <a:r>
              <a:rPr lang="de-DE" dirty="0"/>
              <a:t>: </a:t>
            </a:r>
            <a:r>
              <a:rPr lang="de-DE" dirty="0" err="1"/>
              <a:t>TRIPEx</a:t>
            </a:r>
            <a:r>
              <a:rPr lang="de-DE" dirty="0"/>
              <a:t>-pol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3</a:t>
            </a:fld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0" y="986115"/>
            <a:ext cx="9144000" cy="3191436"/>
            <a:chOff x="0" y="986115"/>
            <a:chExt cx="9144000" cy="319143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2" b="20767"/>
            <a:stretch/>
          </p:blipFill>
          <p:spPr>
            <a:xfrm>
              <a:off x="0" y="986115"/>
              <a:ext cx="9144000" cy="319143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869576" y="1328516"/>
              <a:ext cx="142538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Polarimetric W-Band</a:t>
              </a:r>
              <a:endParaRPr lang="en-GB" b="1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449650" y="1078462"/>
              <a:ext cx="11295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Ka-Band (LDR)</a:t>
              </a:r>
              <a:endParaRPr lang="en-GB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460377" y="2169166"/>
              <a:ext cx="15804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New X-Band</a:t>
              </a:r>
              <a:endParaRPr lang="en-GB" b="1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909030" y="3497325"/>
              <a:ext cx="11232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W-Band</a:t>
              </a:r>
            </a:p>
            <a:p>
              <a:pPr algn="ctr"/>
              <a:r>
                <a:rPr lang="de-DE" b="1" dirty="0"/>
                <a:t>(LDR)</a:t>
              </a:r>
              <a:endParaRPr lang="en-GB" b="1" dirty="0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1909482" y="1974847"/>
              <a:ext cx="510989" cy="38863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H="1" flipV="1">
              <a:off x="3762524" y="1394677"/>
              <a:ext cx="687127" cy="69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6136274" y="1097683"/>
              <a:ext cx="29230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11/2018 – 02/2019</a:t>
              </a:r>
              <a:endParaRPr lang="en-GB" sz="2400" b="1" dirty="0"/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9151"/>
            <a:ext cx="2169459" cy="266695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42" y="4165655"/>
            <a:ext cx="2010337" cy="268044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31157" y="6237228"/>
            <a:ext cx="2929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20 </a:t>
            </a:r>
            <a:r>
              <a:rPr lang="de-DE" sz="2000" b="1" dirty="0" err="1"/>
              <a:t>Radiosondes</a:t>
            </a:r>
            <a:r>
              <a:rPr lang="de-DE" sz="2000" b="1" dirty="0"/>
              <a:t> </a:t>
            </a:r>
            <a:r>
              <a:rPr lang="de-DE" sz="2000" b="1" dirty="0" err="1"/>
              <a:t>launched</a:t>
            </a:r>
            <a:endParaRPr lang="en-GB" sz="2000" b="1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55" y="4179495"/>
            <a:ext cx="1762125" cy="180022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93" y="4597166"/>
            <a:ext cx="2047875" cy="180975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30" y="5087800"/>
            <a:ext cx="1851270" cy="1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50826"/>
            <a:ext cx="6566234" cy="914585"/>
          </a:xfrm>
        </p:spPr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multi-</a:t>
            </a:r>
            <a:r>
              <a:rPr lang="de-DE" dirty="0" err="1"/>
              <a:t>frequency</a:t>
            </a:r>
            <a:r>
              <a:rPr lang="de-DE" dirty="0"/>
              <a:t>, Doppler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polarimetry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4" b="33595"/>
          <a:stretch/>
        </p:blipFill>
        <p:spPr>
          <a:xfrm>
            <a:off x="429677" y="1317811"/>
            <a:ext cx="6053448" cy="198120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210654" y="1354879"/>
            <a:ext cx="15804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22.01.2019</a:t>
            </a:r>
            <a:endParaRPr lang="en-GB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904746" y="2608644"/>
            <a:ext cx="15804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Ze</a:t>
            </a:r>
            <a:r>
              <a:rPr lang="de-DE" b="1" dirty="0"/>
              <a:t> (Ka-Band)</a:t>
            </a:r>
            <a:endParaRPr lang="en-GB" b="1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A42ED5-EBCC-4D62-9CE5-58FD2EEE6CCA}"/>
              </a:ext>
            </a:extLst>
          </p:cNvPr>
          <p:cNvGrpSpPr/>
          <p:nvPr/>
        </p:nvGrpSpPr>
        <p:grpSpPr>
          <a:xfrm>
            <a:off x="0" y="5146833"/>
            <a:ext cx="5845907" cy="1117600"/>
            <a:chOff x="0" y="5146833"/>
            <a:chExt cx="5845907" cy="111760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6" t="9152" r="17201" b="70478"/>
            <a:stretch/>
          </p:blipFill>
          <p:spPr>
            <a:xfrm>
              <a:off x="0" y="5146833"/>
              <a:ext cx="5845907" cy="111760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850037" y="5742011"/>
              <a:ext cx="18071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Dmax</a:t>
              </a:r>
              <a:r>
                <a:rPr lang="de-DE" b="1" dirty="0"/>
                <a:t> (</a:t>
              </a:r>
              <a:r>
                <a:rPr lang="de-DE" b="1" dirty="0" err="1"/>
                <a:t>Parsivel</a:t>
              </a:r>
              <a:r>
                <a:rPr lang="de-DE" b="1" dirty="0"/>
                <a:t>)</a:t>
              </a:r>
              <a:endParaRPr lang="en-GB" b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139FE75-E6FF-4AEB-8C7C-9C1D6B399ABE}"/>
              </a:ext>
            </a:extLst>
          </p:cNvPr>
          <p:cNvGrpSpPr/>
          <p:nvPr/>
        </p:nvGrpSpPr>
        <p:grpSpPr>
          <a:xfrm>
            <a:off x="424266" y="3101500"/>
            <a:ext cx="6026553" cy="2016457"/>
            <a:chOff x="424266" y="3101500"/>
            <a:chExt cx="6026553" cy="201645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4C1BAA1F-C12A-47E9-A44D-78E37C092392}"/>
                </a:ext>
              </a:extLst>
            </p:cNvPr>
            <p:cNvGrpSpPr/>
            <p:nvPr/>
          </p:nvGrpSpPr>
          <p:grpSpPr>
            <a:xfrm>
              <a:off x="424266" y="3101500"/>
              <a:ext cx="6026553" cy="2016457"/>
              <a:chOff x="424266" y="3101500"/>
              <a:chExt cx="6026553" cy="2016457"/>
            </a:xfrm>
          </p:grpSpPr>
          <p:grpSp>
            <p:nvGrpSpPr>
              <p:cNvPr id="3" name="Gruppieren 2">
                <a:extLst>
                  <a:ext uri="{FF2B5EF4-FFF2-40B4-BE49-F238E27FC236}">
                    <a16:creationId xmlns:a16="http://schemas.microsoft.com/office/drawing/2014/main" id="{D7BF24BE-5C56-48B6-91B9-DF1B5BF56BF4}"/>
                  </a:ext>
                </a:extLst>
              </p:cNvPr>
              <p:cNvGrpSpPr/>
              <p:nvPr/>
            </p:nvGrpSpPr>
            <p:grpSpPr>
              <a:xfrm>
                <a:off x="424266" y="3101500"/>
                <a:ext cx="6026553" cy="2016457"/>
                <a:chOff x="424266" y="3101500"/>
                <a:chExt cx="6026553" cy="2016457"/>
              </a:xfrm>
            </p:grpSpPr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3854"/>
                <a:stretch/>
              </p:blipFill>
              <p:spPr>
                <a:xfrm>
                  <a:off x="424266" y="3101500"/>
                  <a:ext cx="6026553" cy="2016457"/>
                </a:xfrm>
                <a:prstGeom prst="rect">
                  <a:avLst/>
                </a:prstGeom>
              </p:spPr>
            </p:pic>
            <p:sp>
              <p:nvSpPr>
                <p:cNvPr id="26" name="Rechteck: abgerundete Ecken 17">
                  <a:extLst>
                    <a:ext uri="{FF2B5EF4-FFF2-40B4-BE49-F238E27FC236}">
                      <a16:creationId xmlns:a16="http://schemas.microsoft.com/office/drawing/2014/main" id="{3854E420-468C-4A56-9E8B-7A99129BD2B9}"/>
                    </a:ext>
                  </a:extLst>
                </p:cNvPr>
                <p:cNvSpPr/>
                <p:nvPr/>
              </p:nvSpPr>
              <p:spPr>
                <a:xfrm>
                  <a:off x="3519601" y="4446953"/>
                  <a:ext cx="1654184" cy="547077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hteck: abgerundete Ecken 17">
                  <a:extLst>
                    <a:ext uri="{FF2B5EF4-FFF2-40B4-BE49-F238E27FC236}">
                      <a16:creationId xmlns:a16="http://schemas.microsoft.com/office/drawing/2014/main" id="{3854E420-468C-4A56-9E8B-7A99129BD2B9}"/>
                    </a:ext>
                  </a:extLst>
                </p:cNvPr>
                <p:cNvSpPr/>
                <p:nvPr/>
              </p:nvSpPr>
              <p:spPr>
                <a:xfrm>
                  <a:off x="3703262" y="3636224"/>
                  <a:ext cx="1654184" cy="547077"/>
                </a:xfrm>
                <a:prstGeom prst="round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4" name="Textfeld 23"/>
              <p:cNvSpPr txBox="1"/>
              <p:nvPr/>
            </p:nvSpPr>
            <p:spPr>
              <a:xfrm>
                <a:off x="904746" y="4520512"/>
                <a:ext cx="158044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err="1"/>
                  <a:t>DWR_Ka_W</a:t>
                </a:r>
                <a:endParaRPr lang="en-GB" b="1" dirty="0"/>
              </a:p>
            </p:txBody>
          </p:sp>
        </p:grpSp>
        <p:sp>
          <p:nvSpPr>
            <p:cNvPr id="28" name="Textfeld 27"/>
            <p:cNvSpPr txBox="1"/>
            <p:nvPr/>
          </p:nvSpPr>
          <p:spPr>
            <a:xfrm>
              <a:off x="3396508" y="3206138"/>
              <a:ext cx="22676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„Ghost“ </a:t>
              </a:r>
              <a:r>
                <a:rPr lang="de-DE" sz="1600" dirty="0" err="1"/>
                <a:t>echos</a:t>
              </a:r>
              <a:r>
                <a:rPr lang="de-DE" sz="1600" dirty="0"/>
                <a:t> (W-Band)</a:t>
              </a:r>
              <a:endParaRPr lang="en-GB" sz="1600" dirty="0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6559062" y="1142160"/>
            <a:ext cx="24618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Snowfall</a:t>
            </a:r>
            <a:r>
              <a:rPr lang="de-DE" b="1" dirty="0"/>
              <a:t> at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ground</a:t>
            </a:r>
            <a:endParaRPr lang="de-DE" b="1" dirty="0"/>
          </a:p>
          <a:p>
            <a:endParaRPr lang="de-DE" sz="800" dirty="0"/>
          </a:p>
          <a:p>
            <a:r>
              <a:rPr lang="de-DE" dirty="0"/>
              <a:t>X, Ka, W Band </a:t>
            </a:r>
            <a:r>
              <a:rPr lang="de-DE" dirty="0" err="1"/>
              <a:t>vertically</a:t>
            </a:r>
            <a:r>
              <a:rPr lang="de-DE" dirty="0"/>
              <a:t> </a:t>
            </a:r>
            <a:r>
              <a:rPr lang="de-DE" dirty="0" err="1"/>
              <a:t>pointing</a:t>
            </a:r>
            <a:r>
              <a:rPr lang="de-DE" dirty="0"/>
              <a:t> (Doppler </a:t>
            </a:r>
            <a:r>
              <a:rPr lang="de-DE" dirty="0" err="1"/>
              <a:t>spectra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DWR = </a:t>
            </a:r>
            <a:r>
              <a:rPr lang="de-DE" dirty="0" err="1"/>
              <a:t>Ze</a:t>
            </a:r>
            <a:r>
              <a:rPr lang="de-DE" dirty="0"/>
              <a:t>(Ka)-</a:t>
            </a:r>
            <a:r>
              <a:rPr lang="de-DE" dirty="0" err="1"/>
              <a:t>Ze</a:t>
            </a:r>
            <a:r>
              <a:rPr lang="de-DE" dirty="0"/>
              <a:t>(W)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enhancement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snowflakes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larger (&gt;2-3mm)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Parsivel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ground</a:t>
            </a:r>
            <a:r>
              <a:rPr lang="de-DE" dirty="0"/>
              <a:t>! RS </a:t>
            </a:r>
            <a:r>
              <a:rPr lang="de-DE" dirty="0" err="1"/>
              <a:t>launched</a:t>
            </a:r>
            <a:r>
              <a:rPr lang="de-DE" dirty="0"/>
              <a:t> at 16 UTC</a:t>
            </a:r>
            <a:endParaRPr lang="en-GB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DBADD8-4CDA-4764-A8BA-AEF262F7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W-Band </a:t>
            </a:r>
            <a:r>
              <a:rPr lang="de-DE" dirty="0" err="1"/>
              <a:t>Polarimetry</a:t>
            </a:r>
            <a:r>
              <a:rPr lang="de-DE" dirty="0"/>
              <a:t>: „</a:t>
            </a:r>
            <a:r>
              <a:rPr lang="de-DE" dirty="0" err="1"/>
              <a:t>Classical</a:t>
            </a:r>
            <a:r>
              <a:rPr lang="de-DE" dirty="0"/>
              <a:t>“ Moments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5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7012410" y="1062741"/>
            <a:ext cx="1562945" cy="2165195"/>
            <a:chOff x="259917" y="4184009"/>
            <a:chExt cx="1562945" cy="2165195"/>
          </a:xfrm>
        </p:grpSpPr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84F30C6E-28B5-46D5-A07C-4C5E95C73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3"/>
            <a:stretch/>
          </p:blipFill>
          <p:spPr>
            <a:xfrm>
              <a:off x="499197" y="4184009"/>
              <a:ext cx="1159711" cy="1606614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DEB6402D-1A69-43F5-AB77-FD3092C8C182}"/>
                </a:ext>
              </a:extLst>
            </p:cNvPr>
            <p:cNvSpPr txBox="1"/>
            <p:nvPr/>
          </p:nvSpPr>
          <p:spPr>
            <a:xfrm>
              <a:off x="259917" y="5702873"/>
              <a:ext cx="1562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observations</a:t>
              </a:r>
              <a:r>
                <a:rPr lang="de-DE" dirty="0"/>
                <a:t> at </a:t>
              </a:r>
              <a:r>
                <a:rPr lang="de-DE" dirty="0" err="1"/>
                <a:t>elev</a:t>
              </a:r>
              <a:r>
                <a:rPr lang="de-DE" dirty="0"/>
                <a:t>=30°</a:t>
              </a:r>
            </a:p>
          </p:txBody>
        </p:sp>
      </p:grpSp>
      <p:pic>
        <p:nvPicPr>
          <p:cNvPr id="1026" name="Picture 2" descr="https://lh3.googleusercontent.com/xnPaCsBdvpi9MmXQ-H6Tzw4ovcNkSlJ7LigCzNVUSFqC8tCdT2tAdziNWNZ28ixnDIUqeLLT8BMq0SFQc2I-UlZHb6A-VmYu2FWiy9efflsPbQUsQPz7lGoyDfa1ddZbAAEKbicxi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7" y="1194624"/>
            <a:ext cx="6456239" cy="25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L3iGbuAzFsRYOh7ZnKgw9dkUTrsl077F-R8gwkQ7ubbuk9L54PMMgMm7RFupzbbSeNC2yoooUG3IS3djNb6hOB4nQ0EQygsN3OjKk3uSh6HC6429y7uO1nEOSM-uf_MPV5HTB5-szm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7" y="3660573"/>
            <a:ext cx="6456239" cy="25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800600" y="1450962"/>
            <a:ext cx="1043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ZDR</a:t>
            </a:r>
            <a:endParaRPr lang="en-GB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800600" y="3836114"/>
            <a:ext cx="1043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KDP</a:t>
            </a:r>
            <a:endParaRPr lang="en-GB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6751573" y="3454138"/>
            <a:ext cx="2392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Higher KDP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low</a:t>
            </a:r>
            <a:r>
              <a:rPr lang="de-DE" b="1" dirty="0"/>
              <a:t> ZDR </a:t>
            </a:r>
            <a:r>
              <a:rPr lang="de-DE" b="1" dirty="0" err="1"/>
              <a:t>where</a:t>
            </a:r>
            <a:r>
              <a:rPr lang="de-DE" b="1" dirty="0"/>
              <a:t> DWR </a:t>
            </a:r>
            <a:r>
              <a:rPr lang="de-DE" b="1" dirty="0" err="1"/>
              <a:t>indicates</a:t>
            </a:r>
            <a:r>
              <a:rPr lang="de-DE" b="1" dirty="0"/>
              <a:t> </a:t>
            </a:r>
            <a:r>
              <a:rPr lang="de-DE" b="1" dirty="0" err="1"/>
              <a:t>aggregation</a:t>
            </a:r>
            <a:endParaRPr lang="de-DE" b="1" dirty="0"/>
          </a:p>
          <a:p>
            <a:endParaRPr lang="de-DE" b="1" dirty="0"/>
          </a:p>
          <a:p>
            <a:r>
              <a:rPr lang="de-DE" b="1" dirty="0"/>
              <a:t>Enhanced KDP </a:t>
            </a:r>
            <a:r>
              <a:rPr lang="en-US" b="1" dirty="0"/>
              <a:t>within enhanced</a:t>
            </a:r>
            <a:r>
              <a:rPr lang="de-DE" b="1" dirty="0"/>
              <a:t> DWR </a:t>
            </a:r>
            <a:r>
              <a:rPr lang="en-US" b="1" dirty="0"/>
              <a:t>regions</a:t>
            </a:r>
            <a:endParaRPr lang="de-DE" b="1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Are </a:t>
            </a:r>
            <a:r>
              <a:rPr lang="de-DE" b="1" dirty="0" err="1"/>
              <a:t>there</a:t>
            </a:r>
            <a:r>
              <a:rPr lang="de-DE" b="1" dirty="0"/>
              <a:t> </a:t>
            </a:r>
            <a:r>
              <a:rPr lang="de-DE" b="1" dirty="0" err="1"/>
              <a:t>only</a:t>
            </a:r>
            <a:r>
              <a:rPr lang="de-DE" b="1" dirty="0"/>
              <a:t> </a:t>
            </a:r>
            <a:r>
              <a:rPr lang="de-DE" b="1" dirty="0" err="1"/>
              <a:t>aggregates</a:t>
            </a:r>
            <a:r>
              <a:rPr lang="de-DE" b="1" dirty="0"/>
              <a:t>?</a:t>
            </a:r>
          </a:p>
        </p:txBody>
      </p:sp>
      <p:cxnSp>
        <p:nvCxnSpPr>
          <p:cNvPr id="12" name="Gerader Verbinder 11"/>
          <p:cNvCxnSpPr/>
          <p:nvPr/>
        </p:nvCxnSpPr>
        <p:spPr>
          <a:xfrm>
            <a:off x="3982915" y="1345223"/>
            <a:ext cx="0" cy="460716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7" y="181533"/>
            <a:ext cx="6566234" cy="676274"/>
          </a:xfrm>
        </p:spPr>
        <p:txBody>
          <a:bodyPr/>
          <a:lstStyle/>
          <a:p>
            <a:r>
              <a:rPr lang="de-DE" dirty="0" err="1"/>
              <a:t>Combining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, </a:t>
            </a:r>
            <a:r>
              <a:rPr lang="de-DE" dirty="0" err="1"/>
              <a:t>polarimetry</a:t>
            </a:r>
            <a:r>
              <a:rPr lang="de-DE" dirty="0"/>
              <a:t>, multi-</a:t>
            </a:r>
            <a:r>
              <a:rPr lang="de-DE" dirty="0" err="1"/>
              <a:t>freq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6</a:t>
            </a:fld>
            <a:endParaRPr lang="de-DE"/>
          </a:p>
        </p:txBody>
      </p:sp>
      <p:pic>
        <p:nvPicPr>
          <p:cNvPr id="2052" name="Picture 4" descr="https://lh3.googleusercontent.com/l_50xExn5CS1ufkhk7-9_WmyoX5Exan2J8UGJTrXZtrrVB2uYQ5tv5orZ2DUSzZAhNxKrBFaba0Oq76I61tJon_D01RVD1uYUAMgmr_xptR6I_uFgHaEMO7um1WxGN-_a9or9mUDR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1" y="1046286"/>
            <a:ext cx="3585706" cy="26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ixDShFLgaG7Eof_gjnr8dx-GAuthaLA3UjGM_w9xQn67FXO76eaM8FZN_yJl4lTkZFveTzydgh6qeO9A_i4ZYjfEc4CDhTbekEHm9Tv3nBSWokfZg4kuEq5Zib7sBaRrmBhWYjCdg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31" y="3780681"/>
            <a:ext cx="3432319" cy="25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r Verbinder 6"/>
          <p:cNvCxnSpPr/>
          <p:nvPr/>
        </p:nvCxnSpPr>
        <p:spPr>
          <a:xfrm>
            <a:off x="465992" y="1802423"/>
            <a:ext cx="2637693" cy="879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EEAC361-D7D8-4C8E-B3FD-E445BBB82B8C}"/>
              </a:ext>
            </a:extLst>
          </p:cNvPr>
          <p:cNvGrpSpPr/>
          <p:nvPr/>
        </p:nvGrpSpPr>
        <p:grpSpPr>
          <a:xfrm>
            <a:off x="3702548" y="822668"/>
            <a:ext cx="3529615" cy="2877780"/>
            <a:chOff x="3702548" y="822668"/>
            <a:chExt cx="3529615" cy="2877780"/>
          </a:xfrm>
        </p:grpSpPr>
        <p:pic>
          <p:nvPicPr>
            <p:cNvPr id="2056" name="Picture 8" descr="https://lh3.googleusercontent.com/qrsLRLx06wCOHF1YlE-ayNHrgamRQkqebl1_ZeE2hhBAmIuFtJxV6XbcsLlnySfheXruU8uOFORa7UMvPw6MkukkrV2ZTVVVsJtGKdd_y9VlzXwc6NnH5Ij7eKlwZ3M5_9m38sSrXX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548" y="1055078"/>
              <a:ext cx="3529615" cy="264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>
              <a:off x="4313770" y="822668"/>
              <a:ext cx="22013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/>
                <a:t>Spectral</a:t>
              </a:r>
              <a:r>
                <a:rPr lang="de-DE" b="1" dirty="0"/>
                <a:t> </a:t>
              </a:r>
              <a:r>
                <a:rPr lang="de-DE" b="1" dirty="0" err="1"/>
                <a:t>DWR_Ka_W</a:t>
              </a:r>
              <a:endParaRPr lang="en-GB" b="1" dirty="0"/>
            </a:p>
          </p:txBody>
        </p:sp>
        <p:cxnSp>
          <p:nvCxnSpPr>
            <p:cNvPr id="23" name="Gerader Verbinder 22"/>
            <p:cNvCxnSpPr/>
            <p:nvPr/>
          </p:nvCxnSpPr>
          <p:spPr>
            <a:xfrm>
              <a:off x="4051698" y="1811215"/>
              <a:ext cx="2637693" cy="879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Gerader Verbinder 24"/>
          <p:cNvCxnSpPr/>
          <p:nvPr/>
        </p:nvCxnSpPr>
        <p:spPr>
          <a:xfrm flipV="1">
            <a:off x="3278995" y="4519246"/>
            <a:ext cx="2559097" cy="18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588776" y="3723136"/>
            <a:ext cx="2515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r>
              <a:rPr lang="de-DE" b="1" dirty="0" err="1"/>
              <a:t>Spectral</a:t>
            </a:r>
            <a:r>
              <a:rPr lang="de-DE" b="1" dirty="0"/>
              <a:t> ZDR and KDP </a:t>
            </a:r>
            <a:r>
              <a:rPr lang="de-DE" b="1" dirty="0" err="1"/>
              <a:t>start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increase</a:t>
            </a:r>
            <a:r>
              <a:rPr lang="de-DE" b="1" dirty="0"/>
              <a:t> at -16°C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SIP?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 err="1">
                <a:sym typeface="Wingdings" panose="05000000000000000000" pitchFamily="2" charset="2"/>
              </a:rPr>
              <a:t>We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need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model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to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see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which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process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is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responsibel</a:t>
            </a:r>
            <a:endParaRPr lang="de-DE" b="1" dirty="0"/>
          </a:p>
          <a:p>
            <a:endParaRPr lang="de-DE" b="1" dirty="0"/>
          </a:p>
          <a:p>
            <a:endParaRPr lang="de-DE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1028126" y="822668"/>
            <a:ext cx="1855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Spectral</a:t>
            </a:r>
            <a:r>
              <a:rPr lang="de-DE" b="1" dirty="0"/>
              <a:t> </a:t>
            </a:r>
            <a:r>
              <a:rPr lang="de-DE" b="1" dirty="0" err="1"/>
              <a:t>Ze</a:t>
            </a:r>
            <a:r>
              <a:rPr lang="de-DE" b="1" dirty="0"/>
              <a:t> (Ka)</a:t>
            </a:r>
            <a:endParaRPr lang="en-GB" b="1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1B4B91B-AD39-4253-9045-8485681D7807}"/>
              </a:ext>
            </a:extLst>
          </p:cNvPr>
          <p:cNvGrpSpPr/>
          <p:nvPr/>
        </p:nvGrpSpPr>
        <p:grpSpPr>
          <a:xfrm>
            <a:off x="285757" y="3700448"/>
            <a:ext cx="2597972" cy="2651559"/>
            <a:chOff x="285757" y="3700448"/>
            <a:chExt cx="2597972" cy="2651559"/>
          </a:xfrm>
        </p:grpSpPr>
        <p:pic>
          <p:nvPicPr>
            <p:cNvPr id="2050" name="Picture 2" descr="https://lh4.googleusercontent.com/OKYH0Y8jxJgCp8JBPlibUfV50_KQQgFQuso1IKj6dtLz0AiXB2WQ7USK9CegplsmW3lrWjeYxz6fzFXPeVKJdeS_SGx8nyF-41ToXMqlouRafDMEYo6pgz1_OJ4i6afK2_0pZusaKL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7" y="3780681"/>
              <a:ext cx="2597972" cy="2571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Gerader Verbinder 23"/>
            <p:cNvCxnSpPr/>
            <p:nvPr/>
          </p:nvCxnSpPr>
          <p:spPr>
            <a:xfrm>
              <a:off x="603207" y="4491753"/>
              <a:ext cx="2192747" cy="2749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/>
            <p:nvPr/>
          </p:nvSpPr>
          <p:spPr>
            <a:xfrm>
              <a:off x="628650" y="3700448"/>
              <a:ext cx="21613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KDP (W, 10min </a:t>
              </a:r>
              <a:r>
                <a:rPr lang="de-DE" b="1" dirty="0" err="1"/>
                <a:t>avg</a:t>
              </a:r>
              <a:r>
                <a:rPr lang="de-DE" b="1" dirty="0"/>
                <a:t>.)</a:t>
              </a:r>
              <a:endParaRPr lang="en-GB" b="1" dirty="0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3714907" y="3738251"/>
            <a:ext cx="1855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Spectral</a:t>
            </a:r>
            <a:r>
              <a:rPr lang="de-DE" b="1" dirty="0"/>
              <a:t> ZDR (W)</a:t>
            </a:r>
            <a:endParaRPr lang="en-GB" b="1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447442-6656-44A9-A4A1-5371DB3A827C}"/>
              </a:ext>
            </a:extLst>
          </p:cNvPr>
          <p:cNvSpPr/>
          <p:nvPr/>
        </p:nvSpPr>
        <p:spPr>
          <a:xfrm>
            <a:off x="3922505" y="1704222"/>
            <a:ext cx="1915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spectral</a:t>
            </a:r>
            <a:r>
              <a:rPr lang="de-DE" b="1" dirty="0"/>
              <a:t> </a:t>
            </a:r>
            <a:r>
              <a:rPr lang="de-DE" b="1" dirty="0" err="1"/>
              <a:t>mode</a:t>
            </a:r>
            <a:r>
              <a:rPr lang="de-DE" b="1" dirty="0"/>
              <a:t> </a:t>
            </a:r>
            <a:r>
              <a:rPr lang="de-DE" b="1" dirty="0" err="1"/>
              <a:t>forms</a:t>
            </a:r>
            <a:r>
              <a:rPr lang="de-DE" b="1" dirty="0"/>
              <a:t> at </a:t>
            </a:r>
            <a:r>
              <a:rPr lang="de-DE" b="1" dirty="0" err="1"/>
              <a:t>below</a:t>
            </a:r>
            <a:r>
              <a:rPr lang="de-DE" b="1" dirty="0"/>
              <a:t> -16°C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851F64-5DDE-445E-A5A5-24AA747D52B9}"/>
              </a:ext>
            </a:extLst>
          </p:cNvPr>
          <p:cNvSpPr/>
          <p:nvPr/>
        </p:nvSpPr>
        <p:spPr>
          <a:xfrm>
            <a:off x="7232163" y="1204911"/>
            <a:ext cx="19118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spectral</a:t>
            </a:r>
            <a:r>
              <a:rPr lang="de-DE" b="1" dirty="0"/>
              <a:t> </a:t>
            </a:r>
            <a:r>
              <a:rPr lang="de-DE" b="1" dirty="0" err="1"/>
              <a:t>mode</a:t>
            </a:r>
            <a:r>
              <a:rPr lang="de-DE" b="1" dirty="0"/>
              <a:t> </a:t>
            </a:r>
            <a:r>
              <a:rPr lang="de-DE" b="1" dirty="0" err="1"/>
              <a:t>forms</a:t>
            </a:r>
            <a:r>
              <a:rPr lang="de-DE" b="1" dirty="0"/>
              <a:t> at </a:t>
            </a:r>
            <a:r>
              <a:rPr lang="de-DE" b="1" dirty="0" err="1"/>
              <a:t>below</a:t>
            </a:r>
            <a:r>
              <a:rPr lang="de-DE" b="1" dirty="0"/>
              <a:t> -16°C</a:t>
            </a:r>
          </a:p>
          <a:p>
            <a:endParaRPr lang="de-DE" b="1" dirty="0"/>
          </a:p>
          <a:p>
            <a:r>
              <a:rPr lang="de-DE" b="1" dirty="0"/>
              <a:t>Further </a:t>
            </a:r>
            <a:r>
              <a:rPr lang="de-DE" b="1" dirty="0" err="1"/>
              <a:t>below</a:t>
            </a:r>
            <a:r>
              <a:rPr lang="de-DE" b="1" dirty="0"/>
              <a:t>, </a:t>
            </a:r>
            <a:r>
              <a:rPr lang="de-DE" b="1" dirty="0" err="1"/>
              <a:t>the</a:t>
            </a:r>
            <a:r>
              <a:rPr lang="de-DE" b="1" dirty="0"/>
              <a:t> DWR </a:t>
            </a:r>
            <a:r>
              <a:rPr lang="de-DE" b="1" dirty="0" err="1"/>
              <a:t>indicates</a:t>
            </a:r>
            <a:r>
              <a:rPr lang="de-DE" b="1" dirty="0"/>
              <a:t> </a:t>
            </a:r>
            <a:r>
              <a:rPr lang="de-DE" b="1" dirty="0" err="1"/>
              <a:t>aggregation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991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1802"/>
            <a:ext cx="6566234" cy="609575"/>
          </a:xfrm>
        </p:spPr>
        <p:txBody>
          <a:bodyPr/>
          <a:lstStyle/>
          <a:p>
            <a:r>
              <a:rPr lang="de-DE" dirty="0"/>
              <a:t>ICON-LEM </a:t>
            </a:r>
            <a:r>
              <a:rPr lang="de-DE" dirty="0" err="1"/>
              <a:t>simulations</a:t>
            </a:r>
            <a:r>
              <a:rPr lang="de-DE" dirty="0"/>
              <a:t> (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campaign</a:t>
            </a:r>
            <a:r>
              <a:rPr lang="de-DE" dirty="0"/>
              <a:t>!)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6" b="34103"/>
          <a:stretch/>
        </p:blipFill>
        <p:spPr>
          <a:xfrm>
            <a:off x="120449" y="1105389"/>
            <a:ext cx="4390005" cy="159560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5" b="33590"/>
          <a:stretch/>
        </p:blipFill>
        <p:spPr>
          <a:xfrm>
            <a:off x="4510454" y="1105389"/>
            <a:ext cx="4514087" cy="16425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0" b="34245"/>
          <a:stretch/>
        </p:blipFill>
        <p:spPr>
          <a:xfrm>
            <a:off x="120449" y="2779245"/>
            <a:ext cx="4390005" cy="15373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1" b="33789"/>
          <a:stretch/>
        </p:blipFill>
        <p:spPr>
          <a:xfrm>
            <a:off x="4510453" y="2771428"/>
            <a:ext cx="4514087" cy="15942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8"/>
          <a:stretch/>
        </p:blipFill>
        <p:spPr>
          <a:xfrm>
            <a:off x="4487761" y="4443918"/>
            <a:ext cx="4559470" cy="16355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1"/>
          <a:stretch/>
        </p:blipFill>
        <p:spPr>
          <a:xfrm>
            <a:off x="124453" y="4434981"/>
            <a:ext cx="4363308" cy="16975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98177" y="1105389"/>
            <a:ext cx="1043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Ze</a:t>
            </a:r>
            <a:r>
              <a:rPr lang="de-DE" b="1" dirty="0"/>
              <a:t> (Ka)</a:t>
            </a:r>
            <a:endParaRPr lang="en-GB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450016" y="1164521"/>
            <a:ext cx="1043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Ze</a:t>
            </a:r>
            <a:r>
              <a:rPr lang="de-DE" b="1" dirty="0"/>
              <a:t> (Ka)</a:t>
            </a:r>
            <a:endParaRPr lang="en-GB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617785" y="2812975"/>
            <a:ext cx="2423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Mean</a:t>
            </a:r>
            <a:r>
              <a:rPr lang="de-DE" b="1" dirty="0"/>
              <a:t> Doppler </a:t>
            </a:r>
            <a:r>
              <a:rPr lang="de-DE" b="1" dirty="0" err="1"/>
              <a:t>velocity</a:t>
            </a:r>
            <a:endParaRPr lang="en-GB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069624" y="2756826"/>
            <a:ext cx="24236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Mean</a:t>
            </a:r>
            <a:r>
              <a:rPr lang="de-DE" b="1" dirty="0"/>
              <a:t> Doppler </a:t>
            </a:r>
            <a:r>
              <a:rPr lang="de-DE" b="1" dirty="0" err="1"/>
              <a:t>velocity</a:t>
            </a:r>
            <a:endParaRPr lang="en-GB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2461846" y="4431050"/>
            <a:ext cx="1557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DWR_Ka_W</a:t>
            </a:r>
            <a:endParaRPr lang="en-GB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7036777" y="4452855"/>
            <a:ext cx="1557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DWR_Ka_W</a:t>
            </a:r>
            <a:endParaRPr lang="en-GB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20449" y="750252"/>
            <a:ext cx="41262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ICON-LEM + PAMTRA</a:t>
            </a:r>
            <a:endParaRPr lang="en-GB" sz="22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897315" y="732541"/>
            <a:ext cx="35959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/>
              <a:t>Observations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76342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(U. Köln):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Reprocess</a:t>
            </a:r>
            <a:r>
              <a:rPr lang="de-DE" b="1" dirty="0"/>
              <a:t> </a:t>
            </a:r>
            <a:r>
              <a:rPr lang="de-DE" b="1" dirty="0" err="1"/>
              <a:t>Tripex</a:t>
            </a:r>
            <a:r>
              <a:rPr lang="de-DE" b="1" dirty="0"/>
              <a:t>-pol </a:t>
            </a:r>
            <a:r>
              <a:rPr lang="de-DE" b="1" dirty="0" err="1"/>
              <a:t>dataset</a:t>
            </a:r>
            <a:r>
              <a:rPr lang="de-DE" b="1" dirty="0"/>
              <a:t> </a:t>
            </a:r>
            <a:r>
              <a:rPr lang="de-DE" dirty="0"/>
              <a:t>(Doppler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matched</a:t>
            </a:r>
            <a:r>
              <a:rPr lang="de-DE" dirty="0"/>
              <a:t> in time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, </a:t>
            </a:r>
            <a:r>
              <a:rPr lang="de-DE" dirty="0" err="1"/>
              <a:t>corrected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artefacts</a:t>
            </a:r>
            <a:r>
              <a:rPr lang="de-DE" dirty="0"/>
              <a:t>,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attenuation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,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flags</a:t>
            </a:r>
            <a:r>
              <a:rPr lang="de-DE" dirty="0"/>
              <a:t>)</a:t>
            </a:r>
          </a:p>
          <a:p>
            <a:r>
              <a:rPr lang="de-DE" dirty="0" err="1"/>
              <a:t>Prepare</a:t>
            </a:r>
            <a:r>
              <a:rPr lang="de-DE" dirty="0"/>
              <a:t> </a:t>
            </a:r>
            <a:r>
              <a:rPr lang="de-DE" b="1" dirty="0" err="1"/>
              <a:t>case</a:t>
            </a:r>
            <a:r>
              <a:rPr lang="de-DE" b="1" dirty="0"/>
              <a:t> </a:t>
            </a:r>
            <a:r>
              <a:rPr lang="de-DE" b="1" dirty="0" err="1"/>
              <a:t>overview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dominant </a:t>
            </a:r>
            <a:r>
              <a:rPr lang="de-DE" dirty="0" err="1"/>
              <a:t>processes</a:t>
            </a:r>
            <a:r>
              <a:rPr lang="de-DE" dirty="0"/>
              <a:t> (</a:t>
            </a:r>
            <a:r>
              <a:rPr lang="de-DE" dirty="0" err="1"/>
              <a:t>aggregation</a:t>
            </a:r>
            <a:r>
              <a:rPr lang="de-DE" dirty="0"/>
              <a:t>, </a:t>
            </a:r>
            <a:r>
              <a:rPr lang="de-DE" dirty="0" err="1"/>
              <a:t>riming</a:t>
            </a:r>
            <a:r>
              <a:rPr lang="de-DE" dirty="0"/>
              <a:t>,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, etc.)</a:t>
            </a:r>
          </a:p>
          <a:p>
            <a:r>
              <a:rPr lang="de-DE" b="1" dirty="0"/>
              <a:t>Forward </a:t>
            </a:r>
            <a:r>
              <a:rPr lang="de-DE" b="1" dirty="0" err="1"/>
              <a:t>simulate</a:t>
            </a:r>
            <a:r>
              <a:rPr lang="de-DE" b="1" dirty="0"/>
              <a:t> </a:t>
            </a:r>
            <a:r>
              <a:rPr lang="de-DE" b="1" dirty="0" err="1"/>
              <a:t>McSnow</a:t>
            </a:r>
            <a:r>
              <a:rPr lang="de-DE" b="1" dirty="0"/>
              <a:t> </a:t>
            </a:r>
            <a:r>
              <a:rPr lang="de-DE" b="1" dirty="0" err="1"/>
              <a:t>output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simplified</a:t>
            </a:r>
            <a:r>
              <a:rPr lang="de-DE" dirty="0"/>
              <a:t> polarimetric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(T-Matrix, </a:t>
            </a:r>
            <a:r>
              <a:rPr lang="de-DE" dirty="0" err="1"/>
              <a:t>sZDR</a:t>
            </a:r>
            <a:r>
              <a:rPr lang="de-DE" dirty="0"/>
              <a:t>, KDP)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14C8-23E8-4844-80BD-DD9EFA127A1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59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451</Words>
  <Application>Microsoft Office PowerPoint</Application>
  <PresentationFormat>Bildschirmpräsentation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PROM – IMPRINT Understanding Ice Microphysical Processes by combining multi-frequency and spectral Radar polarImetry aNd super-parTicle modelling</vt:lpstr>
      <vt:lpstr>Motivation and Objectives</vt:lpstr>
      <vt:lpstr>First successful winter campaign: TRIPEx-pol</vt:lpstr>
      <vt:lpstr>Example: Combined view using multi-frequency, Doppler spectra and polarimetry</vt:lpstr>
      <vt:lpstr>W-Band Polarimetry: „Classical“ Moments</vt:lpstr>
      <vt:lpstr>Combining spectra, polarimetry, multi-freq.</vt:lpstr>
      <vt:lpstr>ICON-LEM simulations (entire campaign!)</vt:lpstr>
      <vt:lpstr>Next steps (U. Köln):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</dc:creator>
  <cp:lastModifiedBy>leonie von terzi</cp:lastModifiedBy>
  <cp:revision>107</cp:revision>
  <dcterms:created xsi:type="dcterms:W3CDTF">2013-12-12T23:19:52Z</dcterms:created>
  <dcterms:modified xsi:type="dcterms:W3CDTF">2019-10-23T08:49:36Z</dcterms:modified>
</cp:coreProperties>
</file>