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27" r:id="rId3"/>
    <p:sldId id="324" r:id="rId4"/>
    <p:sldId id="296" r:id="rId5"/>
    <p:sldId id="309" r:id="rId6"/>
    <p:sldId id="310" r:id="rId7"/>
    <p:sldId id="302" r:id="rId8"/>
    <p:sldId id="321" r:id="rId9"/>
    <p:sldId id="336" r:id="rId10"/>
    <p:sldId id="337" r:id="rId11"/>
    <p:sldId id="334" r:id="rId12"/>
    <p:sldId id="325" r:id="rId13"/>
    <p:sldId id="329" r:id="rId14"/>
    <p:sldId id="331" r:id="rId15"/>
    <p:sldId id="307" r:id="rId16"/>
    <p:sldId id="297" r:id="rId17"/>
    <p:sldId id="259" r:id="rId18"/>
    <p:sldId id="335" r:id="rId19"/>
    <p:sldId id="303" r:id="rId20"/>
    <p:sldId id="31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7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467601" y="5600700"/>
            <a:ext cx="9524" cy="8096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7105650" y="5972175"/>
            <a:ext cx="771525" cy="952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Gerader Verbinder 7"/>
          <p:cNvCxnSpPr/>
          <p:nvPr userDrawn="1"/>
        </p:nvCxnSpPr>
        <p:spPr>
          <a:xfrm flipH="1">
            <a:off x="7695211" y="6065838"/>
            <a:ext cx="2" cy="5349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7466313" y="6340476"/>
            <a:ext cx="4953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1" name="Gerader Verbinder 10"/>
          <p:cNvCxnSpPr/>
          <p:nvPr userDrawn="1"/>
        </p:nvCxnSpPr>
        <p:spPr>
          <a:xfrm flipH="1">
            <a:off x="7695211" y="6065838"/>
            <a:ext cx="2" cy="5349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 userDrawn="1"/>
        </p:nvCxnSpPr>
        <p:spPr>
          <a:xfrm>
            <a:off x="7466313" y="6340476"/>
            <a:ext cx="4953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Gerader Verbinder 8"/>
          <p:cNvCxnSpPr/>
          <p:nvPr userDrawn="1"/>
        </p:nvCxnSpPr>
        <p:spPr>
          <a:xfrm flipH="1">
            <a:off x="7678735" y="6065838"/>
            <a:ext cx="2" cy="5349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7458075" y="6334125"/>
            <a:ext cx="4953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0525" y="1300785"/>
            <a:ext cx="11553825" cy="2509213"/>
          </a:xfrm>
        </p:spPr>
        <p:txBody>
          <a:bodyPr>
            <a:normAutofit fontScale="90000"/>
          </a:bodyPr>
          <a:lstStyle/>
          <a:p>
            <a:r>
              <a:rPr lang="en-US" dirty="0"/>
              <a:t>An efficient volume scan </a:t>
            </a:r>
            <a:r>
              <a:rPr lang="en-US" dirty="0" err="1"/>
              <a:t>polarimetric</a:t>
            </a:r>
            <a:r>
              <a:rPr lang="en-US" dirty="0"/>
              <a:t> radar forward </a:t>
            </a:r>
            <a:r>
              <a:rPr lang="en-US" dirty="0" err="1"/>
              <a:t>OPERAtor</a:t>
            </a:r>
            <a:r>
              <a:rPr lang="en-US" dirty="0"/>
              <a:t> to improve the </a:t>
            </a:r>
            <a:r>
              <a:rPr lang="en-US" dirty="0" err="1"/>
              <a:t>representaTION</a:t>
            </a:r>
            <a:r>
              <a:rPr lang="en-US" dirty="0"/>
              <a:t> of HYDROMETEORS in the COSMO model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Operation Hydrometeors)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9696" y="4599815"/>
            <a:ext cx="8689976" cy="1371599"/>
          </a:xfrm>
        </p:spPr>
        <p:txBody>
          <a:bodyPr/>
          <a:lstStyle/>
          <a:p>
            <a:r>
              <a:rPr lang="de-DE" dirty="0" smtClean="0"/>
              <a:t>V. </a:t>
            </a:r>
            <a:r>
              <a:rPr lang="de-DE" dirty="0" err="1" smtClean="0"/>
              <a:t>Pejcic</a:t>
            </a:r>
            <a:r>
              <a:rPr lang="de-DE" dirty="0" smtClean="0"/>
              <a:t>, S. </a:t>
            </a:r>
            <a:r>
              <a:rPr lang="de-DE" dirty="0" err="1" smtClean="0"/>
              <a:t>Trömel</a:t>
            </a:r>
            <a:r>
              <a:rPr lang="de-DE" dirty="0" smtClean="0"/>
              <a:t>, C. Simmer (Uni Bonn)</a:t>
            </a:r>
          </a:p>
          <a:p>
            <a:r>
              <a:rPr lang="de-DE" dirty="0" smtClean="0"/>
              <a:t>j. </a:t>
            </a:r>
            <a:r>
              <a:rPr lang="de-DE" dirty="0" err="1" smtClean="0"/>
              <a:t>Mendrok</a:t>
            </a:r>
            <a:r>
              <a:rPr lang="de-DE" dirty="0" smtClean="0"/>
              <a:t>, U. </a:t>
            </a:r>
            <a:r>
              <a:rPr lang="de-DE" dirty="0" err="1" smtClean="0"/>
              <a:t>Blahak</a:t>
            </a:r>
            <a:r>
              <a:rPr lang="de-DE" dirty="0" smtClean="0"/>
              <a:t> (DWD)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" y="3732413"/>
            <a:ext cx="10058400" cy="86740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" y="3732413"/>
            <a:ext cx="1354804" cy="5755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21" y="3731417"/>
            <a:ext cx="1609696" cy="868398"/>
          </a:xfrm>
          <a:prstGeom prst="rect">
            <a:avLst/>
          </a:prstGeom>
        </p:spPr>
      </p:pic>
      <p:cxnSp>
        <p:nvCxnSpPr>
          <p:cNvPr id="8" name="Gerader Verbinder 7"/>
          <p:cNvCxnSpPr>
            <a:stCxn id="4" idx="0"/>
          </p:cNvCxnSpPr>
          <p:nvPr/>
        </p:nvCxnSpPr>
        <p:spPr>
          <a:xfrm flipV="1">
            <a:off x="5827221" y="3731417"/>
            <a:ext cx="1609696" cy="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852946" y="4126589"/>
            <a:ext cx="7339054" cy="272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hydrometeor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(HMC)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1966" y="1596177"/>
            <a:ext cx="4421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: </a:t>
            </a:r>
            <a:r>
              <a:rPr lang="de-DE" i="1" dirty="0" smtClean="0"/>
              <a:t>M(i=11)</a:t>
            </a:r>
          </a:p>
          <a:p>
            <a:endParaRPr lang="de-DE" b="1" dirty="0" smtClean="0"/>
          </a:p>
          <a:p>
            <a:r>
              <a:rPr lang="de-DE" dirty="0"/>
              <a:t>2.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variables: </a:t>
            </a:r>
            <a:r>
              <a:rPr lang="de-DE" i="1" dirty="0" smtClean="0"/>
              <a:t>V(j=5)</a:t>
            </a:r>
            <a:endParaRPr lang="de-DE" i="1" dirty="0"/>
          </a:p>
          <a:p>
            <a:endParaRPr lang="de-DE" b="1" i="1" dirty="0" smtClean="0"/>
          </a:p>
          <a:p>
            <a:r>
              <a:rPr lang="de-DE" dirty="0"/>
              <a:t>3. EM </a:t>
            </a:r>
            <a:r>
              <a:rPr lang="de-DE" dirty="0" err="1"/>
              <a:t>Scattering</a:t>
            </a:r>
            <a:r>
              <a:rPr lang="de-DE" dirty="0"/>
              <a:t> Simulation:  </a:t>
            </a:r>
            <a:endParaRPr lang="de-DE" dirty="0" smtClean="0"/>
          </a:p>
          <a:p>
            <a:r>
              <a:rPr lang="de-DE" i="1" dirty="0" err="1" smtClean="0"/>
              <a:t>ixj</a:t>
            </a:r>
            <a:r>
              <a:rPr lang="de-DE" dirty="0" smtClean="0"/>
              <a:t> Ranges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PolVar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smtClean="0"/>
              <a:t>HM type</a:t>
            </a:r>
            <a:endParaRPr lang="de-DE" dirty="0"/>
          </a:p>
          <a:p>
            <a:endParaRPr lang="de-DE" i="1" dirty="0" smtClean="0"/>
          </a:p>
          <a:p>
            <a:r>
              <a:rPr lang="de-DE" dirty="0">
                <a:solidFill>
                  <a:schemeClr val="accent3"/>
                </a:solidFill>
              </a:rPr>
              <a:t>4. </a:t>
            </a:r>
            <a:r>
              <a:rPr lang="de-DE" dirty="0" err="1">
                <a:solidFill>
                  <a:schemeClr val="accent3"/>
                </a:solidFill>
              </a:rPr>
              <a:t>Fuzzification</a:t>
            </a:r>
            <a:r>
              <a:rPr lang="de-DE" dirty="0">
                <a:solidFill>
                  <a:schemeClr val="accent3"/>
                </a:solidFill>
              </a:rPr>
              <a:t>: </a:t>
            </a:r>
          </a:p>
          <a:p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de-DE" dirty="0" smtClean="0"/>
              <a:t> Membership </a:t>
            </a:r>
            <a:r>
              <a:rPr lang="de-DE" dirty="0" err="1" smtClean="0"/>
              <a:t>functions</a:t>
            </a:r>
            <a:endParaRPr lang="de-DE" dirty="0" smtClean="0"/>
          </a:p>
          <a:p>
            <a:endParaRPr lang="de-DE" i="1" dirty="0"/>
          </a:p>
          <a:p>
            <a:r>
              <a:rPr lang="de-DE" i="1" dirty="0">
                <a:solidFill>
                  <a:schemeClr val="accent3"/>
                </a:solidFill>
              </a:rPr>
              <a:t>5</a:t>
            </a:r>
            <a:r>
              <a:rPr lang="de-DE" i="1" dirty="0" smtClean="0">
                <a:solidFill>
                  <a:schemeClr val="accent3"/>
                </a:solidFill>
              </a:rPr>
              <a:t>. </a:t>
            </a:r>
            <a:r>
              <a:rPr lang="de-DE" i="1" dirty="0" smtClean="0">
                <a:solidFill>
                  <a:schemeClr val="accent3"/>
                </a:solidFill>
              </a:rPr>
              <a:t>Aggregation </a:t>
            </a:r>
            <a:r>
              <a:rPr lang="de-DE" i="1" dirty="0" smtClean="0"/>
              <a:t>Values per </a:t>
            </a:r>
            <a:r>
              <a:rPr lang="de-DE" i="1" dirty="0" err="1" smtClean="0"/>
              <a:t>radar</a:t>
            </a:r>
            <a:r>
              <a:rPr lang="de-DE" i="1" dirty="0" smtClean="0"/>
              <a:t> </a:t>
            </a:r>
            <a:r>
              <a:rPr lang="de-DE" i="1" dirty="0" err="1" smtClean="0"/>
              <a:t>resolution</a:t>
            </a:r>
            <a:r>
              <a:rPr lang="de-DE" i="1" dirty="0" smtClean="0"/>
              <a:t> bin:</a:t>
            </a:r>
            <a:endParaRPr lang="de-DE" i="1" dirty="0"/>
          </a:p>
          <a:p>
            <a:endParaRPr lang="de-DE" i="1" dirty="0" smtClean="0"/>
          </a:p>
          <a:p>
            <a:endParaRPr lang="de-DE" i="1" dirty="0"/>
          </a:p>
          <a:p>
            <a:endParaRPr lang="de-DE" b="1" i="1" dirty="0" smtClean="0"/>
          </a:p>
          <a:p>
            <a:r>
              <a:rPr lang="de-DE" i="1" dirty="0">
                <a:solidFill>
                  <a:schemeClr val="accent3"/>
                </a:solidFill>
              </a:rPr>
              <a:t>6</a:t>
            </a:r>
            <a:r>
              <a:rPr lang="de-DE" i="1" dirty="0" smtClean="0">
                <a:solidFill>
                  <a:schemeClr val="accent3"/>
                </a:solidFill>
              </a:rPr>
              <a:t>. </a:t>
            </a:r>
            <a:r>
              <a:rPr lang="de-DE" i="1" dirty="0" err="1" smtClean="0">
                <a:solidFill>
                  <a:schemeClr val="accent3"/>
                </a:solidFill>
              </a:rPr>
              <a:t>Defuzzification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smtClean="0"/>
              <a:t>per </a:t>
            </a:r>
            <a:r>
              <a:rPr lang="de-DE" i="1" dirty="0" err="1" smtClean="0"/>
              <a:t>radar</a:t>
            </a:r>
            <a:r>
              <a:rPr lang="de-DE" i="1" dirty="0" smtClean="0"/>
              <a:t> </a:t>
            </a:r>
            <a:r>
              <a:rPr lang="de-DE" i="1" dirty="0" err="1" smtClean="0"/>
              <a:t>resolution</a:t>
            </a:r>
            <a:r>
              <a:rPr lang="de-DE" i="1" dirty="0" smtClean="0"/>
              <a:t> bin:</a:t>
            </a:r>
          </a:p>
          <a:p>
            <a:r>
              <a:rPr lang="de-DE" i="1" dirty="0" smtClean="0"/>
              <a:t>Find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maximum</a:t>
            </a:r>
            <a:r>
              <a:rPr lang="de-DE" i="1" dirty="0" smtClean="0"/>
              <a:t> Ai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output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ith</a:t>
            </a:r>
            <a:r>
              <a:rPr lang="de-DE" i="1" dirty="0" smtClean="0"/>
              <a:t> </a:t>
            </a:r>
            <a:r>
              <a:rPr lang="de-DE" i="1" dirty="0" err="1" smtClean="0"/>
              <a:t>class</a:t>
            </a:r>
            <a:endParaRPr lang="de-DE" i="1" dirty="0" smtClean="0"/>
          </a:p>
          <a:p>
            <a:endParaRPr lang="de-DE" dirty="0" smtClean="0"/>
          </a:p>
        </p:txBody>
      </p:sp>
      <p:pic>
        <p:nvPicPr>
          <p:cNvPr id="13" name="Inhaltsplatzhalter 8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63" y="2069268"/>
            <a:ext cx="6905296" cy="399201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9533333" y="6080856"/>
            <a:ext cx="279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/>
              <a:t>source</a:t>
            </a:r>
            <a:r>
              <a:rPr lang="de-DE" sz="1200" b="0" i="1" dirty="0" smtClean="0"/>
              <a:t>: G. Zhang (</a:t>
            </a:r>
            <a:r>
              <a:rPr lang="de-DE" sz="1200" b="0" i="1" dirty="0" err="1" smtClean="0"/>
              <a:t>lecture</a:t>
            </a:r>
            <a:r>
              <a:rPr lang="de-DE" sz="1200" b="0" i="1" dirty="0" smtClean="0"/>
              <a:t> </a:t>
            </a:r>
            <a:r>
              <a:rPr lang="de-DE" sz="1200" b="0" i="1" dirty="0" err="1" smtClean="0"/>
              <a:t>slides</a:t>
            </a:r>
            <a:r>
              <a:rPr lang="de-DE" sz="1200" b="0" i="1" dirty="0" smtClean="0"/>
              <a:t>)</a:t>
            </a:r>
            <a:endParaRPr lang="de-DE" sz="1200" b="0" i="1" dirty="0"/>
          </a:p>
        </p:txBody>
      </p:sp>
      <p:sp>
        <p:nvSpPr>
          <p:cNvPr id="4" name="Rechteck 3"/>
          <p:cNvSpPr/>
          <p:nvPr/>
        </p:nvSpPr>
        <p:spPr>
          <a:xfrm>
            <a:off x="9451571" y="5566469"/>
            <a:ext cx="1953491" cy="507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262927" y="3797571"/>
            <a:ext cx="1188000" cy="9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073790"/>
              </p:ext>
            </p:extLst>
          </p:nvPr>
        </p:nvGraphicFramePr>
        <p:xfrm>
          <a:off x="8226791" y="4065279"/>
          <a:ext cx="1242729" cy="52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812447" imgH="342751" progId="Equation.3">
                  <p:embed/>
                </p:oleObj>
              </mc:Choice>
              <mc:Fallback>
                <p:oleObj name="Equation" r:id="rId4" imgW="812447" imgH="342751" progId="Equation.3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791" y="4065279"/>
                        <a:ext cx="1242729" cy="524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b="7902"/>
          <a:stretch/>
        </p:blipFill>
        <p:spPr>
          <a:xfrm>
            <a:off x="1307869" y="4953697"/>
            <a:ext cx="1526771" cy="6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852946" y="4134902"/>
            <a:ext cx="7339054" cy="272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hydrometeor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(HMC)</a:t>
            </a: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4367988" y="1937088"/>
            <a:ext cx="7824012" cy="2872479"/>
            <a:chOff x="192" y="1069"/>
            <a:chExt cx="5424" cy="2165"/>
          </a:xfrm>
        </p:grpSpPr>
        <p:pic>
          <p:nvPicPr>
            <p:cNvPr id="22" name="Picture 5" descr="Fig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301" t="15347" r="41306" b="68637"/>
            <a:stretch/>
          </p:blipFill>
          <p:spPr bwMode="auto">
            <a:xfrm>
              <a:off x="192" y="1069"/>
              <a:ext cx="3626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Fig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1" t="-1033" r="42068" b="84319"/>
            <a:stretch/>
          </p:blipFill>
          <p:spPr bwMode="auto">
            <a:xfrm>
              <a:off x="192" y="1069"/>
              <a:ext cx="1813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 descr="Fig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6" t="31363" r="39983" b="51976"/>
            <a:stretch>
              <a:fillRect/>
            </a:stretch>
          </p:blipFill>
          <p:spPr bwMode="auto">
            <a:xfrm>
              <a:off x="3648" y="1069"/>
              <a:ext cx="1968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9"/>
            <p:cNvSpPr>
              <a:spLocks noChangeShapeType="1"/>
            </p:cNvSpPr>
            <p:nvPr/>
          </p:nvSpPr>
          <p:spPr bwMode="auto">
            <a:xfrm>
              <a:off x="4032" y="2380"/>
              <a:ext cx="576" cy="0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4032" y="2716"/>
              <a:ext cx="576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032" y="3052"/>
              <a:ext cx="576" cy="0"/>
            </a:xfrm>
            <a:prstGeom prst="line">
              <a:avLst/>
            </a:prstGeom>
            <a:noFill/>
            <a:ln w="38100">
              <a:solidFill>
                <a:srgbClr val="66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4752" y="2284"/>
              <a:ext cx="7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rain</a:t>
              </a:r>
              <a:endParaRPr lang="en-US" dirty="0"/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4777" y="2620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clutter</a:t>
              </a:r>
              <a:endParaRPr lang="en-US" dirty="0"/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4800" y="2956"/>
              <a:ext cx="57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biolog</a:t>
              </a:r>
              <a:r>
                <a:rPr lang="en-US" dirty="0" smtClean="0"/>
                <a:t>.</a:t>
              </a:r>
            </a:p>
          </p:txBody>
        </p:sp>
      </p:grp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2824333" y="3576812"/>
            <a:ext cx="8812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3 HM classes (rain, clutter, bio. Scatter)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3 radar variables (Z, </a:t>
            </a:r>
            <a:r>
              <a:rPr lang="en-US" dirty="0">
                <a:solidFill>
                  <a:schemeClr val="tx2"/>
                </a:solidFill>
              </a:rPr>
              <a:t>Z</a:t>
            </a:r>
            <a:r>
              <a:rPr lang="en-US" baseline="-25000" dirty="0">
                <a:solidFill>
                  <a:schemeClr val="tx2"/>
                </a:solidFill>
              </a:rPr>
              <a:t>DR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l-GR" dirty="0">
                <a:solidFill>
                  <a:schemeClr val="tx2"/>
                </a:solidFill>
                <a:cs typeface="Arial" pitchFamily="34" charset="0"/>
              </a:rPr>
              <a:t>ρ</a:t>
            </a:r>
            <a:r>
              <a:rPr lang="en-US" baseline="-25000" dirty="0" err="1">
                <a:solidFill>
                  <a:schemeClr val="tx2"/>
                </a:solidFill>
                <a:cs typeface="Arial" pitchFamily="34" charset="0"/>
              </a:rPr>
              <a:t>hv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 smtClean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Measurements</a:t>
            </a:r>
            <a:r>
              <a:rPr lang="en-US" dirty="0" smtClean="0">
                <a:solidFill>
                  <a:schemeClr val="tx2"/>
                </a:solidFill>
              </a:rPr>
              <a:t>: Z </a:t>
            </a:r>
            <a:r>
              <a:rPr lang="en-US" dirty="0">
                <a:solidFill>
                  <a:schemeClr val="tx2"/>
                </a:solidFill>
              </a:rPr>
              <a:t>= 25 </a:t>
            </a:r>
            <a:r>
              <a:rPr lang="en-US" dirty="0" err="1">
                <a:solidFill>
                  <a:schemeClr val="tx2"/>
                </a:solidFill>
              </a:rPr>
              <a:t>dBZ</a:t>
            </a:r>
            <a:r>
              <a:rPr lang="en-US" dirty="0">
                <a:solidFill>
                  <a:schemeClr val="tx2"/>
                </a:solidFill>
              </a:rPr>
              <a:t>, Z</a:t>
            </a:r>
            <a:r>
              <a:rPr lang="en-US" baseline="-25000" dirty="0">
                <a:solidFill>
                  <a:schemeClr val="tx2"/>
                </a:solidFill>
              </a:rPr>
              <a:t>DR</a:t>
            </a:r>
            <a:r>
              <a:rPr lang="en-US" dirty="0">
                <a:solidFill>
                  <a:schemeClr val="tx2"/>
                </a:solidFill>
              </a:rPr>
              <a:t> = 3.0 dB, </a:t>
            </a:r>
            <a:r>
              <a:rPr lang="el-GR" dirty="0">
                <a:solidFill>
                  <a:schemeClr val="tx2"/>
                </a:solidFill>
                <a:cs typeface="Arial" pitchFamily="34" charset="0"/>
              </a:rPr>
              <a:t>ρ</a:t>
            </a:r>
            <a:r>
              <a:rPr lang="en-US" baseline="-25000" dirty="0" err="1">
                <a:solidFill>
                  <a:schemeClr val="tx2"/>
                </a:solidFill>
                <a:cs typeface="Arial" pitchFamily="34" charset="0"/>
              </a:rPr>
              <a:t>hv</a:t>
            </a:r>
            <a:r>
              <a:rPr lang="en-US" dirty="0">
                <a:solidFill>
                  <a:schemeClr val="tx2"/>
                </a:solidFill>
                <a:cs typeface="Arial" pitchFamily="34" charset="0"/>
              </a:rPr>
              <a:t> = </a:t>
            </a:r>
            <a:r>
              <a:rPr lang="en-US" dirty="0" smtClean="0">
                <a:solidFill>
                  <a:schemeClr val="tx2"/>
                </a:solidFill>
                <a:cs typeface="Arial" pitchFamily="34" charset="0"/>
              </a:rPr>
              <a:t>0.55</a:t>
            </a:r>
            <a:endParaRPr lang="el-GR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33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82057"/>
              </p:ext>
            </p:extLst>
          </p:nvPr>
        </p:nvGraphicFramePr>
        <p:xfrm>
          <a:off x="5245961" y="5162679"/>
          <a:ext cx="5768975" cy="1295400"/>
        </p:xfrm>
        <a:graphic>
          <a:graphicData uri="http://schemas.openxmlformats.org/drawingml/2006/table">
            <a:tbl>
              <a:tblPr/>
              <a:tblGrid>
                <a:gridCol w="115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Klasse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P(Z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P(</a:t>
                      </a: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ρ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hv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Clutter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Biolog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131966" y="1596177"/>
            <a:ext cx="4421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: </a:t>
            </a:r>
            <a:r>
              <a:rPr lang="de-DE" i="1" dirty="0" smtClean="0"/>
              <a:t>M(i=11)</a:t>
            </a:r>
          </a:p>
          <a:p>
            <a:endParaRPr lang="de-DE" b="1" dirty="0" smtClean="0"/>
          </a:p>
          <a:p>
            <a:r>
              <a:rPr lang="de-DE" dirty="0"/>
              <a:t>2.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variables: </a:t>
            </a:r>
            <a:r>
              <a:rPr lang="de-DE" i="1" dirty="0" smtClean="0"/>
              <a:t>V(j=5)</a:t>
            </a:r>
            <a:endParaRPr lang="de-DE" i="1" dirty="0"/>
          </a:p>
          <a:p>
            <a:endParaRPr lang="de-DE" b="1" i="1" dirty="0" smtClean="0"/>
          </a:p>
          <a:p>
            <a:r>
              <a:rPr lang="de-DE" dirty="0"/>
              <a:t>3. EM </a:t>
            </a:r>
            <a:r>
              <a:rPr lang="de-DE" dirty="0" err="1"/>
              <a:t>Scattering</a:t>
            </a:r>
            <a:r>
              <a:rPr lang="de-DE" dirty="0"/>
              <a:t> Simulation:  </a:t>
            </a:r>
            <a:endParaRPr lang="de-DE" dirty="0" smtClean="0"/>
          </a:p>
          <a:p>
            <a:r>
              <a:rPr lang="de-DE" i="1" dirty="0" err="1" smtClean="0"/>
              <a:t>ixj</a:t>
            </a:r>
            <a:r>
              <a:rPr lang="de-DE" dirty="0" smtClean="0"/>
              <a:t> Ranges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PolVar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smtClean="0"/>
              <a:t>HM type</a:t>
            </a:r>
            <a:endParaRPr lang="de-DE" dirty="0"/>
          </a:p>
          <a:p>
            <a:endParaRPr lang="de-DE" i="1" dirty="0" smtClean="0"/>
          </a:p>
          <a:p>
            <a:r>
              <a:rPr lang="de-DE" dirty="0">
                <a:solidFill>
                  <a:schemeClr val="accent3"/>
                </a:solidFill>
              </a:rPr>
              <a:t>4. </a:t>
            </a:r>
            <a:r>
              <a:rPr lang="de-DE" dirty="0" err="1">
                <a:solidFill>
                  <a:schemeClr val="accent3"/>
                </a:solidFill>
              </a:rPr>
              <a:t>Fuzzification</a:t>
            </a:r>
            <a:r>
              <a:rPr lang="de-DE" dirty="0">
                <a:solidFill>
                  <a:schemeClr val="accent3"/>
                </a:solidFill>
              </a:rPr>
              <a:t>: </a:t>
            </a:r>
          </a:p>
          <a:p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de-DE" dirty="0" smtClean="0"/>
              <a:t> Membership </a:t>
            </a:r>
            <a:r>
              <a:rPr lang="de-DE" dirty="0" err="1" smtClean="0"/>
              <a:t>functions</a:t>
            </a:r>
            <a:endParaRPr lang="de-DE" dirty="0" smtClean="0"/>
          </a:p>
          <a:p>
            <a:endParaRPr lang="de-DE" i="1" dirty="0"/>
          </a:p>
          <a:p>
            <a:r>
              <a:rPr lang="de-DE" i="1" dirty="0">
                <a:solidFill>
                  <a:schemeClr val="accent3"/>
                </a:solidFill>
              </a:rPr>
              <a:t>5</a:t>
            </a:r>
            <a:r>
              <a:rPr lang="de-DE" i="1" dirty="0" smtClean="0">
                <a:solidFill>
                  <a:schemeClr val="accent3"/>
                </a:solidFill>
              </a:rPr>
              <a:t>. </a:t>
            </a:r>
            <a:r>
              <a:rPr lang="de-DE" i="1" dirty="0" smtClean="0">
                <a:solidFill>
                  <a:schemeClr val="accent3"/>
                </a:solidFill>
              </a:rPr>
              <a:t>Aggregation </a:t>
            </a:r>
            <a:r>
              <a:rPr lang="de-DE" i="1" dirty="0" smtClean="0"/>
              <a:t>Values per </a:t>
            </a:r>
            <a:r>
              <a:rPr lang="de-DE" i="1" dirty="0" err="1" smtClean="0"/>
              <a:t>radar</a:t>
            </a:r>
            <a:r>
              <a:rPr lang="de-DE" i="1" dirty="0" smtClean="0"/>
              <a:t> </a:t>
            </a:r>
            <a:r>
              <a:rPr lang="de-DE" i="1" dirty="0" err="1" smtClean="0"/>
              <a:t>resolution</a:t>
            </a:r>
            <a:r>
              <a:rPr lang="de-DE" i="1" dirty="0" smtClean="0"/>
              <a:t> bin:</a:t>
            </a:r>
            <a:endParaRPr lang="de-DE" i="1" dirty="0"/>
          </a:p>
          <a:p>
            <a:endParaRPr lang="de-DE" i="1" dirty="0" smtClean="0"/>
          </a:p>
          <a:p>
            <a:endParaRPr lang="de-DE" i="1" dirty="0"/>
          </a:p>
          <a:p>
            <a:endParaRPr lang="de-DE" b="1" i="1" dirty="0" smtClean="0"/>
          </a:p>
          <a:p>
            <a:r>
              <a:rPr lang="de-DE" i="1" dirty="0">
                <a:solidFill>
                  <a:schemeClr val="accent3"/>
                </a:solidFill>
              </a:rPr>
              <a:t>6</a:t>
            </a:r>
            <a:r>
              <a:rPr lang="de-DE" i="1" dirty="0" smtClean="0">
                <a:solidFill>
                  <a:schemeClr val="accent3"/>
                </a:solidFill>
              </a:rPr>
              <a:t>. </a:t>
            </a:r>
            <a:r>
              <a:rPr lang="de-DE" i="1" dirty="0" err="1" smtClean="0">
                <a:solidFill>
                  <a:schemeClr val="accent3"/>
                </a:solidFill>
              </a:rPr>
              <a:t>Defuzzification</a:t>
            </a:r>
            <a:r>
              <a:rPr lang="de-DE" i="1" dirty="0" smtClean="0">
                <a:solidFill>
                  <a:schemeClr val="accent3"/>
                </a:solidFill>
              </a:rPr>
              <a:t> </a:t>
            </a:r>
            <a:r>
              <a:rPr lang="de-DE" i="1" dirty="0" smtClean="0"/>
              <a:t>per </a:t>
            </a:r>
            <a:r>
              <a:rPr lang="de-DE" i="1" dirty="0" err="1" smtClean="0"/>
              <a:t>radar</a:t>
            </a:r>
            <a:r>
              <a:rPr lang="de-DE" i="1" dirty="0" smtClean="0"/>
              <a:t> </a:t>
            </a:r>
            <a:r>
              <a:rPr lang="de-DE" i="1" dirty="0" err="1" smtClean="0"/>
              <a:t>resolution</a:t>
            </a:r>
            <a:r>
              <a:rPr lang="de-DE" i="1" dirty="0" smtClean="0"/>
              <a:t> bin:</a:t>
            </a:r>
          </a:p>
          <a:p>
            <a:r>
              <a:rPr lang="de-DE" i="1" dirty="0" smtClean="0"/>
              <a:t>Find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maximum</a:t>
            </a:r>
            <a:r>
              <a:rPr lang="de-DE" i="1" dirty="0" smtClean="0"/>
              <a:t> Ai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output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ith</a:t>
            </a:r>
            <a:r>
              <a:rPr lang="de-DE" i="1" dirty="0" smtClean="0"/>
              <a:t> </a:t>
            </a:r>
            <a:r>
              <a:rPr lang="de-DE" i="1" dirty="0" err="1" smtClean="0"/>
              <a:t>class</a:t>
            </a:r>
            <a:endParaRPr lang="de-DE" i="1" dirty="0" smtClean="0"/>
          </a:p>
          <a:p>
            <a:endParaRPr lang="de-DE" dirty="0" smtClean="0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b="7902"/>
          <a:stretch/>
        </p:blipFill>
        <p:spPr>
          <a:xfrm>
            <a:off x="1307869" y="4953697"/>
            <a:ext cx="1526771" cy="620197"/>
          </a:xfrm>
          <a:prstGeom prst="rect">
            <a:avLst/>
          </a:prstGeom>
        </p:spPr>
      </p:pic>
      <p:sp>
        <p:nvSpPr>
          <p:cNvPr id="36" name="Text Box 57"/>
          <p:cNvSpPr txBox="1">
            <a:spLocks noChangeArrowheads="1"/>
          </p:cNvSpPr>
          <p:nvPr/>
        </p:nvSpPr>
        <p:spPr bwMode="auto">
          <a:xfrm>
            <a:off x="3131070" y="1594771"/>
            <a:ext cx="88120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 dirty="0" smtClean="0"/>
              <a:t>A Simple </a:t>
            </a:r>
            <a:r>
              <a:rPr lang="de-DE" b="1" dirty="0" err="1"/>
              <a:t>E</a:t>
            </a:r>
            <a:r>
              <a:rPr lang="de-DE" b="1" dirty="0" err="1" smtClean="0"/>
              <a:t>xample</a:t>
            </a:r>
            <a:endParaRPr lang="el-GR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-33251"/>
            <a:ext cx="10364451" cy="1596177"/>
          </a:xfrm>
        </p:spPr>
        <p:txBody>
          <a:bodyPr/>
          <a:lstStyle/>
          <a:p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classifications</a:t>
            </a:r>
            <a:r>
              <a:rPr lang="de-DE" dirty="0" smtClean="0"/>
              <a:t> (HMC)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007423" y="2657996"/>
            <a:ext cx="34049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Unphysical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class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attributions</a:t>
            </a:r>
            <a:r>
              <a:rPr lang="de-DE" b="1" u="sng" dirty="0" smtClean="0"/>
              <a:t>:</a:t>
            </a:r>
          </a:p>
          <a:p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err="1" smtClean="0"/>
              <a:t>Uncertain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HM </a:t>
            </a:r>
            <a:r>
              <a:rPr lang="de-DE" i="1" dirty="0" err="1"/>
              <a:t>class</a:t>
            </a:r>
            <a:r>
              <a:rPr lang="de-DE" i="1" dirty="0"/>
              <a:t> </a:t>
            </a:r>
            <a:r>
              <a:rPr lang="de-DE" i="1" dirty="0" err="1"/>
              <a:t>properties</a:t>
            </a:r>
            <a:r>
              <a:rPr lang="de-DE" i="1" dirty="0"/>
              <a:t> </a:t>
            </a:r>
            <a:r>
              <a:rPr lang="de-DE" i="1" dirty="0" err="1"/>
              <a:t>define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b="1" i="1" dirty="0" err="1">
                <a:solidFill>
                  <a:srgbClr val="FF0000"/>
                </a:solidFill>
              </a:rPr>
              <a:t>theoretical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>
                <a:solidFill>
                  <a:srgbClr val="FF0000"/>
                </a:solidFill>
              </a:rPr>
              <a:t>scattering</a:t>
            </a:r>
            <a:r>
              <a:rPr lang="de-DE" b="1" i="1" dirty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simulations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i="1" dirty="0" smtClean="0"/>
              <a:t>(solid </a:t>
            </a:r>
            <a:r>
              <a:rPr lang="de-DE" i="1" dirty="0" err="1" smtClean="0"/>
              <a:t>phase</a:t>
            </a:r>
            <a:r>
              <a:rPr lang="de-DE" i="1" dirty="0" smtClean="0"/>
              <a:t>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Tyynetla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et al. 2011</a:t>
            </a:r>
            <a:endParaRPr lang="de-DE" i="1" dirty="0" smtClean="0"/>
          </a:p>
          <a:p>
            <a:endParaRPr lang="de-DE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/>
              <a:t>Impact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radar</a:t>
            </a:r>
            <a:r>
              <a:rPr lang="de-DE" i="1" dirty="0"/>
              <a:t> </a:t>
            </a:r>
            <a:r>
              <a:rPr lang="de-DE" i="1" dirty="0" err="1"/>
              <a:t>observation</a:t>
            </a:r>
            <a:r>
              <a:rPr lang="de-DE" i="1" dirty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accuracy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on HM </a:t>
            </a:r>
            <a:r>
              <a:rPr lang="de-DE" dirty="0" err="1" smtClean="0"/>
              <a:t>typing</a:t>
            </a:r>
            <a:endParaRPr lang="de-DE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Park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et al.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2009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764817" y="2657996"/>
            <a:ext cx="3404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/>
              <a:t>Reliability</a:t>
            </a:r>
            <a:r>
              <a:rPr lang="de-DE" b="1" u="sng" dirty="0"/>
              <a:t> </a:t>
            </a:r>
            <a:r>
              <a:rPr lang="de-DE" b="1" u="sng" dirty="0" err="1"/>
              <a:t>of</a:t>
            </a:r>
            <a:r>
              <a:rPr lang="de-DE" b="1" u="sng" dirty="0"/>
              <a:t> </a:t>
            </a:r>
            <a:r>
              <a:rPr lang="de-DE" b="1" u="sng" dirty="0" smtClean="0"/>
              <a:t>HMs in </a:t>
            </a:r>
            <a:r>
              <a:rPr lang="de-DE" b="1" u="sng" dirty="0" err="1" smtClean="0"/>
              <a:t>mixtures</a:t>
            </a:r>
            <a:r>
              <a:rPr lang="de-DE" b="1" u="sng" dirty="0" smtClean="0"/>
              <a:t>:</a:t>
            </a:r>
          </a:p>
          <a:p>
            <a:endParaRPr lang="de-DE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smtClean="0"/>
              <a:t>A </a:t>
            </a:r>
            <a:r>
              <a:rPr lang="de-DE" b="1" i="1" dirty="0" err="1" smtClean="0">
                <a:solidFill>
                  <a:srgbClr val="FF0000"/>
                </a:solidFill>
              </a:rPr>
              <a:t>less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represented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i="1" dirty="0" smtClean="0"/>
              <a:t>HM </a:t>
            </a:r>
            <a:r>
              <a:rPr lang="de-DE" i="1" dirty="0" err="1" smtClean="0"/>
              <a:t>class</a:t>
            </a:r>
            <a:r>
              <a:rPr lang="de-DE" i="1" dirty="0" smtClean="0"/>
              <a:t> </a:t>
            </a:r>
            <a:r>
              <a:rPr lang="de-DE" i="1" dirty="0" err="1" smtClean="0"/>
              <a:t>may</a:t>
            </a:r>
            <a:r>
              <a:rPr lang="de-DE" i="1" dirty="0" smtClean="0"/>
              <a:t> </a:t>
            </a:r>
            <a:r>
              <a:rPr lang="de-DE" i="1" dirty="0" err="1" smtClean="0"/>
              <a:t>be</a:t>
            </a:r>
            <a:r>
              <a:rPr lang="de-DE" i="1" dirty="0" smtClean="0"/>
              <a:t> </a:t>
            </a:r>
            <a:r>
              <a:rPr lang="de-DE" i="1" dirty="0" err="1" smtClean="0"/>
              <a:t>identified</a:t>
            </a:r>
            <a:r>
              <a:rPr lang="de-DE" i="1" dirty="0" smtClean="0"/>
              <a:t> </a:t>
            </a:r>
            <a:r>
              <a:rPr lang="de-DE" i="1" dirty="0" err="1" smtClean="0"/>
              <a:t>as</a:t>
            </a:r>
            <a:r>
              <a:rPr lang="de-DE" i="1" dirty="0" smtClean="0"/>
              <a:t> dominant in HM </a:t>
            </a:r>
            <a:r>
              <a:rPr lang="de-DE" i="1" dirty="0" err="1" smtClean="0"/>
              <a:t>mixtures</a:t>
            </a:r>
            <a:r>
              <a:rPr lang="de-DE" i="1" dirty="0" smtClean="0"/>
              <a:t> due </a:t>
            </a:r>
            <a:r>
              <a:rPr lang="de-DE" i="1" dirty="0" err="1" smtClean="0"/>
              <a:t>to</a:t>
            </a:r>
            <a:r>
              <a:rPr lang="de-DE" i="1" dirty="0" smtClean="0"/>
              <a:t> disproportional </a:t>
            </a:r>
            <a:r>
              <a:rPr lang="de-DE" i="1" dirty="0" err="1" smtClean="0"/>
              <a:t>impact</a:t>
            </a:r>
            <a:r>
              <a:rPr lang="de-DE" i="1" dirty="0" smtClean="0"/>
              <a:t> on </a:t>
            </a:r>
            <a:r>
              <a:rPr lang="de-DE" i="1" dirty="0" err="1" smtClean="0"/>
              <a:t>PolVar</a:t>
            </a:r>
            <a:endParaRPr lang="de-DE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602499" y="2657996"/>
            <a:ext cx="3404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Comparison</a:t>
            </a:r>
            <a:r>
              <a:rPr lang="de-DE" b="1" u="sng" dirty="0" smtClean="0"/>
              <a:t>:</a:t>
            </a:r>
          </a:p>
          <a:p>
            <a:endParaRPr lang="de-DE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err="1" smtClean="0"/>
              <a:t>Comparison</a:t>
            </a:r>
            <a:r>
              <a:rPr lang="de-DE" i="1" dirty="0" smtClean="0"/>
              <a:t> </a:t>
            </a:r>
            <a:r>
              <a:rPr lang="de-DE" i="1" dirty="0" err="1" smtClean="0"/>
              <a:t>between</a:t>
            </a:r>
            <a:r>
              <a:rPr lang="de-DE" i="1" dirty="0" smtClean="0"/>
              <a:t> </a:t>
            </a:r>
            <a:r>
              <a:rPr lang="de-DE" i="1" dirty="0" err="1" smtClean="0"/>
              <a:t>modelled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observed</a:t>
            </a:r>
            <a:r>
              <a:rPr lang="de-DE" i="1" dirty="0" smtClean="0"/>
              <a:t> HM/</a:t>
            </a:r>
            <a:r>
              <a:rPr lang="de-DE" i="1" dirty="0" err="1" smtClean="0"/>
              <a:t>PolVar</a:t>
            </a:r>
            <a:r>
              <a:rPr lang="de-DE" i="1" dirty="0" smtClean="0"/>
              <a:t> </a:t>
            </a:r>
            <a:r>
              <a:rPr lang="de-DE" i="1" dirty="0" err="1" smtClean="0"/>
              <a:t>only</a:t>
            </a:r>
            <a:r>
              <a:rPr lang="de-DE" i="1" dirty="0" smtClean="0"/>
              <a:t> </a:t>
            </a:r>
            <a:r>
              <a:rPr lang="de-DE" i="1" dirty="0" err="1" smtClean="0"/>
              <a:t>statistically</a:t>
            </a:r>
            <a:r>
              <a:rPr lang="de-DE" i="1" dirty="0" smtClean="0"/>
              <a:t> (</a:t>
            </a:r>
            <a:r>
              <a:rPr lang="de-DE" b="1" dirty="0" smtClean="0">
                <a:solidFill>
                  <a:srgbClr val="FF0000"/>
                </a:solidFill>
              </a:rPr>
              <a:t>time/</a:t>
            </a:r>
            <a:r>
              <a:rPr lang="de-DE" b="1" dirty="0" err="1" smtClean="0">
                <a:solidFill>
                  <a:srgbClr val="FF0000"/>
                </a:solidFill>
              </a:rPr>
              <a:t>spcae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shifts</a:t>
            </a:r>
            <a:r>
              <a:rPr lang="de-DE" i="1" dirty="0" smtClean="0"/>
              <a:t>)</a:t>
            </a:r>
          </a:p>
          <a:p>
            <a:endParaRPr lang="de-DE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The</a:t>
            </a:r>
            <a:r>
              <a:rPr lang="de-DE" b="1" dirty="0">
                <a:solidFill>
                  <a:srgbClr val="FF0000"/>
                </a:solidFill>
              </a:rPr>
              <a:t> A-priori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HM </a:t>
            </a:r>
            <a:r>
              <a:rPr lang="de-DE" b="1" dirty="0" err="1">
                <a:solidFill>
                  <a:srgbClr val="FF0000"/>
                </a:solidFill>
              </a:rPr>
              <a:t>classes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and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numbers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i="1" dirty="0" smtClean="0"/>
          </a:p>
        </p:txBody>
      </p:sp>
    </p:spTree>
    <p:extLst>
      <p:ext uri="{BB962C8B-B14F-4D97-AF65-F5344CB8AC3E}">
        <p14:creationId xmlns:p14="http://schemas.microsoft.com/office/powerpoint/2010/main" val="25620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Proposed</a:t>
            </a:r>
            <a:r>
              <a:rPr lang="de-DE" dirty="0" smtClean="0"/>
              <a:t> dual </a:t>
            </a:r>
            <a:r>
              <a:rPr lang="de-DE" dirty="0" err="1" smtClean="0"/>
              <a:t>strategy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48539" y="1596177"/>
            <a:ext cx="48758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Strategy</a:t>
            </a:r>
            <a:r>
              <a:rPr lang="de-DE" b="1" u="sng" dirty="0" smtClean="0"/>
              <a:t> 2:</a:t>
            </a:r>
          </a:p>
          <a:p>
            <a:endParaRPr lang="de-DE" b="1" dirty="0" smtClean="0"/>
          </a:p>
          <a:p>
            <a:r>
              <a:rPr lang="en-US" dirty="0"/>
              <a:t>A </a:t>
            </a:r>
            <a:r>
              <a:rPr lang="en-US" b="1" dirty="0">
                <a:solidFill>
                  <a:srgbClr val="FF0000"/>
                </a:solidFill>
              </a:rPr>
              <a:t>direct</a:t>
            </a:r>
            <a:r>
              <a:rPr lang="en-US" dirty="0"/>
              <a:t> comparison of simulated and observed distributions of </a:t>
            </a:r>
            <a:r>
              <a:rPr lang="en-US" b="1" dirty="0" err="1">
                <a:solidFill>
                  <a:srgbClr val="FF0000"/>
                </a:solidFill>
              </a:rPr>
              <a:t>polarimetric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moments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PolVars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ZH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ZDR, RHOHV, KDP, AH,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C-band network (DWD) and X-band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Uni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Bonn / FZ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Jülich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Histograms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PolVar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stratified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according to hydrometeor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types/cluster 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569257" y="921413"/>
            <a:ext cx="445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Outlook for later Work Packages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1771" y="3996834"/>
            <a:ext cx="40081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b="1" i="1" dirty="0" smtClean="0">
                <a:solidFill>
                  <a:schemeClr val="bg1">
                    <a:lumMod val="50000"/>
                  </a:schemeClr>
                </a:solidFill>
              </a:rPr>
              <a:t> A-posteriori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definition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HMC </a:t>
            </a:r>
            <a:r>
              <a:rPr lang="de-DE" b="1" i="1" dirty="0" err="1">
                <a:solidFill>
                  <a:schemeClr val="bg1">
                    <a:lumMod val="50000"/>
                  </a:schemeClr>
                </a:solidFill>
              </a:rPr>
              <a:t>classes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bg1">
                    <a:lumMod val="50000"/>
                  </a:schemeClr>
                </a:solidFill>
              </a:rPr>
              <a:t>numbers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/ HMC on </a:t>
            </a:r>
            <a:r>
              <a:rPr lang="de-DE" b="1" i="1" dirty="0" smtClean="0">
                <a:solidFill>
                  <a:schemeClr val="bg1">
                    <a:lumMod val="50000"/>
                  </a:schemeClr>
                </a:solidFill>
              </a:rPr>
              <a:t>Cluster</a:t>
            </a:r>
            <a:endParaRPr lang="de-DE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 sensitiv </a:t>
            </a: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instrument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bg1">
                    <a:lumMod val="50000"/>
                  </a:schemeClr>
                </a:solidFill>
              </a:rPr>
              <a:t>accuracy</a:t>
            </a:r>
            <a:r>
              <a:rPr lang="de-DE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b="1" i="1" dirty="0" err="1" smtClean="0">
                <a:solidFill>
                  <a:schemeClr val="bg1">
                    <a:lumMod val="50000"/>
                  </a:schemeClr>
                </a:solidFill>
              </a:rPr>
              <a:t>miscalibration</a:t>
            </a:r>
            <a:r>
              <a:rPr lang="de-DE" i="1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 sensitiv </a:t>
            </a: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theoretical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simulations</a:t>
            </a:r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bg1">
                    <a:lumMod val="50000"/>
                  </a:schemeClr>
                </a:solidFill>
              </a:rPr>
              <a:t>uncertainties</a:t>
            </a:r>
            <a:endParaRPr lang="de-DE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de-DE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605270" y="1584236"/>
            <a:ext cx="46483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Strategy</a:t>
            </a:r>
            <a:r>
              <a:rPr lang="de-DE" b="1" u="sng" dirty="0" smtClean="0"/>
              <a:t> 1:</a:t>
            </a:r>
          </a:p>
          <a:p>
            <a:endParaRPr lang="de-DE" b="1" dirty="0" smtClean="0"/>
          </a:p>
          <a:p>
            <a:r>
              <a:rPr lang="en-US" dirty="0" smtClean="0"/>
              <a:t>Comparison </a:t>
            </a:r>
            <a:r>
              <a:rPr lang="en-US" dirty="0"/>
              <a:t>of modelled hydrometeor space-time distributions with a </a:t>
            </a:r>
            <a:r>
              <a:rPr lang="en-US" b="1" dirty="0">
                <a:solidFill>
                  <a:srgbClr val="FF0000"/>
                </a:solidFill>
              </a:rPr>
              <a:t>sophisticated polarimetry-based HMC </a:t>
            </a:r>
            <a:r>
              <a:rPr lang="en-US" dirty="0"/>
              <a:t>(classification AFTER </a:t>
            </a:r>
            <a:r>
              <a:rPr lang="en-US" dirty="0" smtClean="0"/>
              <a:t>clustering -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similarity of variables and smoothness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boundaries)</a:t>
            </a:r>
            <a:r>
              <a:rPr lang="en-US" dirty="0" smtClean="0"/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Grazioli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et al. 2015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2024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676506" y="5229947"/>
            <a:ext cx="2820620" cy="1628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Useability</a:t>
            </a:r>
            <a:r>
              <a:rPr lang="en-US" dirty="0"/>
              <a:t> of common hydrometeor classification schemes for model evaluation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1446" y="2199378"/>
            <a:ext cx="4534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/>
              <a:t>Aims</a:t>
            </a:r>
            <a:r>
              <a:rPr lang="de-DE" b="1" u="sng" dirty="0" smtClean="0"/>
              <a:t> WP1 </a:t>
            </a:r>
            <a:r>
              <a:rPr lang="de-DE" b="1" u="sng" dirty="0" err="1" smtClean="0"/>
              <a:t>and</a:t>
            </a:r>
            <a:r>
              <a:rPr lang="de-DE" b="1" u="sng" dirty="0" smtClean="0"/>
              <a:t> WP2:</a:t>
            </a:r>
          </a:p>
          <a:p>
            <a:endParaRPr lang="de-DE" b="1" u="sng" dirty="0" smtClean="0"/>
          </a:p>
          <a:p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WP1:</a:t>
            </a:r>
            <a:endParaRPr lang="de-DE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smtClean="0"/>
              <a:t>10 </a:t>
            </a:r>
            <a:r>
              <a:rPr lang="de-DE" i="1" dirty="0" err="1" smtClean="0"/>
              <a:t>case</a:t>
            </a:r>
            <a:r>
              <a:rPr lang="de-DE" i="1" dirty="0" smtClean="0"/>
              <a:t> </a:t>
            </a:r>
            <a:r>
              <a:rPr lang="de-DE" i="1" dirty="0" err="1" smtClean="0"/>
              <a:t>study</a:t>
            </a:r>
            <a:r>
              <a:rPr lang="de-DE" i="1" dirty="0" smtClean="0"/>
              <a:t> </a:t>
            </a:r>
            <a:r>
              <a:rPr lang="de-DE" i="1" dirty="0" err="1" smtClean="0"/>
              <a:t>days</a:t>
            </a:r>
            <a:r>
              <a:rPr lang="de-DE" i="1" dirty="0" smtClean="0"/>
              <a:t> (</a:t>
            </a:r>
            <a:r>
              <a:rPr lang="de-DE" i="1" dirty="0" err="1" smtClean="0"/>
              <a:t>stratiform</a:t>
            </a:r>
            <a:r>
              <a:rPr lang="de-DE" i="1" dirty="0" smtClean="0"/>
              <a:t>/</a:t>
            </a:r>
            <a:r>
              <a:rPr lang="de-DE" i="1" dirty="0" err="1" smtClean="0"/>
              <a:t>convective</a:t>
            </a:r>
            <a:r>
              <a:rPr lang="de-DE" i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i="1" dirty="0"/>
          </a:p>
          <a:p>
            <a:r>
              <a:rPr lang="de-DE" i="1" dirty="0" smtClean="0">
                <a:solidFill>
                  <a:schemeClr val="bg1">
                    <a:lumMod val="50000"/>
                  </a:schemeClr>
                </a:solidFill>
              </a:rPr>
              <a:t>WP2: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err="1" smtClean="0"/>
              <a:t>Apply</a:t>
            </a:r>
            <a:r>
              <a:rPr lang="de-DE" i="1" dirty="0" smtClean="0"/>
              <a:t> HMC on </a:t>
            </a:r>
            <a:r>
              <a:rPr lang="de-DE" i="1" dirty="0" err="1" smtClean="0"/>
              <a:t>case</a:t>
            </a:r>
            <a:r>
              <a:rPr lang="de-DE" i="1" dirty="0" smtClean="0"/>
              <a:t> </a:t>
            </a:r>
            <a:r>
              <a:rPr lang="de-DE" i="1" dirty="0" err="1" smtClean="0"/>
              <a:t>study</a:t>
            </a:r>
            <a:r>
              <a:rPr lang="de-DE" i="1" dirty="0" smtClean="0"/>
              <a:t> </a:t>
            </a:r>
            <a:r>
              <a:rPr lang="de-DE" i="1" dirty="0" err="1" smtClean="0"/>
              <a:t>days</a:t>
            </a:r>
            <a:r>
              <a:rPr lang="de-DE" i="1" dirty="0" smtClean="0"/>
              <a:t>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build</a:t>
            </a:r>
            <a:r>
              <a:rPr lang="de-DE" i="1" dirty="0" smtClean="0"/>
              <a:t> a </a:t>
            </a:r>
            <a:r>
              <a:rPr lang="de-DE" i="1" dirty="0" err="1" smtClean="0">
                <a:solidFill>
                  <a:srgbClr val="FF0000"/>
                </a:solidFill>
              </a:rPr>
              <a:t>reference</a:t>
            </a:r>
            <a:r>
              <a:rPr lang="de-DE" i="1" dirty="0" smtClean="0"/>
              <a:t>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envisioned</a:t>
            </a:r>
            <a:r>
              <a:rPr lang="de-DE" i="1" dirty="0" smtClean="0"/>
              <a:t> </a:t>
            </a:r>
            <a:r>
              <a:rPr lang="de-DE" i="1" dirty="0" err="1" smtClean="0"/>
              <a:t>improvements</a:t>
            </a:r>
            <a:endParaRPr lang="de-DE" i="1" dirty="0" smtClean="0"/>
          </a:p>
          <a:p>
            <a:endParaRPr lang="de-DE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smtClean="0"/>
              <a:t>HMC </a:t>
            </a:r>
            <a:r>
              <a:rPr lang="de-DE" i="1" dirty="0" err="1" smtClean="0"/>
              <a:t>befor</a:t>
            </a:r>
            <a:r>
              <a:rPr lang="de-DE" i="1" dirty="0" smtClean="0"/>
              <a:t>/after 3D </a:t>
            </a:r>
            <a:r>
              <a:rPr lang="de-DE" i="1" dirty="0" err="1" smtClean="0">
                <a:solidFill>
                  <a:srgbClr val="FF0000"/>
                </a:solidFill>
              </a:rPr>
              <a:t>compositing</a:t>
            </a:r>
            <a:r>
              <a:rPr lang="de-DE" i="1" dirty="0" smtClean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err="1" smtClean="0">
                <a:solidFill>
                  <a:srgbClr val="FF0000"/>
                </a:solidFill>
              </a:rPr>
              <a:t>Robustness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/>
              <a:t> </a:t>
            </a:r>
            <a:r>
              <a:rPr lang="de-DE" i="1" dirty="0" err="1" smtClean="0"/>
              <a:t>state-of-the</a:t>
            </a:r>
            <a:r>
              <a:rPr lang="de-DE" i="1" dirty="0"/>
              <a:t> </a:t>
            </a:r>
            <a:r>
              <a:rPr lang="de-DE" i="1" dirty="0" err="1" smtClean="0"/>
              <a:t>art</a:t>
            </a:r>
            <a:r>
              <a:rPr lang="de-DE" i="1" dirty="0" smtClean="0"/>
              <a:t> HMC?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i="1" dirty="0" err="1" smtClean="0">
                <a:solidFill>
                  <a:srgbClr val="FF0000"/>
                </a:solidFill>
              </a:rPr>
              <a:t>Comparability</a:t>
            </a:r>
            <a:r>
              <a:rPr lang="de-DE" i="1" dirty="0" smtClean="0"/>
              <a:t> </a:t>
            </a:r>
            <a:r>
              <a:rPr lang="de-DE" i="1" dirty="0" err="1" smtClean="0"/>
              <a:t>to</a:t>
            </a:r>
            <a:r>
              <a:rPr lang="de-DE" i="1" dirty="0" smtClean="0"/>
              <a:t> COSMO/ICON-LAM?</a:t>
            </a:r>
          </a:p>
          <a:p>
            <a:endParaRPr lang="de-DE" i="1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86" y="1994441"/>
            <a:ext cx="7688225" cy="44042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39542" y="1177171"/>
            <a:ext cx="445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WP1 + WP2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4239491" y="5544589"/>
            <a:ext cx="1587731" cy="64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7140634" y="4975619"/>
            <a:ext cx="1255221" cy="1499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5339542" y="5864629"/>
            <a:ext cx="1418705" cy="780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7409411" y="1898095"/>
            <a:ext cx="717665" cy="851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182985" y="1612259"/>
            <a:ext cx="445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BoXPol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(RHI, X-band) 2014.10.07 02:30 UTC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188634" y="6029322"/>
            <a:ext cx="200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Zrnic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2001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0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715143" y="4910667"/>
            <a:ext cx="5468390" cy="194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3551549" y="268703"/>
            <a:ext cx="83522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References:</a:t>
            </a:r>
          </a:p>
          <a:p>
            <a:endParaRPr lang="de-DE" sz="1600" b="1" dirty="0"/>
          </a:p>
          <a:p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Zrnic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D. S., A. V.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Ryzhkov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J. M.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Straka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Y. Liu,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J.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Vivekanandan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2001: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Testing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procedure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automatic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classification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hydrometeor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types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J.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Oceanic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Technol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., 18, 892–913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de-D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Dolan, B.,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S. A. Rutledge, 2009: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theory-based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hydrometeor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identification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X-band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polarimetric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radars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J.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Oceanic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Technol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., 26, 2071–2088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Thompson, E.J., S.A. Rutledge, B. Dolan, V.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Chandrasekar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B.L. Cheong, 2014: A Dual-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Polarization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Radar Hydrometeor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Classification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Winter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Precipitation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J.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Oceanic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Technol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., 31, 1457–1481, DOI: 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10.1175/JTECH-D-13-00119.1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Evaristo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, R., 2009: Microphysique et dynamique des systèmes précipitants en Afrique de l’Ouest. PhD Dissertation,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of Versailles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Grazioli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J., D.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Tuia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A. Bern, 2015: Hydrometeor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classification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polarimetric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radar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measurements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: a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clustering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approach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Meas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Tech., 8, 149–170, doi:10.5194/amt-8-149-2015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Park, H. S., A. V.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Ryzhkov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D. S.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Zrnic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K.-E. Kim, 2009: The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hydrometeor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classification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algorithmfor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polarimetric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WSR-88D: Description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application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an MCS.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Wea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Forecasting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24, 730–748, doi:10.1175/2008WAF2222205.1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Tyynelä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J.,J.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Leinonen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D.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Moisseev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T.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Nousiainen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2011: Radar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Backscattering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Snowflakes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Fractal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Aggregate,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Soft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Spheroid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Models. J.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Atmos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Oceanic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bg1">
                    <a:lumMod val="50000"/>
                  </a:schemeClr>
                </a:solidFill>
              </a:rPr>
              <a:t>Technol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., 28, 1365–1372, DOI: 10.1175/JTECH-D-11-00004.1 </a:t>
            </a:r>
            <a:endParaRPr lang="de-DE" sz="1600" dirty="0" smtClean="0"/>
          </a:p>
          <a:p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304567" y="2731965"/>
            <a:ext cx="3404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Thank</a:t>
            </a:r>
            <a:r>
              <a:rPr lang="de-DE" b="1" dirty="0" smtClean="0"/>
              <a:t> </a:t>
            </a:r>
            <a:r>
              <a:rPr lang="de-DE" b="1" dirty="0" err="1" smtClean="0"/>
              <a:t>you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your</a:t>
            </a:r>
            <a:r>
              <a:rPr lang="de-DE" b="1" dirty="0" smtClean="0"/>
              <a:t> </a:t>
            </a:r>
            <a:r>
              <a:rPr lang="de-DE" b="1" dirty="0" err="1" smtClean="0"/>
              <a:t>attention</a:t>
            </a:r>
            <a:r>
              <a:rPr lang="de-DE" b="1" dirty="0" smtClean="0"/>
              <a:t>!</a:t>
            </a:r>
          </a:p>
          <a:p>
            <a:endParaRPr lang="de-DE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i="1" dirty="0" smtClean="0"/>
          </a:p>
          <a:p>
            <a:r>
              <a:rPr lang="de-DE" b="1" dirty="0" err="1" smtClean="0"/>
              <a:t>Questions</a:t>
            </a:r>
            <a:r>
              <a:rPr lang="de-DE" b="1" dirty="0" smtClean="0"/>
              <a:t>?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1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273" y="2518757"/>
            <a:ext cx="10364451" cy="1596177"/>
          </a:xfrm>
        </p:spPr>
        <p:txBody>
          <a:bodyPr/>
          <a:lstStyle/>
          <a:p>
            <a:r>
              <a:rPr lang="de-DE" dirty="0" smtClean="0"/>
              <a:t>APPENDIX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4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Ground</a:t>
            </a:r>
            <a:r>
              <a:rPr lang="de-DE" dirty="0" smtClean="0"/>
              <a:t> Observation: </a:t>
            </a:r>
            <a:r>
              <a:rPr lang="de-DE" dirty="0" err="1" smtClean="0"/>
              <a:t>BOXPol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17187" r="7568" b="10286"/>
          <a:stretch/>
        </p:blipFill>
        <p:spPr>
          <a:xfrm>
            <a:off x="844264" y="1794710"/>
            <a:ext cx="5692178" cy="460690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166268" y="2667000"/>
            <a:ext cx="3981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Information</a:t>
            </a:r>
            <a:r>
              <a:rPr lang="de-DE" dirty="0" smtClean="0"/>
              <a:t>: </a:t>
            </a:r>
            <a:r>
              <a:rPr lang="de-DE" i="1" dirty="0" err="1" smtClean="0"/>
              <a:t>BoXPol</a:t>
            </a:r>
            <a:endParaRPr lang="de-DE" dirty="0" smtClean="0"/>
          </a:p>
          <a:p>
            <a:endParaRPr lang="de-DE" dirty="0" smtClean="0"/>
          </a:p>
          <a:p>
            <a:r>
              <a:rPr lang="en-US" b="1" dirty="0" smtClean="0"/>
              <a:t>Radar</a:t>
            </a:r>
            <a:r>
              <a:rPr lang="en-US" dirty="0" smtClean="0"/>
              <a:t>:  </a:t>
            </a:r>
            <a:r>
              <a:rPr lang="en-US" dirty="0"/>
              <a:t>dual-pol </a:t>
            </a:r>
            <a:r>
              <a:rPr lang="en-US" dirty="0" smtClean="0"/>
              <a:t>X-band  </a:t>
            </a:r>
            <a:endParaRPr lang="de-DE" dirty="0"/>
          </a:p>
          <a:p>
            <a:r>
              <a:rPr lang="de-DE" b="1" dirty="0" err="1" smtClean="0"/>
              <a:t>Resoution</a:t>
            </a:r>
            <a:r>
              <a:rPr lang="de-DE" dirty="0" smtClean="0"/>
              <a:t>: 5 min x 1° x [25m – 150m]</a:t>
            </a:r>
          </a:p>
          <a:p>
            <a:r>
              <a:rPr lang="de-DE" b="1" dirty="0" smtClean="0"/>
              <a:t>Frequenz</a:t>
            </a:r>
            <a:r>
              <a:rPr lang="de-DE" dirty="0" smtClean="0"/>
              <a:t>: 9.3 GHz</a:t>
            </a:r>
          </a:p>
          <a:p>
            <a:r>
              <a:rPr lang="de-DE" b="1" dirty="0" smtClean="0"/>
              <a:t>Elevation</a:t>
            </a:r>
            <a:r>
              <a:rPr lang="de-DE" dirty="0" smtClean="0"/>
              <a:t>: 10 (1° - 28°)</a:t>
            </a:r>
          </a:p>
          <a:p>
            <a:r>
              <a:rPr lang="de-DE" b="1" dirty="0" smtClean="0"/>
              <a:t>Range</a:t>
            </a:r>
            <a:r>
              <a:rPr lang="de-DE" dirty="0" smtClean="0"/>
              <a:t>: 150km</a:t>
            </a:r>
          </a:p>
          <a:p>
            <a:r>
              <a:rPr lang="en-US" b="1" dirty="0" smtClean="0"/>
              <a:t>Corrected</a:t>
            </a:r>
            <a:r>
              <a:rPr lang="en-US" dirty="0" smtClean="0"/>
              <a:t>: clutter, beam blockage attenuation (Z-PHI-Method)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7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Ground</a:t>
            </a:r>
            <a:r>
              <a:rPr lang="de-DE" dirty="0" smtClean="0"/>
              <a:t> Observation: RADOLAN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3" y="1788729"/>
            <a:ext cx="5682001" cy="491649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743325" y="6240424"/>
            <a:ext cx="120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f=~5 GHz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12834" y="1897024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5min x 1° x 1km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4909" y="1897024"/>
            <a:ext cx="195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RADOLAN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29475" y="2628900"/>
            <a:ext cx="3981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Information</a:t>
            </a:r>
            <a:r>
              <a:rPr lang="de-DE" dirty="0" smtClean="0"/>
              <a:t>: </a:t>
            </a:r>
            <a:r>
              <a:rPr lang="en-US" i="1" dirty="0" err="1"/>
              <a:t>RADar</a:t>
            </a:r>
            <a:r>
              <a:rPr lang="en-US" i="1" dirty="0"/>
              <a:t> </a:t>
            </a:r>
            <a:r>
              <a:rPr lang="en-US" i="1" dirty="0" err="1"/>
              <a:t>OnLine</a:t>
            </a:r>
            <a:r>
              <a:rPr lang="en-US" i="1" dirty="0"/>
              <a:t> </a:t>
            </a:r>
            <a:r>
              <a:rPr lang="en-US" i="1" dirty="0" err="1"/>
              <a:t>ANeichung</a:t>
            </a:r>
            <a:endParaRPr lang="de-DE" dirty="0" smtClean="0"/>
          </a:p>
          <a:p>
            <a:endParaRPr lang="de-DE" dirty="0" smtClean="0"/>
          </a:p>
          <a:p>
            <a:r>
              <a:rPr lang="en-US" b="1" dirty="0" smtClean="0"/>
              <a:t>Radars</a:t>
            </a:r>
            <a:r>
              <a:rPr lang="en-US" dirty="0" smtClean="0"/>
              <a:t>: 17 </a:t>
            </a:r>
            <a:r>
              <a:rPr lang="en-US" dirty="0"/>
              <a:t>dual-pol C-band </a:t>
            </a:r>
            <a:r>
              <a:rPr lang="en-US" dirty="0" smtClean="0"/>
              <a:t> </a:t>
            </a:r>
            <a:endParaRPr lang="de-DE" dirty="0"/>
          </a:p>
          <a:p>
            <a:r>
              <a:rPr lang="de-DE" b="1" dirty="0" err="1" smtClean="0"/>
              <a:t>Resoution</a:t>
            </a:r>
            <a:r>
              <a:rPr lang="de-DE" dirty="0" smtClean="0"/>
              <a:t>: 5 min x 1° x 1km</a:t>
            </a:r>
          </a:p>
          <a:p>
            <a:r>
              <a:rPr lang="de-DE" b="1" dirty="0" smtClean="0"/>
              <a:t>Frequenz</a:t>
            </a:r>
            <a:r>
              <a:rPr lang="de-DE" dirty="0" smtClean="0"/>
              <a:t>: ~5 GHz</a:t>
            </a:r>
          </a:p>
          <a:p>
            <a:r>
              <a:rPr lang="de-DE" b="1" dirty="0" smtClean="0"/>
              <a:t>Elevation</a:t>
            </a:r>
            <a:r>
              <a:rPr lang="de-DE" dirty="0" smtClean="0"/>
              <a:t>: </a:t>
            </a:r>
            <a:r>
              <a:rPr lang="de-DE" dirty="0" err="1" smtClean="0"/>
              <a:t>terrain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(0.5° – 1.8°)</a:t>
            </a:r>
          </a:p>
          <a:p>
            <a:r>
              <a:rPr lang="de-DE" b="1" dirty="0" smtClean="0"/>
              <a:t>Range</a:t>
            </a:r>
            <a:r>
              <a:rPr lang="de-DE" dirty="0" smtClean="0"/>
              <a:t>: 150 km</a:t>
            </a:r>
          </a:p>
          <a:p>
            <a:r>
              <a:rPr lang="en-US" b="1" dirty="0" smtClean="0"/>
              <a:t>Corrected</a:t>
            </a:r>
            <a:r>
              <a:rPr lang="en-US" dirty="0" smtClean="0"/>
              <a:t>: clutter- </a:t>
            </a:r>
            <a:r>
              <a:rPr lang="en-US" dirty="0"/>
              <a:t>and beam </a:t>
            </a:r>
            <a:r>
              <a:rPr lang="en-US" dirty="0" smtClean="0"/>
              <a:t>blockage (Bartels et al. 2004)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5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BoXPol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(RHI, X-band) 2014.10.07 02:30 UTC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" y="3729490"/>
            <a:ext cx="3910639" cy="312851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03" y="3729490"/>
            <a:ext cx="3910639" cy="312851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103" y="798088"/>
            <a:ext cx="3910639" cy="312851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" y="866898"/>
            <a:ext cx="3910639" cy="31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Major </a:t>
            </a:r>
            <a:r>
              <a:rPr lang="de-DE" dirty="0" err="1"/>
              <a:t>goals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33425" y="1687303"/>
            <a:ext cx="2458076" cy="15879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95026" y="1704976"/>
            <a:ext cx="2458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Exploitation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radar</a:t>
            </a:r>
            <a:r>
              <a:rPr lang="de-DE" dirty="0" smtClean="0"/>
              <a:t> </a:t>
            </a:r>
            <a:r>
              <a:rPr lang="de-DE" dirty="0" err="1" smtClean="0"/>
              <a:t>polarimetry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quantitavive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 rot="10800000">
            <a:off x="3333750" y="2253139"/>
            <a:ext cx="923925" cy="1905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919467" y="4196663"/>
            <a:ext cx="3471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2"/>
                </a:solidFill>
              </a:rPr>
              <a:t>Radar Polarimetrie:</a:t>
            </a:r>
          </a:p>
          <a:p>
            <a:r>
              <a:rPr lang="de-DE" dirty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(</a:t>
            </a:r>
            <a:r>
              <a:rPr lang="de-DE" b="1" dirty="0" smtClean="0"/>
              <a:t>HM</a:t>
            </a:r>
            <a:r>
              <a:rPr lang="de-DE" dirty="0" smtClean="0"/>
              <a:t>)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DWD‘s</a:t>
            </a:r>
            <a:r>
              <a:rPr lang="de-DE" dirty="0" smtClean="0"/>
              <a:t> COSMO/ICON-LAM</a:t>
            </a:r>
            <a:endParaRPr lang="de-DE" dirty="0"/>
          </a:p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338323" y="1702963"/>
            <a:ext cx="3762375" cy="14242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389773" y="1649836"/>
            <a:ext cx="3515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Project: Operation Hydrometeors</a:t>
            </a:r>
          </a:p>
          <a:p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polarimatiric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operator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radar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polarimetry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atmospheric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modeling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43124" y="4158742"/>
            <a:ext cx="3047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>
                <a:solidFill>
                  <a:schemeClr val="accent1"/>
                </a:solidFill>
              </a:rPr>
              <a:t>Atmospheric</a:t>
            </a:r>
            <a:r>
              <a:rPr lang="de-DE" b="1" u="sng" dirty="0" smtClean="0">
                <a:solidFill>
                  <a:schemeClr val="accent1"/>
                </a:solidFill>
              </a:rPr>
              <a:t> </a:t>
            </a:r>
            <a:r>
              <a:rPr lang="de-DE" b="1" u="sng" dirty="0" err="1" smtClean="0">
                <a:solidFill>
                  <a:schemeClr val="accent1"/>
                </a:solidFill>
              </a:rPr>
              <a:t>modeling</a:t>
            </a:r>
            <a:r>
              <a:rPr lang="de-DE" b="1" u="sng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de-DE" dirty="0" err="1" smtClean="0"/>
              <a:t>Extend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non-</a:t>
            </a:r>
            <a:r>
              <a:rPr lang="de-DE" dirty="0" err="1" smtClean="0"/>
              <a:t>polarimetric</a:t>
            </a:r>
            <a:r>
              <a:rPr lang="de-DE" dirty="0" smtClean="0"/>
              <a:t> Forward </a:t>
            </a:r>
            <a:r>
              <a:rPr lang="de-DE" dirty="0" err="1" smtClean="0"/>
              <a:t>operator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polarimetry</a:t>
            </a:r>
            <a:r>
              <a:rPr lang="de-DE" dirty="0" smtClean="0"/>
              <a:t> </a:t>
            </a:r>
            <a:r>
              <a:rPr lang="de-DE" dirty="0" err="1" smtClean="0"/>
              <a:t>assuming</a:t>
            </a:r>
            <a:r>
              <a:rPr lang="de-DE" dirty="0" smtClean="0"/>
              <a:t> </a:t>
            </a:r>
            <a:r>
              <a:rPr lang="de-DE" dirty="0" err="1" smtClean="0"/>
              <a:t>spheroids</a:t>
            </a:r>
            <a:r>
              <a:rPr lang="de-DE" dirty="0" smtClean="0"/>
              <a:t> at </a:t>
            </a:r>
            <a:r>
              <a:rPr lang="de-DE" dirty="0" err="1" smtClean="0"/>
              <a:t>precipitation</a:t>
            </a:r>
            <a:r>
              <a:rPr lang="de-DE" dirty="0" smtClean="0"/>
              <a:t> </a:t>
            </a:r>
            <a:r>
              <a:rPr lang="de-DE" dirty="0" err="1" smtClean="0"/>
              <a:t>radar</a:t>
            </a:r>
            <a:r>
              <a:rPr lang="de-DE" dirty="0" smtClean="0"/>
              <a:t> </a:t>
            </a:r>
            <a:r>
              <a:rPr lang="de-DE" dirty="0" err="1" smtClean="0"/>
              <a:t>wavelengths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152950" y="4136522"/>
            <a:ext cx="3227723" cy="18756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2444012">
            <a:off x="7235526" y="3484884"/>
            <a:ext cx="581025" cy="19775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889386" y="4136523"/>
            <a:ext cx="3502004" cy="179876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7760948">
            <a:off x="4496639" y="3463682"/>
            <a:ext cx="581025" cy="19775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HMC [</a:t>
            </a:r>
            <a:r>
              <a:rPr lang="de-DE" dirty="0" err="1" smtClean="0"/>
              <a:t>Zrnic</a:t>
            </a:r>
            <a:r>
              <a:rPr lang="de-DE" dirty="0" smtClean="0"/>
              <a:t> et al. 2001]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27" y="1435685"/>
            <a:ext cx="9237162" cy="52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Major </a:t>
            </a:r>
            <a:r>
              <a:rPr lang="de-DE" dirty="0" err="1"/>
              <a:t>goals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33425" y="1687303"/>
            <a:ext cx="2458076" cy="15879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95026" y="1704976"/>
            <a:ext cx="2458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Exploitation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radar</a:t>
            </a:r>
            <a:r>
              <a:rPr lang="de-DE" dirty="0" smtClean="0"/>
              <a:t> </a:t>
            </a:r>
            <a:r>
              <a:rPr lang="de-DE" dirty="0" err="1" smtClean="0"/>
              <a:t>polarimetry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quantitavive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 rot="10800000">
            <a:off x="3333750" y="2253139"/>
            <a:ext cx="923925" cy="190500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919467" y="4196663"/>
            <a:ext cx="3471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>
                <a:solidFill>
                  <a:schemeClr val="accent2"/>
                </a:solidFill>
              </a:rPr>
              <a:t>Radar Polarimetrie:</a:t>
            </a:r>
          </a:p>
          <a:p>
            <a:r>
              <a:rPr lang="de-DE" dirty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(</a:t>
            </a:r>
            <a:r>
              <a:rPr lang="de-DE" b="1" dirty="0" smtClean="0"/>
              <a:t>HM</a:t>
            </a:r>
            <a:r>
              <a:rPr lang="de-DE" dirty="0" smtClean="0"/>
              <a:t>)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DWD‘s</a:t>
            </a:r>
            <a:r>
              <a:rPr lang="de-DE" dirty="0" smtClean="0"/>
              <a:t> COSMO/ICON-LAM</a:t>
            </a:r>
            <a:endParaRPr lang="de-DE" dirty="0"/>
          </a:p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338323" y="1702963"/>
            <a:ext cx="3762375" cy="14242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389773" y="1649836"/>
            <a:ext cx="3515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Project: Operation Hydrometeors</a:t>
            </a:r>
          </a:p>
          <a:p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polarimatiric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operator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radar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polarimetry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atmospheric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modeling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43124" y="4158742"/>
            <a:ext cx="3047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err="1" smtClean="0">
                <a:solidFill>
                  <a:schemeClr val="accent1"/>
                </a:solidFill>
              </a:rPr>
              <a:t>Atmospheric</a:t>
            </a:r>
            <a:r>
              <a:rPr lang="de-DE" b="1" u="sng" dirty="0" smtClean="0">
                <a:solidFill>
                  <a:schemeClr val="accent1"/>
                </a:solidFill>
              </a:rPr>
              <a:t> </a:t>
            </a:r>
            <a:r>
              <a:rPr lang="de-DE" b="1" u="sng" dirty="0" err="1" smtClean="0">
                <a:solidFill>
                  <a:schemeClr val="accent1"/>
                </a:solidFill>
              </a:rPr>
              <a:t>modeling</a:t>
            </a:r>
            <a:r>
              <a:rPr lang="de-DE" b="1" u="sng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de-DE" dirty="0" err="1" smtClean="0"/>
              <a:t>Extend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non-</a:t>
            </a:r>
            <a:r>
              <a:rPr lang="de-DE" dirty="0" err="1" smtClean="0"/>
              <a:t>polarimetric</a:t>
            </a:r>
            <a:r>
              <a:rPr lang="de-DE" dirty="0" smtClean="0"/>
              <a:t> Forward </a:t>
            </a:r>
            <a:r>
              <a:rPr lang="de-DE" dirty="0" err="1" smtClean="0"/>
              <a:t>operator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polarimetry</a:t>
            </a:r>
            <a:r>
              <a:rPr lang="de-DE" dirty="0" smtClean="0"/>
              <a:t> </a:t>
            </a:r>
            <a:r>
              <a:rPr lang="de-DE" dirty="0" err="1" smtClean="0"/>
              <a:t>assuming</a:t>
            </a:r>
            <a:r>
              <a:rPr lang="de-DE" dirty="0" smtClean="0"/>
              <a:t> </a:t>
            </a:r>
            <a:r>
              <a:rPr lang="de-DE" dirty="0" err="1" smtClean="0"/>
              <a:t>spheroids</a:t>
            </a:r>
            <a:r>
              <a:rPr lang="de-DE" dirty="0" smtClean="0"/>
              <a:t> at </a:t>
            </a:r>
            <a:r>
              <a:rPr lang="de-DE" dirty="0" err="1" smtClean="0"/>
              <a:t>precipitation</a:t>
            </a:r>
            <a:r>
              <a:rPr lang="de-DE" dirty="0" smtClean="0"/>
              <a:t> </a:t>
            </a:r>
            <a:r>
              <a:rPr lang="de-DE" dirty="0" err="1" smtClean="0"/>
              <a:t>radar</a:t>
            </a:r>
            <a:r>
              <a:rPr lang="de-DE" dirty="0" smtClean="0"/>
              <a:t> </a:t>
            </a:r>
            <a:r>
              <a:rPr lang="de-DE" dirty="0" err="1" smtClean="0"/>
              <a:t>wavelengths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7152950" y="4136522"/>
            <a:ext cx="3227723" cy="187560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2444012">
            <a:off x="7235526" y="3484884"/>
            <a:ext cx="581025" cy="197751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1889386" y="4136523"/>
            <a:ext cx="3502004" cy="179876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7760948">
            <a:off x="4496639" y="3463682"/>
            <a:ext cx="581025" cy="19775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1629292" y="3997952"/>
            <a:ext cx="4031674" cy="2161780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6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hydrometeor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(HMC)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90947" y="1596177"/>
            <a:ext cx="65881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HMC (general cases)</a:t>
            </a:r>
          </a:p>
          <a:p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Zrnic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et al. 2001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adapted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Evaristo et al.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M=11, 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sz="1000" dirty="0" err="1" smtClean="0">
                <a:solidFill>
                  <a:srgbClr val="FF0000"/>
                </a:solidFill>
              </a:rPr>
              <a:t>Types</a:t>
            </a:r>
            <a:r>
              <a:rPr lang="de-DE" sz="1000" dirty="0" smtClean="0">
                <a:solidFill>
                  <a:srgbClr val="FF0000"/>
                </a:solidFill>
              </a:rPr>
              <a:t>: </a:t>
            </a:r>
            <a:r>
              <a:rPr lang="en-US" sz="1000" dirty="0">
                <a:solidFill>
                  <a:srgbClr val="FF0000"/>
                </a:solidFill>
              </a:rPr>
              <a:t> light rain, moderate rain, heavy rain, rain dominated by large drops, rain/hail mixture, </a:t>
            </a:r>
            <a:r>
              <a:rPr lang="en-US" sz="1000" dirty="0" err="1">
                <a:solidFill>
                  <a:srgbClr val="FF0000"/>
                </a:solidFill>
              </a:rPr>
              <a:t>graupel</a:t>
            </a:r>
            <a:r>
              <a:rPr lang="en-US" sz="1000" dirty="0">
                <a:solidFill>
                  <a:srgbClr val="FF0000"/>
                </a:solidFill>
              </a:rPr>
              <a:t> and/or small hail, hail, dry snow, wet snow, horizontally oriented ice crystals, and vertically oriented ice crystals</a:t>
            </a:r>
            <a:endParaRPr lang="de-DE" sz="10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HMC (warm season and convective)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Dolan and Rutledge 2009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M=7,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Types</a:t>
            </a:r>
            <a:r>
              <a:rPr lang="en-US" sz="1000" dirty="0" smtClean="0">
                <a:solidFill>
                  <a:srgbClr val="FF0000"/>
                </a:solidFill>
              </a:rPr>
              <a:t>: </a:t>
            </a:r>
            <a:r>
              <a:rPr lang="en-US" sz="1000" dirty="0">
                <a:solidFill>
                  <a:srgbClr val="FF0000"/>
                </a:solidFill>
              </a:rPr>
              <a:t> rain, drizzle/light rain, high-density </a:t>
            </a:r>
            <a:r>
              <a:rPr lang="en-US" sz="1000" dirty="0" err="1">
                <a:solidFill>
                  <a:srgbClr val="FF0000"/>
                </a:solidFill>
              </a:rPr>
              <a:t>graupel</a:t>
            </a:r>
            <a:r>
              <a:rPr lang="en-US" sz="1000" dirty="0">
                <a:solidFill>
                  <a:srgbClr val="FF0000"/>
                </a:solidFill>
              </a:rPr>
              <a:t>/ precipitation ice, ice crystals, aggregates, and  vertically aligned ice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HMC </a:t>
            </a:r>
            <a:r>
              <a:rPr lang="en-US" dirty="0" smtClean="0"/>
              <a:t>(cold seasons and </a:t>
            </a:r>
            <a:r>
              <a:rPr lang="en-US" dirty="0" err="1" smtClean="0"/>
              <a:t>stratiform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Thompson et al. 2014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M=7,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000" dirty="0" smtClean="0">
                <a:solidFill>
                  <a:srgbClr val="FF0000"/>
                </a:solidFill>
              </a:rPr>
              <a:t>Types</a:t>
            </a:r>
            <a:r>
              <a:rPr lang="en-US" sz="1000" dirty="0" smtClean="0">
                <a:solidFill>
                  <a:srgbClr val="FF0000"/>
                </a:solidFill>
              </a:rPr>
              <a:t>: </a:t>
            </a:r>
            <a:r>
              <a:rPr lang="en-US" sz="1000" dirty="0">
                <a:solidFill>
                  <a:srgbClr val="FF0000"/>
                </a:solidFill>
              </a:rPr>
              <a:t>classes plates,  dendrites, ice crystals, dry aggregated snowflakes, wet snow, freezing/frozen raindrops, and rain</a:t>
            </a:r>
            <a:endParaRPr lang="en-US" sz="10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COSMO/ICON-LAM</a:t>
            </a:r>
            <a:endParaRPr lang="en-US" dirty="0"/>
          </a:p>
          <a:p>
            <a:r>
              <a:rPr lang="de-DE" dirty="0" smtClean="0">
                <a:solidFill>
                  <a:srgbClr val="FF0000"/>
                </a:solidFill>
              </a:rPr>
              <a:t>M=6, 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sz="1000" dirty="0" err="1" smtClean="0">
                <a:solidFill>
                  <a:srgbClr val="FF0000"/>
                </a:solidFill>
              </a:rPr>
              <a:t>Types</a:t>
            </a:r>
            <a:r>
              <a:rPr lang="de-DE" sz="1000" dirty="0" smtClean="0">
                <a:solidFill>
                  <a:srgbClr val="FF0000"/>
                </a:solidFill>
              </a:rPr>
              <a:t>: </a:t>
            </a:r>
            <a:r>
              <a:rPr lang="en-US" sz="1000" dirty="0">
                <a:solidFill>
                  <a:srgbClr val="FF0000"/>
                </a:solidFill>
              </a:rPr>
              <a:t>hydrometeor classes cloud water, rain, cloud ice, snow, </a:t>
            </a:r>
            <a:r>
              <a:rPr lang="en-US" sz="1000" dirty="0" err="1">
                <a:solidFill>
                  <a:srgbClr val="FF0000"/>
                </a:solidFill>
              </a:rPr>
              <a:t>graupel</a:t>
            </a:r>
            <a:r>
              <a:rPr lang="en-US" sz="1000" dirty="0">
                <a:solidFill>
                  <a:srgbClr val="FF0000"/>
                </a:solidFill>
              </a:rPr>
              <a:t>, and hail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31966" y="1544648"/>
            <a:ext cx="4421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1. </a:t>
            </a:r>
            <a:r>
              <a:rPr lang="de-DE" b="1" dirty="0" err="1" smtClean="0"/>
              <a:t>Number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hydrometeor</a:t>
            </a:r>
            <a:r>
              <a:rPr lang="de-DE" b="1" dirty="0" smtClean="0"/>
              <a:t> </a:t>
            </a:r>
            <a:r>
              <a:rPr lang="de-DE" b="1" dirty="0" err="1" smtClean="0"/>
              <a:t>classes</a:t>
            </a:r>
            <a:r>
              <a:rPr lang="de-DE" b="1" dirty="0" smtClean="0"/>
              <a:t>: </a:t>
            </a:r>
            <a:r>
              <a:rPr lang="de-DE" i="1" dirty="0" smtClean="0"/>
              <a:t>M</a:t>
            </a:r>
            <a:r>
              <a:rPr lang="de-DE" i="1" dirty="0" smtClean="0"/>
              <a:t>(i=11</a:t>
            </a:r>
            <a:r>
              <a:rPr lang="de-DE" i="1" dirty="0" smtClean="0"/>
              <a:t>)</a:t>
            </a:r>
          </a:p>
          <a:p>
            <a:endParaRPr lang="de-DE" b="1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cxnSp>
        <p:nvCxnSpPr>
          <p:cNvPr id="6" name="Gerader Verbinder 5"/>
          <p:cNvCxnSpPr/>
          <p:nvPr/>
        </p:nvCxnSpPr>
        <p:spPr>
          <a:xfrm>
            <a:off x="5303520" y="5419897"/>
            <a:ext cx="3308465" cy="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3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hydrometeor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(HMC)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55932" y="1544648"/>
            <a:ext cx="4269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 </a:t>
            </a:r>
            <a:r>
              <a:rPr lang="de-DE" dirty="0" err="1" smtClean="0"/>
              <a:t>Reflectivity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(ZH in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dBZ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de-DE" dirty="0" smtClean="0"/>
              <a:t>- Differential </a:t>
            </a:r>
            <a:r>
              <a:rPr lang="de-DE" dirty="0" err="1" smtClean="0"/>
              <a:t>Reflectivity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(ZDR in dB)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/>
              <a:t>- Cross-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Coefficient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(RHOHV)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Specific</a:t>
            </a:r>
            <a:r>
              <a:rPr lang="de-DE" dirty="0" smtClean="0"/>
              <a:t> Differential Phase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(KDP in 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deg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dirty="0" smtClean="0"/>
              <a:t>-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sounding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(T in °C)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Geschweifte Klammer links 2"/>
          <p:cNvSpPr/>
          <p:nvPr/>
        </p:nvSpPr>
        <p:spPr>
          <a:xfrm>
            <a:off x="4553641" y="1572574"/>
            <a:ext cx="228080" cy="142147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31966" y="1544648"/>
            <a:ext cx="4421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: </a:t>
            </a:r>
            <a:r>
              <a:rPr lang="de-DE" i="1" dirty="0" smtClean="0"/>
              <a:t>M(i=11)</a:t>
            </a:r>
          </a:p>
          <a:p>
            <a:endParaRPr lang="de-DE" b="1" dirty="0" smtClean="0"/>
          </a:p>
          <a:p>
            <a:r>
              <a:rPr lang="de-DE" b="1" dirty="0"/>
              <a:t>2. </a:t>
            </a:r>
            <a:r>
              <a:rPr lang="de-DE" b="1" dirty="0" err="1"/>
              <a:t>Number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used</a:t>
            </a:r>
            <a:r>
              <a:rPr lang="de-DE" b="1" dirty="0"/>
              <a:t> variables: </a:t>
            </a:r>
            <a:r>
              <a:rPr lang="de-DE" i="1" dirty="0" smtClean="0"/>
              <a:t>V(j=5)</a:t>
            </a:r>
            <a:endParaRPr lang="de-DE" i="1" dirty="0"/>
          </a:p>
          <a:p>
            <a:endParaRPr lang="de-DE" b="1" i="1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75071" y="3140825"/>
            <a:ext cx="200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Zrnic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2001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00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hydrometeor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(HMC)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564987" y="1693118"/>
            <a:ext cx="38868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T-Matrix </a:t>
            </a:r>
            <a:r>
              <a:rPr lang="de-DE" b="1" dirty="0" err="1" smtClean="0"/>
              <a:t>scattering</a:t>
            </a:r>
            <a:r>
              <a:rPr lang="de-DE" b="1" dirty="0" smtClean="0"/>
              <a:t> </a:t>
            </a:r>
            <a:r>
              <a:rPr lang="de-DE" b="1" dirty="0" err="1" smtClean="0"/>
              <a:t>model</a:t>
            </a:r>
            <a:r>
              <a:rPr lang="de-DE" b="1" dirty="0" smtClean="0"/>
              <a:t>:</a:t>
            </a:r>
          </a:p>
          <a:p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backscattering</a:t>
            </a:r>
            <a:r>
              <a:rPr lang="de-DE" dirty="0" smtClean="0"/>
              <a:t> </a:t>
            </a:r>
            <a:r>
              <a:rPr lang="de-DE" dirty="0" err="1" smtClean="0"/>
              <a:t>cross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HM 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Approximation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ice</a:t>
            </a:r>
            <a:r>
              <a:rPr lang="de-DE" dirty="0" smtClean="0">
                <a:solidFill>
                  <a:srgbClr val="FF0000"/>
                </a:solidFill>
              </a:rPr>
              <a:t> HM: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c</a:t>
            </a:r>
            <a:r>
              <a:rPr lang="de-DE" dirty="0" err="1" smtClean="0"/>
              <a:t>omplex</a:t>
            </a:r>
            <a:r>
              <a:rPr lang="de-DE" dirty="0" smtClean="0"/>
              <a:t> geometries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 smtClean="0"/>
              <a:t>Dielectric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Size/</a:t>
            </a:r>
            <a:r>
              <a:rPr lang="de-DE" dirty="0" err="1" smtClean="0"/>
              <a:t>orientation</a:t>
            </a:r>
            <a:r>
              <a:rPr lang="de-DE" dirty="0" smtClean="0"/>
              <a:t> </a:t>
            </a:r>
            <a:r>
              <a:rPr lang="de-DE" dirty="0" err="1" smtClean="0"/>
              <a:t>distributions</a:t>
            </a:r>
            <a:endParaRPr lang="de-DE" dirty="0" smtClean="0"/>
          </a:p>
          <a:p>
            <a:endParaRPr lang="de-DE" dirty="0"/>
          </a:p>
          <a:p>
            <a:endParaRPr lang="de-DE" i="1" dirty="0"/>
          </a:p>
          <a:p>
            <a:r>
              <a:rPr lang="de-DE" dirty="0" smtClean="0"/>
              <a:t> 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8" name="Geschweifte Klammer links 7"/>
          <p:cNvSpPr/>
          <p:nvPr/>
        </p:nvSpPr>
        <p:spPr>
          <a:xfrm>
            <a:off x="5134373" y="1693118"/>
            <a:ext cx="228080" cy="1811774"/>
          </a:xfrm>
          <a:prstGeom prst="leftBrace">
            <a:avLst>
              <a:gd name="adj1" fmla="val 8333"/>
              <a:gd name="adj2" fmla="val 793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31966" y="1544648"/>
            <a:ext cx="44216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: </a:t>
            </a:r>
            <a:r>
              <a:rPr lang="de-DE" i="1" dirty="0" smtClean="0"/>
              <a:t>M(i=11)</a:t>
            </a:r>
          </a:p>
          <a:p>
            <a:endParaRPr lang="de-DE" b="1" dirty="0" smtClean="0"/>
          </a:p>
          <a:p>
            <a:r>
              <a:rPr lang="de-DE" dirty="0"/>
              <a:t>2.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variables: </a:t>
            </a:r>
            <a:r>
              <a:rPr lang="de-DE" i="1" dirty="0" smtClean="0"/>
              <a:t>V(j=5)</a:t>
            </a:r>
            <a:endParaRPr lang="de-DE" i="1" dirty="0"/>
          </a:p>
          <a:p>
            <a:endParaRPr lang="de-DE" b="1" i="1" dirty="0" smtClean="0"/>
          </a:p>
          <a:p>
            <a:r>
              <a:rPr lang="de-DE" b="1" dirty="0"/>
              <a:t>3. EM </a:t>
            </a:r>
            <a:r>
              <a:rPr lang="de-DE" b="1" dirty="0" err="1"/>
              <a:t>Scattering</a:t>
            </a:r>
            <a:r>
              <a:rPr lang="de-DE" b="1" dirty="0"/>
              <a:t> Simulation:  </a:t>
            </a:r>
            <a:endParaRPr lang="de-DE" b="1" dirty="0" smtClean="0"/>
          </a:p>
          <a:p>
            <a:r>
              <a:rPr lang="de-DE" i="1" dirty="0" err="1" smtClean="0"/>
              <a:t>ixj</a:t>
            </a:r>
            <a:r>
              <a:rPr lang="de-DE" dirty="0" smtClean="0"/>
              <a:t> Ranges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PolVar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smtClean="0"/>
              <a:t>HM type</a:t>
            </a:r>
            <a:endParaRPr lang="de-DE" dirty="0"/>
          </a:p>
          <a:p>
            <a:endParaRPr lang="de-DE" i="1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9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hydrometeor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(HMC)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1966" y="1544648"/>
            <a:ext cx="4421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: </a:t>
            </a:r>
            <a:r>
              <a:rPr lang="de-DE" i="1" dirty="0" smtClean="0"/>
              <a:t>M(i=11)</a:t>
            </a:r>
          </a:p>
          <a:p>
            <a:endParaRPr lang="de-DE" b="1" dirty="0" smtClean="0"/>
          </a:p>
          <a:p>
            <a:r>
              <a:rPr lang="de-DE" dirty="0"/>
              <a:t>2.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variables: </a:t>
            </a:r>
            <a:r>
              <a:rPr lang="de-DE" i="1" dirty="0" smtClean="0"/>
              <a:t>V(j=5)</a:t>
            </a:r>
            <a:endParaRPr lang="de-DE" i="1" dirty="0"/>
          </a:p>
          <a:p>
            <a:endParaRPr lang="de-DE" b="1" i="1" dirty="0" smtClean="0"/>
          </a:p>
          <a:p>
            <a:r>
              <a:rPr lang="de-DE" dirty="0"/>
              <a:t>3. EM </a:t>
            </a:r>
            <a:r>
              <a:rPr lang="de-DE" dirty="0" err="1"/>
              <a:t>Scattering</a:t>
            </a:r>
            <a:r>
              <a:rPr lang="de-DE" dirty="0"/>
              <a:t> Simulation:  </a:t>
            </a:r>
            <a:endParaRPr lang="de-DE" dirty="0" smtClean="0"/>
          </a:p>
          <a:p>
            <a:r>
              <a:rPr lang="de-DE" i="1" dirty="0" err="1" smtClean="0"/>
              <a:t>ixj</a:t>
            </a:r>
            <a:r>
              <a:rPr lang="de-DE" dirty="0" smtClean="0"/>
              <a:t> Ranges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PolVar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smtClean="0"/>
              <a:t>HM type</a:t>
            </a:r>
            <a:endParaRPr lang="de-DE" dirty="0"/>
          </a:p>
          <a:p>
            <a:endParaRPr lang="de-DE" i="1" dirty="0" smtClean="0"/>
          </a:p>
          <a:p>
            <a:r>
              <a:rPr lang="de-DE" b="1" dirty="0"/>
              <a:t>4. </a:t>
            </a:r>
            <a:r>
              <a:rPr lang="de-DE" b="1" dirty="0" err="1"/>
              <a:t>Fuzzification</a:t>
            </a:r>
            <a:r>
              <a:rPr lang="de-DE" b="1" dirty="0"/>
              <a:t>: </a:t>
            </a:r>
          </a:p>
          <a:p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de-DE" dirty="0" smtClean="0"/>
              <a:t> Membership </a:t>
            </a:r>
            <a:r>
              <a:rPr lang="de-DE" dirty="0" err="1" smtClean="0"/>
              <a:t>functions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5" name="Picture 3" descr="imageal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2272" r="8333" b="19711"/>
          <a:stretch>
            <a:fillRect/>
          </a:stretch>
        </p:blipFill>
        <p:spPr bwMode="auto">
          <a:xfrm>
            <a:off x="5158836" y="3334478"/>
            <a:ext cx="411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95413" y="294208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995413" y="1764818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P</a:t>
            </a:r>
            <a:r>
              <a:rPr lang="en-US" sz="2400" baseline="-25000" dirty="0"/>
              <a:t>i</a:t>
            </a:r>
            <a:r>
              <a:rPr lang="en-US" sz="2400" dirty="0"/>
              <a:t>(</a:t>
            </a:r>
            <a:r>
              <a:rPr lang="en-US" sz="2400" dirty="0" err="1"/>
              <a:t>V</a:t>
            </a:r>
            <a:r>
              <a:rPr lang="en-US" sz="2400" baseline="-25000" dirty="0" err="1"/>
              <a:t>j</a:t>
            </a:r>
            <a:r>
              <a:rPr lang="en-US" sz="2400" dirty="0"/>
              <a:t>) </a:t>
            </a:r>
            <a:r>
              <a:rPr lang="en-US" sz="2400" dirty="0" smtClean="0"/>
              <a:t>is the membership function of the j-</a:t>
            </a:r>
            <a:r>
              <a:rPr lang="en-US" sz="2400" dirty="0" err="1" smtClean="0"/>
              <a:t>th</a:t>
            </a:r>
            <a:r>
              <a:rPr lang="en-US" sz="2400" dirty="0" smtClean="0"/>
              <a:t>  variable for the </a:t>
            </a:r>
            <a:r>
              <a:rPr lang="en-US" sz="2400" dirty="0" err="1" smtClean="0"/>
              <a:t>i-th</a:t>
            </a:r>
            <a:r>
              <a:rPr lang="en-US" sz="2400" dirty="0" smtClean="0"/>
              <a:t> class</a:t>
            </a:r>
            <a:endParaRPr lang="en-US" sz="24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449637" y="5163278"/>
            <a:ext cx="51845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smtClean="0"/>
              <a:t> </a:t>
            </a:r>
            <a:r>
              <a:rPr lang="en-US" sz="2400" dirty="0" smtClean="0"/>
              <a:t>hydrometeor class number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j = </a:t>
            </a:r>
            <a:r>
              <a:rPr lang="en-US" sz="2400" dirty="0" smtClean="0"/>
              <a:t> </a:t>
            </a:r>
            <a:r>
              <a:rPr lang="en-US" sz="2400" dirty="0" smtClean="0"/>
              <a:t>number of the variable</a:t>
            </a: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08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852946" y="4126589"/>
            <a:ext cx="7339054" cy="272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b="7902"/>
          <a:stretch/>
        </p:blipFill>
        <p:spPr>
          <a:xfrm>
            <a:off x="1307869" y="4953697"/>
            <a:ext cx="1526771" cy="6201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hydrometeor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(HMC)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1966" y="1596177"/>
            <a:ext cx="4421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: </a:t>
            </a:r>
            <a:r>
              <a:rPr lang="de-DE" i="1" dirty="0" smtClean="0"/>
              <a:t>M(i=11)</a:t>
            </a:r>
          </a:p>
          <a:p>
            <a:endParaRPr lang="de-DE" b="1" dirty="0" smtClean="0"/>
          </a:p>
          <a:p>
            <a:r>
              <a:rPr lang="de-DE" dirty="0"/>
              <a:t>2.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variables: </a:t>
            </a:r>
            <a:r>
              <a:rPr lang="de-DE" i="1" dirty="0" smtClean="0"/>
              <a:t>V(j=5)</a:t>
            </a:r>
            <a:endParaRPr lang="de-DE" i="1" dirty="0"/>
          </a:p>
          <a:p>
            <a:endParaRPr lang="de-DE" b="1" i="1" dirty="0" smtClean="0"/>
          </a:p>
          <a:p>
            <a:r>
              <a:rPr lang="de-DE" dirty="0"/>
              <a:t>3. EM </a:t>
            </a:r>
            <a:r>
              <a:rPr lang="de-DE" dirty="0" err="1"/>
              <a:t>Scattering</a:t>
            </a:r>
            <a:r>
              <a:rPr lang="de-DE" dirty="0"/>
              <a:t> Simulation:  </a:t>
            </a:r>
            <a:endParaRPr lang="de-DE" dirty="0" smtClean="0"/>
          </a:p>
          <a:p>
            <a:r>
              <a:rPr lang="de-DE" i="1" dirty="0" err="1" smtClean="0"/>
              <a:t>ixj</a:t>
            </a:r>
            <a:r>
              <a:rPr lang="de-DE" dirty="0" smtClean="0"/>
              <a:t> Ranges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PolVar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smtClean="0"/>
              <a:t>HM type</a:t>
            </a:r>
            <a:endParaRPr lang="de-DE" dirty="0"/>
          </a:p>
          <a:p>
            <a:endParaRPr lang="de-DE" i="1" dirty="0" smtClean="0"/>
          </a:p>
          <a:p>
            <a:r>
              <a:rPr lang="de-DE" dirty="0">
                <a:solidFill>
                  <a:schemeClr val="accent3"/>
                </a:solidFill>
              </a:rPr>
              <a:t>4. </a:t>
            </a:r>
            <a:r>
              <a:rPr lang="de-DE" dirty="0" err="1">
                <a:solidFill>
                  <a:schemeClr val="accent3"/>
                </a:solidFill>
              </a:rPr>
              <a:t>Fuzzification</a:t>
            </a:r>
            <a:r>
              <a:rPr lang="de-DE" dirty="0"/>
              <a:t>: </a:t>
            </a:r>
          </a:p>
          <a:p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de-DE" dirty="0" smtClean="0"/>
              <a:t> Membership </a:t>
            </a:r>
            <a:r>
              <a:rPr lang="de-DE" dirty="0" err="1" smtClean="0"/>
              <a:t>functions</a:t>
            </a:r>
            <a:endParaRPr lang="de-DE" i="1" dirty="0"/>
          </a:p>
          <a:p>
            <a:endParaRPr lang="de-DE" i="1" dirty="0"/>
          </a:p>
          <a:p>
            <a:r>
              <a:rPr lang="de-DE" b="1" i="1" dirty="0"/>
              <a:t>5</a:t>
            </a:r>
            <a:r>
              <a:rPr lang="de-DE" b="1" i="1" dirty="0" smtClean="0"/>
              <a:t>. </a:t>
            </a:r>
            <a:r>
              <a:rPr lang="de-DE" b="1" i="1" dirty="0" smtClean="0"/>
              <a:t>Aggregation Values per </a:t>
            </a:r>
            <a:r>
              <a:rPr lang="de-DE" b="1" i="1" dirty="0" err="1" smtClean="0"/>
              <a:t>radar</a:t>
            </a:r>
            <a:r>
              <a:rPr lang="de-DE" b="1" i="1" dirty="0" smtClean="0"/>
              <a:t> </a:t>
            </a:r>
            <a:r>
              <a:rPr lang="de-DE" b="1" i="1" dirty="0" err="1" smtClean="0"/>
              <a:t>resolution</a:t>
            </a:r>
            <a:r>
              <a:rPr lang="de-DE" b="1" i="1" dirty="0" smtClean="0"/>
              <a:t> bin:</a:t>
            </a:r>
            <a:endParaRPr lang="de-DE" b="1" i="1" dirty="0"/>
          </a:p>
          <a:p>
            <a:endParaRPr lang="de-DE" i="1" dirty="0" smtClean="0"/>
          </a:p>
          <a:p>
            <a:endParaRPr lang="de-DE" i="1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2" name="Picture 3" descr="imageale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2272" r="8333" b="19711"/>
          <a:stretch>
            <a:fillRect/>
          </a:stretch>
        </p:blipFill>
        <p:spPr bwMode="auto">
          <a:xfrm>
            <a:off x="5158836" y="3334478"/>
            <a:ext cx="4114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995413" y="294208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4995413" y="1764818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P</a:t>
            </a:r>
            <a:r>
              <a:rPr lang="en-US" sz="2400" baseline="-25000" dirty="0"/>
              <a:t>i</a:t>
            </a:r>
            <a:r>
              <a:rPr lang="en-US" sz="2400" dirty="0"/>
              <a:t>(</a:t>
            </a:r>
            <a:r>
              <a:rPr lang="en-US" sz="2400" dirty="0" err="1"/>
              <a:t>V</a:t>
            </a:r>
            <a:r>
              <a:rPr lang="en-US" sz="2400" baseline="-25000" dirty="0" err="1"/>
              <a:t>j</a:t>
            </a:r>
            <a:r>
              <a:rPr lang="en-US" sz="2400" dirty="0"/>
              <a:t>) </a:t>
            </a:r>
            <a:r>
              <a:rPr lang="en-US" sz="2400" dirty="0" smtClean="0"/>
              <a:t>is the membership function of the j-</a:t>
            </a:r>
            <a:r>
              <a:rPr lang="en-US" sz="2400" dirty="0" err="1" smtClean="0"/>
              <a:t>th</a:t>
            </a:r>
            <a:r>
              <a:rPr lang="en-US" sz="2400" dirty="0" smtClean="0"/>
              <a:t>  variable for the </a:t>
            </a:r>
            <a:r>
              <a:rPr lang="en-US" sz="2400" dirty="0" err="1" smtClean="0"/>
              <a:t>i-th</a:t>
            </a:r>
            <a:r>
              <a:rPr lang="en-US" sz="2400" dirty="0" smtClean="0"/>
              <a:t> class</a:t>
            </a:r>
            <a:endParaRPr lang="en-US" sz="24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5449637" y="5163278"/>
            <a:ext cx="51845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smtClean="0"/>
              <a:t> </a:t>
            </a:r>
            <a:r>
              <a:rPr lang="en-US" sz="2400" dirty="0" smtClean="0"/>
              <a:t>hydrometeor class number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j = </a:t>
            </a:r>
            <a:r>
              <a:rPr lang="en-US" sz="2400" dirty="0" smtClean="0"/>
              <a:t> </a:t>
            </a:r>
            <a:r>
              <a:rPr lang="en-US" sz="2400" dirty="0" smtClean="0"/>
              <a:t>number of the variable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4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852946" y="4126589"/>
            <a:ext cx="7339054" cy="2721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hydrometeor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(HMC)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1966" y="1596177"/>
            <a:ext cx="4421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hydrometeor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: </a:t>
            </a:r>
            <a:r>
              <a:rPr lang="de-DE" i="1" dirty="0" smtClean="0"/>
              <a:t>M(i=11)</a:t>
            </a:r>
          </a:p>
          <a:p>
            <a:endParaRPr lang="de-DE" b="1" dirty="0" smtClean="0"/>
          </a:p>
          <a:p>
            <a:r>
              <a:rPr lang="de-DE" dirty="0"/>
              <a:t>2.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variables: </a:t>
            </a:r>
            <a:r>
              <a:rPr lang="de-DE" i="1" dirty="0" smtClean="0"/>
              <a:t>V(j=5)</a:t>
            </a:r>
            <a:endParaRPr lang="de-DE" i="1" dirty="0"/>
          </a:p>
          <a:p>
            <a:endParaRPr lang="de-DE" b="1" i="1" dirty="0" smtClean="0"/>
          </a:p>
          <a:p>
            <a:r>
              <a:rPr lang="de-DE" dirty="0"/>
              <a:t>3. EM </a:t>
            </a:r>
            <a:r>
              <a:rPr lang="de-DE" dirty="0" err="1"/>
              <a:t>Scattering</a:t>
            </a:r>
            <a:r>
              <a:rPr lang="de-DE" dirty="0"/>
              <a:t> Simulation:  </a:t>
            </a:r>
            <a:endParaRPr lang="de-DE" dirty="0" smtClean="0"/>
          </a:p>
          <a:p>
            <a:r>
              <a:rPr lang="de-DE" i="1" dirty="0" err="1" smtClean="0"/>
              <a:t>ixj</a:t>
            </a:r>
            <a:r>
              <a:rPr lang="de-DE" dirty="0" smtClean="0"/>
              <a:t> Ranges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PolVar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smtClean="0"/>
              <a:t>HM type</a:t>
            </a:r>
            <a:endParaRPr lang="de-DE" dirty="0"/>
          </a:p>
          <a:p>
            <a:endParaRPr lang="de-DE" i="1" dirty="0" smtClean="0"/>
          </a:p>
          <a:p>
            <a:r>
              <a:rPr lang="de-DE" dirty="0">
                <a:solidFill>
                  <a:schemeClr val="accent3"/>
                </a:solidFill>
              </a:rPr>
              <a:t>4. </a:t>
            </a:r>
            <a:r>
              <a:rPr lang="de-DE" dirty="0" err="1">
                <a:solidFill>
                  <a:schemeClr val="accent3"/>
                </a:solidFill>
              </a:rPr>
              <a:t>Fuzzification</a:t>
            </a:r>
            <a:r>
              <a:rPr lang="de-DE" dirty="0">
                <a:solidFill>
                  <a:schemeClr val="accent3"/>
                </a:solidFill>
              </a:rPr>
              <a:t>: </a:t>
            </a:r>
          </a:p>
          <a:p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V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  <a:r>
              <a:rPr lang="de-DE" dirty="0" smtClean="0"/>
              <a:t> Membership </a:t>
            </a:r>
            <a:r>
              <a:rPr lang="de-DE" dirty="0" err="1" smtClean="0"/>
              <a:t>functions</a:t>
            </a:r>
            <a:endParaRPr lang="de-DE" dirty="0" smtClean="0"/>
          </a:p>
          <a:p>
            <a:endParaRPr lang="de-DE" i="1" dirty="0"/>
          </a:p>
          <a:p>
            <a:r>
              <a:rPr lang="de-DE" i="1" dirty="0">
                <a:solidFill>
                  <a:schemeClr val="accent3"/>
                </a:solidFill>
              </a:rPr>
              <a:t>5</a:t>
            </a:r>
            <a:r>
              <a:rPr lang="de-DE" i="1" dirty="0" smtClean="0">
                <a:solidFill>
                  <a:schemeClr val="accent3"/>
                </a:solidFill>
              </a:rPr>
              <a:t>. </a:t>
            </a:r>
            <a:r>
              <a:rPr lang="de-DE" i="1" dirty="0" smtClean="0">
                <a:solidFill>
                  <a:schemeClr val="accent3"/>
                </a:solidFill>
              </a:rPr>
              <a:t>Aggregation </a:t>
            </a:r>
            <a:r>
              <a:rPr lang="de-DE" i="1" dirty="0" smtClean="0"/>
              <a:t>Values per </a:t>
            </a:r>
            <a:r>
              <a:rPr lang="de-DE" i="1" dirty="0" err="1" smtClean="0"/>
              <a:t>radar</a:t>
            </a:r>
            <a:r>
              <a:rPr lang="de-DE" i="1" dirty="0" smtClean="0"/>
              <a:t> </a:t>
            </a:r>
            <a:r>
              <a:rPr lang="de-DE" i="1" dirty="0" err="1" smtClean="0"/>
              <a:t>resolution</a:t>
            </a:r>
            <a:r>
              <a:rPr lang="de-DE" i="1" dirty="0" smtClean="0"/>
              <a:t> bin:</a:t>
            </a:r>
            <a:endParaRPr lang="de-DE" i="1" dirty="0"/>
          </a:p>
          <a:p>
            <a:endParaRPr lang="de-DE" i="1" dirty="0" smtClean="0"/>
          </a:p>
          <a:p>
            <a:endParaRPr lang="de-DE" i="1" dirty="0"/>
          </a:p>
          <a:p>
            <a:endParaRPr lang="de-DE" b="1" i="1" dirty="0" smtClean="0"/>
          </a:p>
          <a:p>
            <a:r>
              <a:rPr lang="de-DE" b="1" i="1" dirty="0"/>
              <a:t>6</a:t>
            </a:r>
            <a:r>
              <a:rPr lang="de-DE" b="1" i="1" dirty="0" smtClean="0"/>
              <a:t>. </a:t>
            </a:r>
            <a:r>
              <a:rPr lang="de-DE" b="1" i="1" dirty="0" err="1" smtClean="0"/>
              <a:t>Defuzzification</a:t>
            </a:r>
            <a:r>
              <a:rPr lang="de-DE" b="1" i="1" dirty="0" smtClean="0"/>
              <a:t> per </a:t>
            </a:r>
            <a:r>
              <a:rPr lang="de-DE" b="1" i="1" dirty="0" err="1" smtClean="0"/>
              <a:t>radar</a:t>
            </a:r>
            <a:r>
              <a:rPr lang="de-DE" b="1" i="1" dirty="0" smtClean="0"/>
              <a:t> </a:t>
            </a:r>
            <a:r>
              <a:rPr lang="de-DE" b="1" i="1" dirty="0" err="1" smtClean="0"/>
              <a:t>resolution</a:t>
            </a:r>
            <a:r>
              <a:rPr lang="de-DE" b="1" i="1" dirty="0" smtClean="0"/>
              <a:t> bin:</a:t>
            </a:r>
          </a:p>
          <a:p>
            <a:r>
              <a:rPr lang="de-DE" i="1" dirty="0" smtClean="0"/>
              <a:t>Find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maximum</a:t>
            </a:r>
            <a:r>
              <a:rPr lang="de-DE" i="1" dirty="0" smtClean="0"/>
              <a:t> Ai </a:t>
            </a:r>
            <a:r>
              <a:rPr lang="de-DE" i="1" dirty="0" err="1" smtClean="0"/>
              <a:t>and</a:t>
            </a:r>
            <a:r>
              <a:rPr lang="de-DE" i="1" dirty="0" smtClean="0"/>
              <a:t> </a:t>
            </a:r>
            <a:r>
              <a:rPr lang="de-DE" i="1" dirty="0" err="1" smtClean="0"/>
              <a:t>output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 smtClean="0"/>
              <a:t>ith</a:t>
            </a:r>
            <a:r>
              <a:rPr lang="de-DE" i="1" dirty="0" smtClean="0"/>
              <a:t> </a:t>
            </a:r>
            <a:r>
              <a:rPr lang="de-DE" i="1" dirty="0" err="1" smtClean="0"/>
              <a:t>class</a:t>
            </a:r>
            <a:endParaRPr lang="de-DE" i="1" dirty="0" smtClean="0"/>
          </a:p>
          <a:p>
            <a:endParaRPr lang="de-DE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b="7902"/>
          <a:stretch/>
        </p:blipFill>
        <p:spPr>
          <a:xfrm>
            <a:off x="1307869" y="4953697"/>
            <a:ext cx="1526771" cy="6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1670</Words>
  <Application>Microsoft Office PowerPoint</Application>
  <PresentationFormat>Breitbild</PresentationFormat>
  <Paragraphs>284</Paragraphs>
  <Slides>20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Tw Cen MT</vt:lpstr>
      <vt:lpstr>Wingdings</vt:lpstr>
      <vt:lpstr>Tropfen</vt:lpstr>
      <vt:lpstr>Equation</vt:lpstr>
      <vt:lpstr>An efficient volume scan polarimetric radar forward OPERAtor to improve the representaTION of HYDROMETEORS in the COSMO model  (Operation Hydrometeors) </vt:lpstr>
      <vt:lpstr>Objectives and Major goals</vt:lpstr>
      <vt:lpstr>Objectives and Major goals</vt:lpstr>
      <vt:lpstr>Standard approach for hydrometeor classification (HMC)</vt:lpstr>
      <vt:lpstr>Standard approach for hydrometeor classification (HMC)</vt:lpstr>
      <vt:lpstr>Standard approach for hydrometeor classification (HMC)</vt:lpstr>
      <vt:lpstr>Standard approach for hydrometeor classification (HMC)</vt:lpstr>
      <vt:lpstr>Standard approach for hydrometeor classification (HMC)</vt:lpstr>
      <vt:lpstr>Standard approach for hydrometeor classification (HMC)</vt:lpstr>
      <vt:lpstr>Standard approach for hydrometeor classification (HMC)</vt:lpstr>
      <vt:lpstr>Standard approach for hydrometeor classification (HMC)</vt:lpstr>
      <vt:lpstr>Challenges for direct comparison using common hydrometeor classifications (HMC)</vt:lpstr>
      <vt:lpstr>Proposed dual strategy</vt:lpstr>
      <vt:lpstr>Useability of common hydrometeor classification schemes for model evaluation </vt:lpstr>
      <vt:lpstr>PowerPoint-Präsentation</vt:lpstr>
      <vt:lpstr>APPENDIX</vt:lpstr>
      <vt:lpstr>Ground Observation: BOXPol</vt:lpstr>
      <vt:lpstr>Ground Observation: RADOLAN</vt:lpstr>
      <vt:lpstr>BoXPol (RHI, X-band) 2014.10.07 02:30 UTC </vt:lpstr>
      <vt:lpstr>HMC [Zrnic et al. 2001]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of ground based radars and composits with space borne satellite (GPM)</dc:title>
  <dc:creator>Veli P.</dc:creator>
  <cp:lastModifiedBy>Veli P.</cp:lastModifiedBy>
  <cp:revision>289</cp:revision>
  <dcterms:created xsi:type="dcterms:W3CDTF">2019-08-23T14:40:51Z</dcterms:created>
  <dcterms:modified xsi:type="dcterms:W3CDTF">2019-10-23T07:02:16Z</dcterms:modified>
</cp:coreProperties>
</file>