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881" r:id="rId2"/>
  </p:sldMasterIdLst>
  <p:notesMasterIdLst>
    <p:notesMasterId r:id="rId43"/>
  </p:notesMasterIdLst>
  <p:handoutMasterIdLst>
    <p:handoutMasterId r:id="rId44"/>
  </p:handoutMasterIdLst>
  <p:sldIdLst>
    <p:sldId id="288" r:id="rId3"/>
    <p:sldId id="289" r:id="rId4"/>
    <p:sldId id="259" r:id="rId5"/>
    <p:sldId id="279" r:id="rId6"/>
    <p:sldId id="264" r:id="rId7"/>
    <p:sldId id="265" r:id="rId8"/>
    <p:sldId id="309" r:id="rId9"/>
    <p:sldId id="348" r:id="rId10"/>
    <p:sldId id="327" r:id="rId11"/>
    <p:sldId id="310" r:id="rId12"/>
    <p:sldId id="311" r:id="rId13"/>
    <p:sldId id="312" r:id="rId14"/>
    <p:sldId id="313" r:id="rId15"/>
    <p:sldId id="316" r:id="rId16"/>
    <p:sldId id="317" r:id="rId17"/>
    <p:sldId id="318" r:id="rId18"/>
    <p:sldId id="320" r:id="rId19"/>
    <p:sldId id="321" r:id="rId20"/>
    <p:sldId id="352" r:id="rId21"/>
    <p:sldId id="349" r:id="rId22"/>
    <p:sldId id="339" r:id="rId23"/>
    <p:sldId id="335" r:id="rId24"/>
    <p:sldId id="341" r:id="rId25"/>
    <p:sldId id="342" r:id="rId26"/>
    <p:sldId id="343" r:id="rId27"/>
    <p:sldId id="350" r:id="rId28"/>
    <p:sldId id="351" r:id="rId29"/>
    <p:sldId id="345" r:id="rId30"/>
    <p:sldId id="336" r:id="rId31"/>
    <p:sldId id="338" r:id="rId32"/>
    <p:sldId id="322" r:id="rId33"/>
    <p:sldId id="315" r:id="rId34"/>
    <p:sldId id="281" r:id="rId35"/>
    <p:sldId id="314" r:id="rId36"/>
    <p:sldId id="323" r:id="rId37"/>
    <p:sldId id="324" r:id="rId38"/>
    <p:sldId id="325" r:id="rId39"/>
    <p:sldId id="326" r:id="rId40"/>
    <p:sldId id="328" r:id="rId41"/>
    <p:sldId id="329" r:id="rId42"/>
  </p:sldIdLst>
  <p:sldSz cx="9144000" cy="5143500" type="screen16x9"/>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5596C2ED-C417-4C52-8CC5-89279E548BA4}">
          <p14:sldIdLst>
            <p14:sldId id="288"/>
            <p14:sldId id="289"/>
            <p14:sldId id="259"/>
            <p14:sldId id="279"/>
            <p14:sldId id="264"/>
            <p14:sldId id="265"/>
            <p14:sldId id="309"/>
            <p14:sldId id="348"/>
            <p14:sldId id="327"/>
            <p14:sldId id="310"/>
            <p14:sldId id="311"/>
            <p14:sldId id="312"/>
            <p14:sldId id="313"/>
            <p14:sldId id="316"/>
            <p14:sldId id="317"/>
            <p14:sldId id="318"/>
            <p14:sldId id="320"/>
            <p14:sldId id="321"/>
            <p14:sldId id="352"/>
            <p14:sldId id="349"/>
            <p14:sldId id="339"/>
            <p14:sldId id="335"/>
            <p14:sldId id="341"/>
          </p14:sldIdLst>
        </p14:section>
        <p14:section name="Untitled Section" id="{58FCA24F-DF9A-489A-A5F0-59387D147382}">
          <p14:sldIdLst>
            <p14:sldId id="342"/>
            <p14:sldId id="343"/>
            <p14:sldId id="350"/>
            <p14:sldId id="351"/>
            <p14:sldId id="345"/>
            <p14:sldId id="336"/>
            <p14:sldId id="338"/>
            <p14:sldId id="322"/>
            <p14:sldId id="315"/>
            <p14:sldId id="281"/>
            <p14:sldId id="314"/>
            <p14:sldId id="323"/>
            <p14:sldId id="324"/>
            <p14:sldId id="325"/>
            <p14:sldId id="326"/>
            <p14:sldId id="328"/>
            <p14:sldId id="329"/>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50E"/>
    <a:srgbClr val="B02F2C"/>
    <a:srgbClr val="880000"/>
    <a:srgbClr val="969696"/>
    <a:srgbClr val="FF5451"/>
    <a:srgbClr val="B02F2D"/>
    <a:srgbClr val="4D4D4D"/>
    <a:srgbClr val="0000FF"/>
    <a:srgbClr val="262A31"/>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9" autoAdjust="0"/>
    <p:restoredTop sz="82850" autoAdjust="0"/>
  </p:normalViewPr>
  <p:slideViewPr>
    <p:cSldViewPr snapToGrid="0" snapToObjects="1" showGuides="1">
      <p:cViewPr varScale="1">
        <p:scale>
          <a:sx n="74" d="100"/>
          <a:sy n="74" d="100"/>
        </p:scale>
        <p:origin x="1224" y="56"/>
      </p:cViewPr>
      <p:guideLst>
        <p:guide orient="horz" pos="1643"/>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showGuides="1">
      <p:cViewPr varScale="1">
        <p:scale>
          <a:sx n="52" d="100"/>
          <a:sy n="52" d="100"/>
        </p:scale>
        <p:origin x="182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2D1D50A-91A0-4313-AF41-8FA8C1A6F672}" type="datetimeFigureOut">
              <a:rPr lang="de-DE" altLang="de-DE">
                <a:latin typeface="Arial" panose="020B0604020202020204" pitchFamily="34" charset="0"/>
                <a:cs typeface="Arial" panose="020B0604020202020204" pitchFamily="34" charset="0"/>
              </a:rPr>
              <a:pPr>
                <a:defRPr/>
              </a:pPr>
              <a:t>21.10.2019</a:t>
            </a:fld>
            <a:endParaRPr lang="de-DE" altLang="de-DE"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dirty="0">
              <a:latin typeface="Arial" panose="020B0604020202020204" pitchFamily="34" charset="0"/>
              <a:cs typeface="Arial" panose="020B0604020202020204"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35DF71-E1E2-47C3-B9FA-47C07B346B8B}" type="slidenum">
              <a:rPr lang="de-DE" altLang="de-DE">
                <a:latin typeface="Arial" panose="020B0604020202020204" pitchFamily="34" charset="0"/>
                <a:cs typeface="Arial" panose="020B0604020202020204" pitchFamily="34" charset="0"/>
              </a:rPr>
              <a:pPr>
                <a:defRPr/>
              </a:pPr>
              <a:t>‹#›</a:t>
            </a:fld>
            <a:endParaRPr lang="de-DE"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7005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91E3895C-9893-433E-BD86-ABF19E357674}" type="datetimeFigureOut">
              <a:rPr lang="de-DE" altLang="de-DE" smtClean="0"/>
              <a:pPr>
                <a:defRPr/>
              </a:pPr>
              <a:t>21.10.2019</a:t>
            </a:fld>
            <a:endParaRPr lang="de-DE" alt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dirty="0"/>
              <a:t>Mastertextformat bearbeiten</a:t>
            </a:r>
          </a:p>
          <a:p>
            <a:pPr lvl="1"/>
            <a:r>
              <a:rPr lang="de-DE" altLang="de-DE" noProof="0" dirty="0"/>
              <a:t>Zweite Ebene</a:t>
            </a:r>
          </a:p>
          <a:p>
            <a:pPr lvl="2"/>
            <a:r>
              <a:rPr lang="de-DE" altLang="de-DE" noProof="0" dirty="0"/>
              <a:t>Dritte Ebene</a:t>
            </a:r>
          </a:p>
          <a:p>
            <a:pPr lvl="3"/>
            <a:r>
              <a:rPr lang="de-DE" altLang="de-DE" noProof="0" dirty="0"/>
              <a:t>Vierte Ebene</a:t>
            </a:r>
          </a:p>
          <a:p>
            <a:pPr lvl="4"/>
            <a:r>
              <a:rPr lang="de-DE" altLang="de-DE" noProof="0"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FF73AAAE-5F9A-4204-AFEA-00ECD2D60F92}" type="slidenum">
              <a:rPr lang="de-DE" altLang="de-DE" smtClean="0"/>
              <a:pPr>
                <a:defRPr/>
              </a:pPr>
              <a:t>‹#›</a:t>
            </a:fld>
            <a:endParaRPr lang="de-DE" altLang="de-DE" dirty="0"/>
          </a:p>
        </p:txBody>
      </p:sp>
    </p:spTree>
    <p:extLst>
      <p:ext uri="{BB962C8B-B14F-4D97-AF65-F5344CB8AC3E}">
        <p14:creationId xmlns:p14="http://schemas.microsoft.com/office/powerpoint/2010/main" val="71754161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Our</a:t>
            </a:r>
            <a:r>
              <a:rPr lang="de-DE" dirty="0"/>
              <a:t> SPP-PROM </a:t>
            </a:r>
            <a:r>
              <a:rPr lang="de-DE" dirty="0" err="1"/>
              <a:t>project</a:t>
            </a:r>
            <a:r>
              <a:rPr lang="de-DE" dirty="0"/>
              <a:t>, PICNICC </a:t>
            </a:r>
            <a:r>
              <a:rPr lang="de-DE" dirty="0" err="1"/>
              <a:t>project</a:t>
            </a:r>
            <a:r>
              <a:rPr lang="de-DE" dirty="0"/>
              <a:t>,</a:t>
            </a:r>
          </a:p>
          <a:p>
            <a:r>
              <a:rPr lang="de-DE" dirty="0"/>
              <a:t>As </a:t>
            </a:r>
            <a:r>
              <a:rPr lang="de-DE" dirty="0" err="1"/>
              <a:t>the</a:t>
            </a:r>
            <a:r>
              <a:rPr lang="de-DE" dirty="0"/>
              <a:t> title </a:t>
            </a:r>
            <a:r>
              <a:rPr lang="de-DE" dirty="0" err="1"/>
              <a:t>suggests</a:t>
            </a:r>
            <a:r>
              <a:rPr lang="de-DE" dirty="0"/>
              <a:t>, </a:t>
            </a:r>
            <a:r>
              <a:rPr lang="de-DE" dirty="0" err="1"/>
              <a:t>aerosol</a:t>
            </a:r>
            <a:r>
              <a:rPr lang="de-DE" dirty="0"/>
              <a:t> </a:t>
            </a:r>
            <a:r>
              <a:rPr lang="de-DE" dirty="0" err="1"/>
              <a:t>influence</a:t>
            </a:r>
            <a:r>
              <a:rPr lang="de-DE" baseline="0" dirty="0"/>
              <a:t> on </a:t>
            </a:r>
            <a:r>
              <a:rPr lang="de-DE" baseline="0" dirty="0" err="1"/>
              <a:t>microphysics</a:t>
            </a:r>
            <a:r>
              <a:rPr lang="de-DE" baseline="0" dirty="0"/>
              <a:t> </a:t>
            </a:r>
            <a:r>
              <a:rPr lang="de-DE" baseline="0" dirty="0" err="1"/>
              <a:t>using</a:t>
            </a:r>
            <a:r>
              <a:rPr lang="de-DE" baseline="0" dirty="0"/>
              <a:t> </a:t>
            </a:r>
            <a:r>
              <a:rPr lang="de-DE" baseline="0" dirty="0" err="1"/>
              <a:t>polarimetric</a:t>
            </a:r>
            <a:r>
              <a:rPr lang="de-DE" baseline="0" dirty="0"/>
              <a:t> observables</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a:t>
            </a:fld>
            <a:endParaRPr lang="de-DE" altLang="de-DE" dirty="0"/>
          </a:p>
        </p:txBody>
      </p:sp>
    </p:spTree>
    <p:extLst>
      <p:ext uri="{BB962C8B-B14F-4D97-AF65-F5344CB8AC3E}">
        <p14:creationId xmlns:p14="http://schemas.microsoft.com/office/powerpoint/2010/main" val="3466259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WP2</a:t>
            </a:r>
            <a:r>
              <a:rPr lang="de-DE" baseline="0" dirty="0"/>
              <a:t> </a:t>
            </a:r>
          </a:p>
          <a:p>
            <a:r>
              <a:rPr lang="de-DE" baseline="0" dirty="0" err="1"/>
              <a:t>Supervised</a:t>
            </a:r>
            <a:r>
              <a:rPr lang="de-DE" baseline="0" dirty="0"/>
              <a:t> </a:t>
            </a:r>
            <a:r>
              <a:rPr lang="de-DE" baseline="0" dirty="0" err="1"/>
              <a:t>means</a:t>
            </a:r>
            <a:r>
              <a:rPr lang="de-DE" baseline="0" dirty="0"/>
              <a:t> </a:t>
            </a:r>
            <a:r>
              <a:rPr lang="de-DE" baseline="0" dirty="0" err="1"/>
              <a:t>trained</a:t>
            </a:r>
            <a:r>
              <a:rPr lang="de-DE" baseline="0" dirty="0"/>
              <a:t> </a:t>
            </a:r>
            <a:r>
              <a:rPr lang="de-DE" baseline="0" dirty="0" err="1"/>
              <a:t>with</a:t>
            </a:r>
            <a:r>
              <a:rPr lang="de-DE" baseline="0" dirty="0"/>
              <a:t> </a:t>
            </a:r>
            <a:r>
              <a:rPr lang="de-DE" baseline="0" dirty="0" err="1"/>
              <a:t>input</a:t>
            </a:r>
            <a:r>
              <a:rPr lang="de-DE" baseline="0" dirty="0"/>
              <a:t> </a:t>
            </a:r>
            <a:r>
              <a:rPr lang="de-DE" baseline="0" dirty="0" err="1"/>
              <a:t>data</a:t>
            </a:r>
            <a:r>
              <a:rPr lang="de-DE" baseline="0" dirty="0"/>
              <a:t> </a:t>
            </a:r>
            <a:r>
              <a:rPr lang="de-DE" baseline="0" dirty="0" err="1"/>
              <a:t>from</a:t>
            </a:r>
            <a:r>
              <a:rPr lang="de-DE" baseline="0" dirty="0"/>
              <a:t> a </a:t>
            </a:r>
            <a:r>
              <a:rPr lang="de-DE" baseline="0" dirty="0" err="1"/>
              <a:t>user</a:t>
            </a:r>
            <a:r>
              <a:rPr lang="de-DE" baseline="0" dirty="0"/>
              <a:t> </a:t>
            </a:r>
          </a:p>
          <a:p>
            <a:r>
              <a:rPr lang="de-DE" baseline="0" dirty="0"/>
              <a:t>Binary </a:t>
            </a:r>
            <a:r>
              <a:rPr lang="de-DE" baseline="0" dirty="0" err="1"/>
              <a:t>tree</a:t>
            </a:r>
            <a:r>
              <a:rPr lang="de-DE" baseline="0" dirty="0"/>
              <a:t> </a:t>
            </a:r>
            <a:r>
              <a:rPr lang="de-DE" baseline="0" dirty="0" err="1"/>
              <a:t>structure</a:t>
            </a:r>
            <a:r>
              <a:rPr lang="de-DE" baseline="0" dirty="0"/>
              <a:t> </a:t>
            </a:r>
            <a:r>
              <a:rPr lang="de-DE" baseline="0" dirty="0" err="1"/>
              <a:t>makes</a:t>
            </a:r>
            <a:r>
              <a:rPr lang="de-DE" baseline="0" dirty="0"/>
              <a:t> </a:t>
            </a:r>
            <a:r>
              <a:rPr lang="de-DE" baseline="0" dirty="0" err="1"/>
              <a:t>it</a:t>
            </a:r>
            <a:r>
              <a:rPr lang="de-DE" baseline="0" dirty="0"/>
              <a:t> easy </a:t>
            </a:r>
            <a:r>
              <a:rPr lang="de-DE" baseline="0" dirty="0" err="1"/>
              <a:t>to</a:t>
            </a:r>
            <a:r>
              <a:rPr lang="de-DE" baseline="0" dirty="0"/>
              <a:t> </a:t>
            </a:r>
            <a:r>
              <a:rPr lang="de-DE" baseline="0" dirty="0" err="1"/>
              <a:t>classify</a:t>
            </a:r>
            <a:r>
              <a:rPr lang="de-DE" baseline="0" dirty="0"/>
              <a:t> </a:t>
            </a:r>
            <a:r>
              <a:rPr lang="de-DE" baseline="0" dirty="0" err="1"/>
              <a:t>peaks</a:t>
            </a:r>
            <a:r>
              <a:rPr lang="de-DE" baseline="0" dirty="0"/>
              <a:t>; also </a:t>
            </a:r>
            <a:r>
              <a:rPr lang="de-DE" baseline="0" dirty="0" err="1"/>
              <a:t>moments</a:t>
            </a:r>
            <a:r>
              <a:rPr lang="de-DE" baseline="0" dirty="0"/>
              <a:t> </a:t>
            </a:r>
            <a:r>
              <a:rPr lang="de-DE" baseline="0" dirty="0" err="1"/>
              <a:t>are</a:t>
            </a:r>
            <a:r>
              <a:rPr lang="de-DE" baseline="0" dirty="0"/>
              <a:t> </a:t>
            </a:r>
            <a:r>
              <a:rPr lang="de-DE" baseline="0" dirty="0" err="1"/>
              <a:t>calculated</a:t>
            </a:r>
            <a:r>
              <a:rPr lang="de-DE" baseline="0" dirty="0"/>
              <a:t> </a:t>
            </a:r>
            <a:r>
              <a:rPr lang="de-DE" baseline="0" dirty="0" err="1"/>
              <a:t>for</a:t>
            </a:r>
            <a:r>
              <a:rPr lang="de-DE" baseline="0" dirty="0"/>
              <a:t> </a:t>
            </a:r>
            <a:r>
              <a:rPr lang="de-DE" baseline="0" dirty="0" err="1"/>
              <a:t>each</a:t>
            </a:r>
            <a:r>
              <a:rPr lang="de-DE" baseline="0" dirty="0"/>
              <a:t> </a:t>
            </a:r>
            <a:r>
              <a:rPr lang="de-DE" baseline="0" dirty="0" err="1"/>
              <a:t>peak</a:t>
            </a:r>
            <a:endParaRPr lang="de-DE" baseline="0"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11</a:t>
            </a:fld>
            <a:endParaRPr lang="de-DE" altLang="de-DE" dirty="0"/>
          </a:p>
        </p:txBody>
      </p:sp>
    </p:spTree>
    <p:extLst>
      <p:ext uri="{BB962C8B-B14F-4D97-AF65-F5344CB8AC3E}">
        <p14:creationId xmlns:p14="http://schemas.microsoft.com/office/powerpoint/2010/main" val="132714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Case </a:t>
            </a:r>
            <a:r>
              <a:rPr lang="de-DE" dirty="0" err="1"/>
              <a:t>from</a:t>
            </a:r>
            <a:r>
              <a:rPr lang="de-DE" dirty="0"/>
              <a:t> 2019-02-23</a:t>
            </a:r>
            <a:r>
              <a:rPr lang="de-DE" baseline="0" dirty="0"/>
              <a:t> in Punta Arenas</a:t>
            </a:r>
          </a:p>
          <a:p>
            <a:r>
              <a:rPr lang="de-DE" baseline="0" dirty="0"/>
              <a:t>Multi-peak </a:t>
            </a:r>
            <a:r>
              <a:rPr lang="de-DE" baseline="0" dirty="0" err="1"/>
              <a:t>situation</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12</a:t>
            </a:fld>
            <a:endParaRPr lang="de-DE" altLang="de-DE" dirty="0"/>
          </a:p>
        </p:txBody>
      </p:sp>
    </p:spTree>
    <p:extLst>
      <p:ext uri="{BB962C8B-B14F-4D97-AF65-F5344CB8AC3E}">
        <p14:creationId xmlns:p14="http://schemas.microsoft.com/office/powerpoint/2010/main" val="365397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we</a:t>
            </a:r>
            <a:r>
              <a:rPr lang="de-DE" dirty="0"/>
              <a:t> </a:t>
            </a:r>
            <a:r>
              <a:rPr lang="de-DE" dirty="0" err="1"/>
              <a:t>can</a:t>
            </a:r>
            <a:r>
              <a:rPr lang="de-DE" dirty="0"/>
              <a:t> </a:t>
            </a:r>
            <a:r>
              <a:rPr lang="de-DE" dirty="0" err="1"/>
              <a:t>extract</a:t>
            </a:r>
            <a:r>
              <a:rPr lang="de-DE" dirty="0"/>
              <a:t> </a:t>
            </a:r>
            <a:r>
              <a:rPr lang="de-DE" dirty="0" err="1"/>
              <a:t>peaks</a:t>
            </a:r>
            <a:r>
              <a:rPr lang="de-DE" baseline="0" dirty="0"/>
              <a:t> </a:t>
            </a:r>
            <a:r>
              <a:rPr lang="de-DE" baseline="0" dirty="0" err="1"/>
              <a:t>that</a:t>
            </a:r>
            <a:r>
              <a:rPr lang="de-DE" baseline="0" dirty="0"/>
              <a:t> </a:t>
            </a:r>
            <a:r>
              <a:rPr lang="de-DE" baseline="0" dirty="0" err="1"/>
              <a:t>are</a:t>
            </a:r>
            <a:r>
              <a:rPr lang="de-DE" baseline="0" dirty="0"/>
              <a:t> </a:t>
            </a:r>
            <a:r>
              <a:rPr lang="de-DE" baseline="0" dirty="0" err="1"/>
              <a:t>possibly</a:t>
            </a:r>
            <a:r>
              <a:rPr lang="de-DE" baseline="0" dirty="0"/>
              <a:t> </a:t>
            </a:r>
            <a:r>
              <a:rPr lang="de-DE" baseline="0" dirty="0" err="1"/>
              <a:t>liqud</a:t>
            </a:r>
            <a:endParaRPr lang="de-DE" baseline="0" dirty="0"/>
          </a:p>
          <a:p>
            <a:r>
              <a:rPr lang="de-DE" baseline="0" dirty="0" err="1"/>
              <a:t>Some</a:t>
            </a:r>
            <a:r>
              <a:rPr lang="de-DE" baseline="0" dirty="0"/>
              <a:t> </a:t>
            </a:r>
            <a:r>
              <a:rPr lang="de-DE" baseline="0" dirty="0" err="1"/>
              <a:t>have</a:t>
            </a:r>
            <a:r>
              <a:rPr lang="de-DE" baseline="0" dirty="0"/>
              <a:t> high </a:t>
            </a:r>
            <a:r>
              <a:rPr lang="de-DE" baseline="0" dirty="0" err="1"/>
              <a:t>ldr</a:t>
            </a:r>
            <a:r>
              <a:rPr lang="de-DE" baseline="0" dirty="0"/>
              <a:t> </a:t>
            </a:r>
            <a:r>
              <a:rPr lang="de-DE" baseline="0" dirty="0">
                <a:sym typeface="Wingdings" panose="05000000000000000000" pitchFamily="2" charset="2"/>
              </a:rPr>
              <a:t> </a:t>
            </a:r>
            <a:r>
              <a:rPr lang="de-DE" baseline="0" dirty="0" err="1">
                <a:sym typeface="Wingdings" panose="05000000000000000000" pitchFamily="2" charset="2"/>
              </a:rPr>
              <a:t>fresh</a:t>
            </a:r>
            <a:r>
              <a:rPr lang="de-DE" baseline="0" dirty="0">
                <a:sym typeface="Wingdings" panose="05000000000000000000" pitchFamily="2" charset="2"/>
              </a:rPr>
              <a:t> </a:t>
            </a:r>
            <a:r>
              <a:rPr lang="de-DE" baseline="0" dirty="0" err="1">
                <a:sym typeface="Wingdings" panose="05000000000000000000" pitchFamily="2" charset="2"/>
              </a:rPr>
              <a:t>ice</a:t>
            </a:r>
            <a:r>
              <a:rPr lang="de-DE" baseline="0" dirty="0">
                <a:sym typeface="Wingdings" panose="05000000000000000000" pitchFamily="2" charset="2"/>
              </a:rPr>
              <a:t> </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13</a:t>
            </a:fld>
            <a:endParaRPr lang="de-DE" altLang="de-DE" dirty="0"/>
          </a:p>
        </p:txBody>
      </p:sp>
    </p:spTree>
    <p:extLst>
      <p:ext uri="{BB962C8B-B14F-4D97-AF65-F5344CB8AC3E}">
        <p14:creationId xmlns:p14="http://schemas.microsoft.com/office/powerpoint/2010/main" val="3900638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Case </a:t>
            </a:r>
            <a:r>
              <a:rPr lang="de-DE" dirty="0" err="1"/>
              <a:t>from</a:t>
            </a:r>
            <a:r>
              <a:rPr lang="de-DE" dirty="0"/>
              <a:t> 2019-02-23</a:t>
            </a:r>
            <a:r>
              <a:rPr lang="de-DE" baseline="0" dirty="0"/>
              <a:t> in Punta Arenas</a:t>
            </a:r>
          </a:p>
          <a:p>
            <a:r>
              <a:rPr lang="de-DE" baseline="0" dirty="0"/>
              <a:t>Multi-peak </a:t>
            </a:r>
            <a:r>
              <a:rPr lang="de-DE" baseline="0" dirty="0" err="1"/>
              <a:t>situation</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14</a:t>
            </a:fld>
            <a:endParaRPr lang="de-DE" altLang="de-DE" dirty="0"/>
          </a:p>
        </p:txBody>
      </p:sp>
    </p:spTree>
    <p:extLst>
      <p:ext uri="{BB962C8B-B14F-4D97-AF65-F5344CB8AC3E}">
        <p14:creationId xmlns:p14="http://schemas.microsoft.com/office/powerpoint/2010/main" val="92479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dirty="0" err="1"/>
              <a:t>riming</a:t>
            </a:r>
            <a:r>
              <a:rPr lang="de-DE" dirty="0"/>
              <a:t>“ </a:t>
            </a:r>
            <a:r>
              <a:rPr lang="de-DE" dirty="0" err="1"/>
              <a:t>node</a:t>
            </a:r>
            <a:r>
              <a:rPr lang="de-DE" dirty="0"/>
              <a:t>: e.g. in </a:t>
            </a:r>
            <a:r>
              <a:rPr lang="de-DE" dirty="0" err="1"/>
              <a:t>this</a:t>
            </a:r>
            <a:r>
              <a:rPr lang="de-DE" dirty="0"/>
              <a:t> </a:t>
            </a:r>
            <a:r>
              <a:rPr lang="de-DE" dirty="0" err="1"/>
              <a:t>spectrum</a:t>
            </a:r>
            <a:r>
              <a:rPr lang="de-DE" dirty="0"/>
              <a:t> </a:t>
            </a:r>
            <a:r>
              <a:rPr lang="de-DE" dirty="0" err="1"/>
              <a:t>the</a:t>
            </a:r>
            <a:r>
              <a:rPr lang="de-DE" dirty="0"/>
              <a:t> fastest </a:t>
            </a:r>
            <a:r>
              <a:rPr lang="de-DE" dirty="0" err="1"/>
              <a:t>and</a:t>
            </a:r>
            <a:r>
              <a:rPr lang="de-DE" dirty="0"/>
              <a:t> </a:t>
            </a:r>
            <a:r>
              <a:rPr lang="de-DE" dirty="0" err="1"/>
              <a:t>slowest</a:t>
            </a:r>
            <a:r>
              <a:rPr lang="de-DE" dirty="0"/>
              <a:t> </a:t>
            </a:r>
            <a:r>
              <a:rPr lang="de-DE" dirty="0" err="1"/>
              <a:t>peaks</a:t>
            </a:r>
            <a:r>
              <a:rPr lang="de-DE" baseline="0" dirty="0"/>
              <a:t> </a:t>
            </a:r>
            <a:r>
              <a:rPr lang="de-DE" baseline="0" dirty="0" err="1"/>
              <a:t>are</a:t>
            </a:r>
            <a:r>
              <a:rPr lang="de-DE" baseline="0" dirty="0"/>
              <a:t> </a:t>
            </a:r>
            <a:r>
              <a:rPr lang="de-DE" baseline="0" dirty="0" err="1"/>
              <a:t>more</a:t>
            </a:r>
            <a:r>
              <a:rPr lang="de-DE" baseline="0" dirty="0"/>
              <a:t> </a:t>
            </a:r>
            <a:r>
              <a:rPr lang="de-DE" baseline="0" dirty="0" err="1"/>
              <a:t>than</a:t>
            </a:r>
            <a:r>
              <a:rPr lang="de-DE" baseline="0" dirty="0"/>
              <a:t> 1.5 m/s fall </a:t>
            </a:r>
            <a:r>
              <a:rPr lang="de-DE" baseline="0" dirty="0" err="1"/>
              <a:t>velocity</a:t>
            </a:r>
            <a:r>
              <a:rPr lang="de-DE" baseline="0" dirty="0"/>
              <a:t> apart</a:t>
            </a:r>
          </a:p>
          <a:p>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15</a:t>
            </a:fld>
            <a:endParaRPr lang="de-DE" altLang="de-DE" dirty="0"/>
          </a:p>
        </p:txBody>
      </p:sp>
    </p:spTree>
    <p:extLst>
      <p:ext uri="{BB962C8B-B14F-4D97-AF65-F5344CB8AC3E}">
        <p14:creationId xmlns:p14="http://schemas.microsoft.com/office/powerpoint/2010/main" val="317704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dirty="0"/>
              <a:t>WP 3 : </a:t>
            </a:r>
            <a:r>
              <a:rPr lang="de-DE" dirty="0" err="1"/>
              <a:t>modeling</a:t>
            </a:r>
            <a:endParaRPr lang="de-DE" dirty="0"/>
          </a:p>
          <a:p>
            <a:pPr marL="0" marR="0" indent="0" algn="l" defTabSz="457200" rtl="0" eaLnBrk="0" fontAlgn="base" latinLnBrk="0" hangingPunct="0">
              <a:lnSpc>
                <a:spcPct val="100000"/>
              </a:lnSpc>
              <a:spcBef>
                <a:spcPct val="30000"/>
              </a:spcBef>
              <a:spcAft>
                <a:spcPct val="0"/>
              </a:spcAft>
              <a:buClrTx/>
              <a:buSzTx/>
              <a:buFontTx/>
              <a:buNone/>
              <a:tabLst/>
              <a:defRPr/>
            </a:pPr>
            <a:r>
              <a:rPr lang="de-DE" dirty="0"/>
              <a:t>Are </a:t>
            </a:r>
            <a:r>
              <a:rPr lang="de-DE" dirty="0" err="1"/>
              <a:t>observed</a:t>
            </a:r>
            <a:r>
              <a:rPr lang="de-DE" dirty="0"/>
              <a:t> </a:t>
            </a:r>
            <a:r>
              <a:rPr lang="de-DE" dirty="0" err="1"/>
              <a:t>differences</a:t>
            </a:r>
            <a:r>
              <a:rPr lang="de-DE" dirty="0"/>
              <a:t> due </a:t>
            </a:r>
            <a:r>
              <a:rPr lang="de-DE" dirty="0" err="1"/>
              <a:t>to</a:t>
            </a:r>
            <a:r>
              <a:rPr lang="de-DE" dirty="0"/>
              <a:t> INP/CCN </a:t>
            </a:r>
            <a:r>
              <a:rPr lang="de-DE" dirty="0" err="1"/>
              <a:t>differences</a:t>
            </a:r>
            <a:r>
              <a:rPr lang="de-DE"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de-DE" dirty="0"/>
              <a:t>ECMWF</a:t>
            </a:r>
            <a:r>
              <a:rPr lang="de-DE" baseline="0" dirty="0"/>
              <a:t>: initial + </a:t>
            </a:r>
            <a:r>
              <a:rPr lang="de-DE" baseline="0" dirty="0" err="1"/>
              <a:t>boundary</a:t>
            </a:r>
            <a:r>
              <a:rPr lang="de-DE" baseline="0" dirty="0"/>
              <a:t> </a:t>
            </a:r>
            <a:r>
              <a:rPr lang="de-DE" baseline="0" dirty="0" err="1"/>
              <a:t>condition</a:t>
            </a:r>
            <a:r>
              <a:rPr lang="de-DE" baseline="0" dirty="0"/>
              <a:t>, CCN </a:t>
            </a:r>
            <a:r>
              <a:rPr lang="de-DE" baseline="0" dirty="0" err="1"/>
              <a:t>and</a:t>
            </a:r>
            <a:r>
              <a:rPr lang="de-DE" baseline="0" dirty="0"/>
              <a:t> INP </a:t>
            </a:r>
            <a:r>
              <a:rPr lang="de-DE" baseline="0" dirty="0" err="1"/>
              <a:t>from</a:t>
            </a:r>
            <a:r>
              <a:rPr lang="de-DE" baseline="0" dirty="0"/>
              <a:t> </a:t>
            </a:r>
            <a:r>
              <a:rPr lang="de-DE" baseline="0" dirty="0" err="1"/>
              <a:t>existing</a:t>
            </a:r>
            <a:r>
              <a:rPr lang="de-DE" baseline="0" dirty="0"/>
              <a:t> </a:t>
            </a:r>
            <a:r>
              <a:rPr lang="de-DE" baseline="0" dirty="0" err="1"/>
              <a:t>sources</a:t>
            </a:r>
            <a:r>
              <a:rPr lang="de-DE" baseline="0" dirty="0"/>
              <a:t> or TROPOS </a:t>
            </a:r>
            <a:r>
              <a:rPr lang="de-DE" baseline="0" dirty="0" err="1"/>
              <a:t>retrieval</a:t>
            </a:r>
            <a:endParaRPr lang="de-DE"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de-DE" baseline="0" dirty="0"/>
              <a:t>First </a:t>
            </a:r>
            <a:r>
              <a:rPr lang="de-DE" baseline="0" dirty="0" err="1"/>
              <a:t>case</a:t>
            </a:r>
            <a:r>
              <a:rPr lang="de-DE" baseline="0" dirty="0"/>
              <a:t> </a:t>
            </a:r>
            <a:r>
              <a:rPr lang="de-DE" baseline="0" dirty="0" err="1"/>
              <a:t>studies</a:t>
            </a:r>
            <a:r>
              <a:rPr lang="de-DE" baseline="0" dirty="0"/>
              <a:t>, </a:t>
            </a:r>
            <a:r>
              <a:rPr lang="de-DE" baseline="0" dirty="0" err="1"/>
              <a:t>then</a:t>
            </a:r>
            <a:r>
              <a:rPr lang="de-DE" baseline="0" dirty="0"/>
              <a:t> </a:t>
            </a:r>
            <a:r>
              <a:rPr lang="de-DE" baseline="0" dirty="0" err="1"/>
              <a:t>sensitivity</a:t>
            </a:r>
            <a:r>
              <a:rPr lang="de-DE" baseline="0" dirty="0"/>
              <a:t> </a:t>
            </a:r>
            <a:r>
              <a:rPr lang="de-DE" baseline="0" dirty="0" err="1"/>
              <a:t>study</a:t>
            </a:r>
            <a:r>
              <a:rPr lang="de-DE" baseline="0" dirty="0"/>
              <a:t> </a:t>
            </a:r>
          </a:p>
          <a:p>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16</a:t>
            </a:fld>
            <a:endParaRPr lang="de-DE" altLang="de-DE" dirty="0"/>
          </a:p>
        </p:txBody>
      </p:sp>
    </p:spTree>
    <p:extLst>
      <p:ext uri="{BB962C8B-B14F-4D97-AF65-F5344CB8AC3E}">
        <p14:creationId xmlns:p14="http://schemas.microsoft.com/office/powerpoint/2010/main" val="3169734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Coarse</a:t>
            </a:r>
            <a:r>
              <a:rPr lang="de-DE" dirty="0"/>
              <a:t> </a:t>
            </a:r>
            <a:r>
              <a:rPr lang="de-DE" dirty="0" err="1"/>
              <a:t>domain</a:t>
            </a:r>
            <a:r>
              <a:rPr lang="de-DE" dirty="0"/>
              <a:t> (</a:t>
            </a:r>
            <a:r>
              <a:rPr lang="de-DE" dirty="0" err="1"/>
              <a:t>test</a:t>
            </a:r>
            <a:r>
              <a:rPr lang="de-DE" dirty="0"/>
              <a:t> </a:t>
            </a:r>
            <a:r>
              <a:rPr lang="de-DE" dirty="0" err="1"/>
              <a:t>domain</a:t>
            </a:r>
            <a:r>
              <a:rPr lang="de-DE" dirty="0"/>
              <a:t>) </a:t>
            </a:r>
            <a:r>
              <a:rPr lang="de-DE" dirty="0" err="1"/>
              <a:t>with</a:t>
            </a:r>
            <a:r>
              <a:rPr lang="de-DE" dirty="0"/>
              <a:t> 20 km horizontal</a:t>
            </a:r>
            <a:r>
              <a:rPr lang="de-DE" baseline="0" dirty="0"/>
              <a:t> </a:t>
            </a:r>
            <a:r>
              <a:rPr lang="de-DE" baseline="0" dirty="0" err="1"/>
              <a:t>resolution</a:t>
            </a:r>
            <a:r>
              <a:rPr lang="de-DE" baseline="0" dirty="0"/>
              <a:t> </a:t>
            </a:r>
            <a:r>
              <a:rPr lang="de-DE" baseline="0" dirty="0">
                <a:sym typeface="Wingdings" panose="05000000000000000000" pitchFamily="2" charset="2"/>
              </a:rPr>
              <a:t> </a:t>
            </a:r>
            <a:r>
              <a:rPr lang="de-DE" baseline="0" dirty="0" err="1">
                <a:sym typeface="Wingdings" panose="05000000000000000000" pitchFamily="2" charset="2"/>
              </a:rPr>
              <a:t>we</a:t>
            </a:r>
            <a:r>
              <a:rPr lang="de-DE" baseline="0" dirty="0">
                <a:sym typeface="Wingdings" panose="05000000000000000000" pitchFamily="2" charset="2"/>
              </a:rPr>
              <a:t> will </a:t>
            </a:r>
            <a:r>
              <a:rPr lang="de-DE" baseline="0" dirty="0" err="1">
                <a:sym typeface="Wingdings" panose="05000000000000000000" pitchFamily="2" charset="2"/>
              </a:rPr>
              <a:t>eventually</a:t>
            </a:r>
            <a:r>
              <a:rPr lang="de-DE" baseline="0" dirty="0">
                <a:sym typeface="Wingdings" panose="05000000000000000000" pitchFamily="2" charset="2"/>
              </a:rPr>
              <a:t> </a:t>
            </a:r>
            <a:r>
              <a:rPr lang="de-DE" baseline="0" dirty="0" err="1">
                <a:sym typeface="Wingdings" panose="05000000000000000000" pitchFamily="2" charset="2"/>
              </a:rPr>
              <a:t>go</a:t>
            </a:r>
            <a:r>
              <a:rPr lang="de-DE" baseline="0" dirty="0">
                <a:sym typeface="Wingdings" panose="05000000000000000000" pitchFamily="2" charset="2"/>
              </a:rPr>
              <a:t> down </a:t>
            </a:r>
            <a:r>
              <a:rPr lang="de-DE" baseline="0" dirty="0" err="1">
                <a:sym typeface="Wingdings" panose="05000000000000000000" pitchFamily="2" charset="2"/>
              </a:rPr>
              <a:t>to</a:t>
            </a:r>
            <a:r>
              <a:rPr lang="de-DE" baseline="0" dirty="0">
                <a:sym typeface="Wingdings" panose="05000000000000000000" pitchFamily="2" charset="2"/>
              </a:rPr>
              <a:t> 1.2 km</a:t>
            </a:r>
            <a:endParaRPr lang="de-DE" baseline="0" dirty="0"/>
          </a:p>
          <a:p>
            <a:r>
              <a:rPr lang="de-DE" baseline="0" dirty="0"/>
              <a:t>MIRA </a:t>
            </a:r>
            <a:r>
              <a:rPr lang="de-DE" baseline="0" dirty="0" err="1"/>
              <a:t>and</a:t>
            </a:r>
            <a:r>
              <a:rPr lang="de-DE" baseline="0" dirty="0"/>
              <a:t> PAMTRA </a:t>
            </a:r>
            <a:r>
              <a:rPr lang="de-DE" baseline="0" dirty="0" err="1"/>
              <a:t>reflectivity</a:t>
            </a:r>
            <a:r>
              <a:rPr lang="de-DE" baseline="0" dirty="0"/>
              <a:t> (</a:t>
            </a:r>
            <a:r>
              <a:rPr lang="de-DE" baseline="0" dirty="0" err="1"/>
              <a:t>of</a:t>
            </a:r>
            <a:r>
              <a:rPr lang="de-DE" baseline="0" dirty="0"/>
              <a:t> </a:t>
            </a:r>
            <a:r>
              <a:rPr lang="de-DE" baseline="0" dirty="0" err="1"/>
              <a:t>course</a:t>
            </a:r>
            <a:r>
              <a:rPr lang="de-DE" baseline="0" dirty="0"/>
              <a:t> LIMRAD </a:t>
            </a:r>
            <a:r>
              <a:rPr lang="de-DE" baseline="0" dirty="0" err="1"/>
              <a:t>failed</a:t>
            </a:r>
            <a:r>
              <a:rPr lang="de-DE" baseline="0" dirty="0"/>
              <a:t> </a:t>
            </a:r>
            <a:r>
              <a:rPr lang="de-DE" baseline="0" dirty="0" err="1"/>
              <a:t>exactly</a:t>
            </a:r>
            <a:r>
              <a:rPr lang="de-DE" baseline="0" dirty="0"/>
              <a:t> on </a:t>
            </a:r>
            <a:r>
              <a:rPr lang="de-DE" baseline="0" dirty="0" err="1"/>
              <a:t>the</a:t>
            </a:r>
            <a:r>
              <a:rPr lang="de-DE" baseline="0" dirty="0"/>
              <a:t> </a:t>
            </a:r>
            <a:r>
              <a:rPr lang="de-DE" baseline="0" dirty="0" err="1"/>
              <a:t>day</a:t>
            </a:r>
            <a:r>
              <a:rPr lang="de-DE" baseline="0" dirty="0"/>
              <a:t> </a:t>
            </a:r>
            <a:r>
              <a:rPr lang="de-DE" baseline="0" dirty="0" err="1"/>
              <a:t>for</a:t>
            </a:r>
            <a:r>
              <a:rPr lang="de-DE" baseline="0" dirty="0"/>
              <a:t> </a:t>
            </a:r>
            <a:r>
              <a:rPr lang="de-DE" baseline="0" dirty="0" err="1"/>
              <a:t>which</a:t>
            </a:r>
            <a:r>
              <a:rPr lang="de-DE" baseline="0" dirty="0"/>
              <a:t> I </a:t>
            </a:r>
            <a:r>
              <a:rPr lang="de-DE" baseline="0" dirty="0" err="1"/>
              <a:t>have</a:t>
            </a:r>
            <a:r>
              <a:rPr lang="de-DE" baseline="0" dirty="0"/>
              <a:t> IFS </a:t>
            </a:r>
            <a:r>
              <a:rPr lang="de-DE" baseline="0" dirty="0" err="1"/>
              <a:t>data</a:t>
            </a:r>
            <a:r>
              <a:rPr lang="de-DE" baseline="0" dirty="0"/>
              <a:t>)</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17</a:t>
            </a:fld>
            <a:endParaRPr lang="de-DE" altLang="de-DE" dirty="0"/>
          </a:p>
        </p:txBody>
      </p:sp>
    </p:spTree>
    <p:extLst>
      <p:ext uri="{BB962C8B-B14F-4D97-AF65-F5344CB8AC3E}">
        <p14:creationId xmlns:p14="http://schemas.microsoft.com/office/powerpoint/2010/main" val="1066761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Large </a:t>
            </a:r>
            <a:r>
              <a:rPr lang="de-DE" dirty="0" err="1"/>
              <a:t>vDop</a:t>
            </a:r>
            <a:r>
              <a:rPr lang="de-DE" dirty="0"/>
              <a:t> </a:t>
            </a:r>
            <a:r>
              <a:rPr lang="de-DE" dirty="0" err="1"/>
              <a:t>differences</a:t>
            </a:r>
            <a:r>
              <a:rPr lang="de-DE" dirty="0"/>
              <a:t> </a:t>
            </a:r>
            <a:r>
              <a:rPr lang="de-DE" dirty="0" err="1"/>
              <a:t>make</a:t>
            </a:r>
            <a:r>
              <a:rPr lang="de-DE" dirty="0"/>
              <a:t> e.g. liquid </a:t>
            </a:r>
            <a:r>
              <a:rPr lang="de-DE" dirty="0" err="1"/>
              <a:t>detection</a:t>
            </a:r>
            <a:r>
              <a:rPr lang="de-DE" dirty="0"/>
              <a:t> </a:t>
            </a:r>
            <a:r>
              <a:rPr lang="de-DE" dirty="0" err="1"/>
              <a:t>difficult</a:t>
            </a:r>
            <a:endParaRPr lang="de-DE" dirty="0"/>
          </a:p>
          <a:p>
            <a:pPr marL="0" marR="0" indent="0" algn="l" defTabSz="457200" rtl="0" eaLnBrk="0" fontAlgn="base" latinLnBrk="0" hangingPunct="0">
              <a:lnSpc>
                <a:spcPct val="100000"/>
              </a:lnSpc>
              <a:spcBef>
                <a:spcPct val="30000"/>
              </a:spcBef>
              <a:spcAft>
                <a:spcPct val="0"/>
              </a:spcAft>
              <a:buClrTx/>
              <a:buSzTx/>
              <a:buFontTx/>
              <a:buNone/>
              <a:tabLst/>
              <a:defRPr/>
            </a:pPr>
            <a:r>
              <a:rPr lang="de-DE" dirty="0" err="1"/>
              <a:t>Tails</a:t>
            </a:r>
            <a:r>
              <a:rPr lang="de-DE" baseline="0" dirty="0"/>
              <a:t> </a:t>
            </a:r>
            <a:r>
              <a:rPr lang="de-DE" dirty="0" err="1"/>
              <a:t>cause</a:t>
            </a:r>
            <a:r>
              <a:rPr lang="de-DE" dirty="0"/>
              <a:t> all </a:t>
            </a:r>
            <a:r>
              <a:rPr lang="de-DE" dirty="0" err="1"/>
              <a:t>sorts</a:t>
            </a:r>
            <a:r>
              <a:rPr lang="de-DE" dirty="0"/>
              <a:t> </a:t>
            </a:r>
            <a:r>
              <a:rPr lang="de-DE" dirty="0" err="1"/>
              <a:t>of</a:t>
            </a:r>
            <a:r>
              <a:rPr lang="de-DE" dirty="0"/>
              <a:t> </a:t>
            </a:r>
            <a:r>
              <a:rPr lang="de-DE" dirty="0" err="1"/>
              <a:t>crap</a:t>
            </a:r>
            <a:endParaRPr lang="de-DE" dirty="0"/>
          </a:p>
          <a:p>
            <a:pPr marL="0" marR="0" indent="0" algn="l" defTabSz="457200" rtl="0" eaLnBrk="0" fontAlgn="base" latinLnBrk="0" hangingPunct="0">
              <a:lnSpc>
                <a:spcPct val="100000"/>
              </a:lnSpc>
              <a:spcBef>
                <a:spcPct val="30000"/>
              </a:spcBef>
              <a:spcAft>
                <a:spcPct val="0"/>
              </a:spcAft>
              <a:buClrTx/>
              <a:buSzTx/>
              <a:buFontTx/>
              <a:buNone/>
              <a:tabLst/>
              <a:defRPr/>
            </a:pPr>
            <a:r>
              <a:rPr lang="de-DE" dirty="0" err="1"/>
              <a:t>For</a:t>
            </a:r>
            <a:r>
              <a:rPr lang="de-DE" dirty="0"/>
              <a:t> DWR </a:t>
            </a:r>
            <a:r>
              <a:rPr lang="de-DE" dirty="0" err="1"/>
              <a:t>studies</a:t>
            </a:r>
            <a:r>
              <a:rPr lang="de-DE" dirty="0"/>
              <a:t>, rain </a:t>
            </a:r>
            <a:r>
              <a:rPr lang="de-DE" dirty="0" err="1"/>
              <a:t>attenuation</a:t>
            </a:r>
            <a:r>
              <a:rPr lang="de-DE" dirty="0"/>
              <a:t> </a:t>
            </a:r>
            <a:r>
              <a:rPr lang="de-DE" dirty="0" err="1"/>
              <a:t>correction</a:t>
            </a:r>
            <a:r>
              <a:rPr lang="de-DE" dirty="0"/>
              <a:t> </a:t>
            </a:r>
            <a:r>
              <a:rPr lang="de-DE" dirty="0" err="1"/>
              <a:t>and</a:t>
            </a:r>
            <a:r>
              <a:rPr lang="de-DE" dirty="0"/>
              <a:t> </a:t>
            </a:r>
            <a:r>
              <a:rPr lang="de-DE" dirty="0" err="1"/>
              <a:t>radar</a:t>
            </a:r>
            <a:r>
              <a:rPr lang="de-DE" dirty="0"/>
              <a:t> </a:t>
            </a:r>
            <a:r>
              <a:rPr lang="de-DE" dirty="0" err="1"/>
              <a:t>offset</a:t>
            </a:r>
            <a:r>
              <a:rPr lang="de-DE" baseline="0" dirty="0"/>
              <a:t> </a:t>
            </a:r>
            <a:r>
              <a:rPr lang="de-DE" baseline="0" dirty="0" err="1"/>
              <a:t>calibrations</a:t>
            </a:r>
            <a:r>
              <a:rPr lang="de-DE" baseline="0" dirty="0"/>
              <a:t> </a:t>
            </a:r>
            <a:r>
              <a:rPr lang="de-DE" baseline="0" dirty="0" err="1"/>
              <a:t>are</a:t>
            </a:r>
            <a:r>
              <a:rPr lang="de-DE" baseline="0" dirty="0"/>
              <a:t> </a:t>
            </a:r>
            <a:r>
              <a:rPr lang="de-DE" baseline="0" dirty="0" err="1"/>
              <a:t>needed</a:t>
            </a:r>
            <a:endParaRPr lang="de-DE" dirty="0"/>
          </a:p>
          <a:p>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18</a:t>
            </a:fld>
            <a:endParaRPr lang="de-DE" altLang="de-DE" dirty="0"/>
          </a:p>
        </p:txBody>
      </p:sp>
    </p:spTree>
    <p:extLst>
      <p:ext uri="{BB962C8B-B14F-4D97-AF65-F5344CB8AC3E}">
        <p14:creationId xmlns:p14="http://schemas.microsoft.com/office/powerpoint/2010/main" val="255709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à"/>
            </a:pPr>
            <a:r>
              <a:rPr lang="en-US" dirty="0"/>
              <a:t>I am Audrey Teisseire, and I am the PhD 2 in the PICNICC project</a:t>
            </a:r>
          </a:p>
          <a:p>
            <a:pPr marL="171450" indent="-171450">
              <a:buFont typeface="Wingdings" panose="05000000000000000000" pitchFamily="2" charset="2"/>
              <a:buChar char="à"/>
            </a:pPr>
            <a:r>
              <a:rPr lang="en-US" dirty="0"/>
              <a:t>My </a:t>
            </a:r>
            <a:r>
              <a:rPr lang="en-US" dirty="0" err="1"/>
              <a:t>Phd</a:t>
            </a:r>
            <a:r>
              <a:rPr lang="en-US" dirty="0"/>
              <a:t> is investigation …</a:t>
            </a:r>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19</a:t>
            </a:fld>
            <a:endParaRPr lang="de-DE" altLang="de-DE" dirty="0"/>
          </a:p>
        </p:txBody>
      </p:sp>
    </p:spTree>
    <p:extLst>
      <p:ext uri="{BB962C8B-B14F-4D97-AF65-F5344CB8AC3E}">
        <p14:creationId xmlns:p14="http://schemas.microsoft.com/office/powerpoint/2010/main" val="1278119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For my study I use a 35 GHz scanning cloud radar from 30 to 90 degrees (elevation angle) in  SLDR mode. </a:t>
            </a:r>
          </a:p>
          <a:p>
            <a:pPr marL="171450" indent="-171450">
              <a:buFont typeface="Wingdings" panose="05000000000000000000" pitchFamily="2" charset="2"/>
              <a:buChar char="à"/>
            </a:pPr>
            <a:r>
              <a:rPr lang="en-US" dirty="0">
                <a:sym typeface="Wingdings" panose="05000000000000000000" pitchFamily="2" charset="2"/>
              </a:rPr>
              <a:t>Scanning radar is able to give me two essentials polarimetric parameters which are slanted linear depolarization ratio (SLDR) and Cross-channel correlation.</a:t>
            </a:r>
          </a:p>
          <a:p>
            <a:pPr marL="171450" indent="-171450">
              <a:buFont typeface="Wingdings" panose="05000000000000000000" pitchFamily="2" charset="2"/>
              <a:buChar char="à"/>
            </a:pPr>
            <a:r>
              <a:rPr lang="en-US" dirty="0">
                <a:sym typeface="Wingdings" panose="05000000000000000000" pitchFamily="2" charset="2"/>
              </a:rPr>
              <a:t>With these parameters I will use to determine the orientation and shape of observed particles.</a:t>
            </a:r>
            <a:endParaRPr lang="en-US" dirty="0"/>
          </a:p>
        </p:txBody>
      </p:sp>
      <p:sp>
        <p:nvSpPr>
          <p:cNvPr id="4" name="Slide Number Placeholder 3"/>
          <p:cNvSpPr>
            <a:spLocks noGrp="1"/>
          </p:cNvSpPr>
          <p:nvPr>
            <p:ph type="sldNum" sz="quarter" idx="5"/>
          </p:nvPr>
        </p:nvSpPr>
        <p:spPr/>
        <p:txBody>
          <a:bodyPr/>
          <a:lstStyle/>
          <a:p>
            <a:pPr>
              <a:defRPr/>
            </a:pPr>
            <a:fld id="{FF73AAAE-5F9A-4204-AFEA-00ECD2D60F92}" type="slidenum">
              <a:rPr lang="de-DE" altLang="de-DE" smtClean="0"/>
              <a:pPr>
                <a:defRPr/>
              </a:pPr>
              <a:t>21</a:t>
            </a:fld>
            <a:endParaRPr lang="de-DE" altLang="de-DE" dirty="0"/>
          </a:p>
        </p:txBody>
      </p:sp>
    </p:spTree>
    <p:extLst>
      <p:ext uri="{BB962C8B-B14F-4D97-AF65-F5344CB8AC3E}">
        <p14:creationId xmlns:p14="http://schemas.microsoft.com/office/powerpoint/2010/main" val="333213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Work </a:t>
            </a:r>
            <a:r>
              <a:rPr lang="de-DE" dirty="0" err="1"/>
              <a:t>planned</a:t>
            </a:r>
            <a:r>
              <a:rPr lang="de-DE" dirty="0"/>
              <a:t> </a:t>
            </a:r>
            <a:r>
              <a:rPr lang="de-DE" dirty="0" err="1"/>
              <a:t>for</a:t>
            </a:r>
            <a:r>
              <a:rPr lang="de-DE" dirty="0"/>
              <a:t> </a:t>
            </a:r>
            <a:r>
              <a:rPr lang="de-DE" dirty="0" err="1"/>
              <a:t>one</a:t>
            </a:r>
            <a:r>
              <a:rPr lang="de-DE" dirty="0"/>
              <a:t> </a:t>
            </a:r>
            <a:r>
              <a:rPr lang="de-DE" dirty="0" err="1"/>
              <a:t>of</a:t>
            </a:r>
            <a:r>
              <a:rPr lang="de-DE" dirty="0"/>
              <a:t> </a:t>
            </a:r>
            <a:r>
              <a:rPr lang="de-DE" dirty="0" err="1"/>
              <a:t>the</a:t>
            </a:r>
            <a:r>
              <a:rPr lang="de-DE" dirty="0"/>
              <a:t> </a:t>
            </a:r>
            <a:r>
              <a:rPr lang="de-DE" dirty="0" err="1"/>
              <a:t>two</a:t>
            </a:r>
            <a:r>
              <a:rPr lang="de-DE" dirty="0"/>
              <a:t> </a:t>
            </a:r>
            <a:r>
              <a:rPr lang="de-DE" dirty="0">
                <a:sym typeface="Wingdings" panose="05000000000000000000" pitchFamily="2" charset="2"/>
              </a:rPr>
              <a:t> </a:t>
            </a:r>
            <a:r>
              <a:rPr lang="de-DE" dirty="0"/>
              <a:t>Patric will</a:t>
            </a:r>
            <a:r>
              <a:rPr lang="de-DE" baseline="0" dirty="0"/>
              <a:t> </a:t>
            </a:r>
            <a:r>
              <a:rPr lang="de-DE" baseline="0" dirty="0" err="1"/>
              <a:t>continue</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2</a:t>
            </a:fld>
            <a:endParaRPr lang="de-DE" altLang="de-DE" dirty="0"/>
          </a:p>
        </p:txBody>
      </p:sp>
    </p:spTree>
    <p:extLst>
      <p:ext uri="{BB962C8B-B14F-4D97-AF65-F5344CB8AC3E}">
        <p14:creationId xmlns:p14="http://schemas.microsoft.com/office/powerpoint/2010/main" val="248191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 The determination of SLDR and </a:t>
            </a:r>
            <a:r>
              <a:rPr lang="en-US" dirty="0" err="1">
                <a:sym typeface="Wingdings" panose="05000000000000000000" pitchFamily="2" charset="2"/>
              </a:rPr>
              <a:t>Rhocx</a:t>
            </a:r>
            <a:r>
              <a:rPr lang="en-US" dirty="0">
                <a:sym typeface="Wingdings" panose="05000000000000000000" pitchFamily="2" charset="2"/>
              </a:rPr>
              <a:t> gradient with elevation angle can inform us about the shape of particle (prolate or oblate) and orientation </a:t>
            </a:r>
          </a:p>
          <a:p>
            <a:r>
              <a:rPr lang="en-US" dirty="0">
                <a:sym typeface="Wingdings" panose="05000000000000000000" pitchFamily="2" charset="2"/>
              </a:rPr>
              <a:t> These two Ice physical parameters can be useful to determine the type of particle.</a:t>
            </a:r>
            <a:endParaRPr lang="en-US" dirty="0"/>
          </a:p>
        </p:txBody>
      </p:sp>
      <p:sp>
        <p:nvSpPr>
          <p:cNvPr id="4" name="Slide Number Placeholder 3"/>
          <p:cNvSpPr>
            <a:spLocks noGrp="1"/>
          </p:cNvSpPr>
          <p:nvPr>
            <p:ph type="sldNum" sz="quarter" idx="5"/>
          </p:nvPr>
        </p:nvSpPr>
        <p:spPr/>
        <p:txBody>
          <a:bodyPr/>
          <a:lstStyle/>
          <a:p>
            <a:pPr>
              <a:defRPr/>
            </a:pPr>
            <a:fld id="{FF73AAAE-5F9A-4204-AFEA-00ECD2D60F92}" type="slidenum">
              <a:rPr lang="de-DE" altLang="de-DE" smtClean="0"/>
              <a:pPr>
                <a:defRPr/>
              </a:pPr>
              <a:t>22</a:t>
            </a:fld>
            <a:endParaRPr lang="de-DE" altLang="de-DE" dirty="0"/>
          </a:p>
        </p:txBody>
      </p:sp>
    </p:spTree>
    <p:extLst>
      <p:ext uri="{BB962C8B-B14F-4D97-AF65-F5344CB8AC3E}">
        <p14:creationId xmlns:p14="http://schemas.microsoft.com/office/powerpoint/2010/main" val="2423845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I used the simulation of Alexander Myagkov based on the study of … and adapted this </a:t>
            </a:r>
            <a:r>
              <a:rPr lang="en-US" dirty="0" err="1">
                <a:sym typeface="Wingdings" panose="05000000000000000000" pitchFamily="2" charset="2"/>
              </a:rPr>
              <a:t>fr</a:t>
            </a:r>
            <a:r>
              <a:rPr lang="en-US" dirty="0">
                <a:sym typeface="Wingdings" panose="05000000000000000000" pitchFamily="2" charset="2"/>
              </a:rPr>
              <a:t> my study and the limit of my radar</a:t>
            </a:r>
          </a:p>
          <a:p>
            <a:pPr marL="171450" indent="-171450">
              <a:buFont typeface="Wingdings" panose="05000000000000000000" pitchFamily="2" charset="2"/>
              <a:buChar char="à"/>
            </a:pPr>
            <a:r>
              <a:rPr lang="en-US" dirty="0">
                <a:sym typeface="Wingdings" panose="05000000000000000000" pitchFamily="2" charset="2"/>
              </a:rPr>
              <a:t>This 2 plots represent the SLDR for zenith pointing and for 30 degrees elevation</a:t>
            </a:r>
            <a:endParaRPr lang="en-US" dirty="0"/>
          </a:p>
        </p:txBody>
      </p:sp>
      <p:sp>
        <p:nvSpPr>
          <p:cNvPr id="4" name="Slide Number Placeholder 3"/>
          <p:cNvSpPr>
            <a:spLocks noGrp="1"/>
          </p:cNvSpPr>
          <p:nvPr>
            <p:ph type="sldNum" sz="quarter" idx="5"/>
          </p:nvPr>
        </p:nvSpPr>
        <p:spPr/>
        <p:txBody>
          <a:bodyPr/>
          <a:lstStyle/>
          <a:p>
            <a:pPr>
              <a:defRPr/>
            </a:pPr>
            <a:fld id="{FF73AAAE-5F9A-4204-AFEA-00ECD2D60F92}" type="slidenum">
              <a:rPr lang="de-DE" altLang="de-DE" smtClean="0"/>
              <a:pPr>
                <a:defRPr/>
              </a:pPr>
              <a:t>23</a:t>
            </a:fld>
            <a:endParaRPr lang="de-DE" altLang="de-DE" dirty="0"/>
          </a:p>
        </p:txBody>
      </p:sp>
    </p:spTree>
    <p:extLst>
      <p:ext uri="{BB962C8B-B14F-4D97-AF65-F5344CB8AC3E}">
        <p14:creationId xmlns:p14="http://schemas.microsoft.com/office/powerpoint/2010/main" val="3582510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ym typeface="Wingdings" panose="05000000000000000000" pitchFamily="2" charset="2"/>
              </a:rPr>
              <a:t> This 2 plots represent the cross-channel correlation for zenith pointing and for 30 degrees elevation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F73AAAE-5F9A-4204-AFEA-00ECD2D60F92}" type="slidenum">
              <a:rPr lang="de-DE" altLang="de-DE" smtClean="0"/>
              <a:pPr>
                <a:defRPr/>
              </a:pPr>
              <a:t>24</a:t>
            </a:fld>
            <a:endParaRPr lang="de-DE" altLang="de-DE" dirty="0"/>
          </a:p>
        </p:txBody>
      </p:sp>
    </p:spTree>
    <p:extLst>
      <p:ext uri="{BB962C8B-B14F-4D97-AF65-F5344CB8AC3E}">
        <p14:creationId xmlns:p14="http://schemas.microsoft.com/office/powerpoint/2010/main" val="2808063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Time-height cross section on the left half</a:t>
            </a:r>
          </a:p>
          <a:p>
            <a:r>
              <a:rPr lang="en-US" dirty="0" err="1"/>
              <a:t>Rhox</a:t>
            </a:r>
            <a:r>
              <a:rPr lang="en-US" dirty="0"/>
              <a:t> and SLDR stacked on right side. No need to show x-axis label and title in the upper subplot</a:t>
            </a:r>
          </a:p>
          <a:p>
            <a:r>
              <a:rPr lang="en-US" dirty="0"/>
              <a:t>Proposed date: 6.3.19, Punta, 06:31</a:t>
            </a:r>
          </a:p>
        </p:txBody>
      </p:sp>
      <p:sp>
        <p:nvSpPr>
          <p:cNvPr id="4" name="Slide Number Placeholder 3"/>
          <p:cNvSpPr>
            <a:spLocks noGrp="1"/>
          </p:cNvSpPr>
          <p:nvPr>
            <p:ph type="sldNum" sz="quarter" idx="5"/>
          </p:nvPr>
        </p:nvSpPr>
        <p:spPr/>
        <p:txBody>
          <a:bodyPr/>
          <a:lstStyle/>
          <a:p>
            <a:pPr>
              <a:defRPr/>
            </a:pPr>
            <a:fld id="{FF73AAAE-5F9A-4204-AFEA-00ECD2D60F92}" type="slidenum">
              <a:rPr lang="de-DE" altLang="de-DE" smtClean="0"/>
              <a:pPr>
                <a:defRPr/>
              </a:pPr>
              <a:t>25</a:t>
            </a:fld>
            <a:endParaRPr lang="de-DE" altLang="de-DE" dirty="0"/>
          </a:p>
        </p:txBody>
      </p:sp>
    </p:spTree>
    <p:extLst>
      <p:ext uri="{BB962C8B-B14F-4D97-AF65-F5344CB8AC3E}">
        <p14:creationId xmlns:p14="http://schemas.microsoft.com/office/powerpoint/2010/main" val="355179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Time-height cross section on the left half</a:t>
            </a:r>
          </a:p>
          <a:p>
            <a:r>
              <a:rPr lang="en-US" dirty="0" err="1"/>
              <a:t>Rhox</a:t>
            </a:r>
            <a:r>
              <a:rPr lang="en-US" dirty="0"/>
              <a:t> and SLDR stacked on right side. No need to show x-axis label and title in the upper subplot</a:t>
            </a:r>
          </a:p>
          <a:p>
            <a:r>
              <a:rPr lang="en-US" dirty="0"/>
              <a:t>Proposed date: 6.3.19, Punta, 06:31</a:t>
            </a:r>
          </a:p>
        </p:txBody>
      </p:sp>
      <p:sp>
        <p:nvSpPr>
          <p:cNvPr id="4" name="Slide Number Placeholder 3"/>
          <p:cNvSpPr>
            <a:spLocks noGrp="1"/>
          </p:cNvSpPr>
          <p:nvPr>
            <p:ph type="sldNum" sz="quarter" idx="5"/>
          </p:nvPr>
        </p:nvSpPr>
        <p:spPr/>
        <p:txBody>
          <a:bodyPr/>
          <a:lstStyle/>
          <a:p>
            <a:pPr>
              <a:defRPr/>
            </a:pPr>
            <a:fld id="{FF73AAAE-5F9A-4204-AFEA-00ECD2D60F92}" type="slidenum">
              <a:rPr lang="de-DE" altLang="de-DE" smtClean="0"/>
              <a:pPr>
                <a:defRPr/>
              </a:pPr>
              <a:t>26</a:t>
            </a:fld>
            <a:endParaRPr lang="de-DE" altLang="de-DE" dirty="0"/>
          </a:p>
        </p:txBody>
      </p:sp>
    </p:spTree>
    <p:extLst>
      <p:ext uri="{BB962C8B-B14F-4D97-AF65-F5344CB8AC3E}">
        <p14:creationId xmlns:p14="http://schemas.microsoft.com/office/powerpoint/2010/main" val="3753851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Time-height cross section on the left half</a:t>
            </a:r>
          </a:p>
          <a:p>
            <a:r>
              <a:rPr lang="en-US" dirty="0" err="1"/>
              <a:t>Rhox</a:t>
            </a:r>
            <a:r>
              <a:rPr lang="en-US" dirty="0"/>
              <a:t> and SLDR stacked on right side. No need to show x-axis label and title in the upper subplot</a:t>
            </a:r>
          </a:p>
          <a:p>
            <a:r>
              <a:rPr lang="en-US" dirty="0"/>
              <a:t>Proposed date: 6.3.19, Punta, 06:31</a:t>
            </a:r>
          </a:p>
        </p:txBody>
      </p:sp>
      <p:sp>
        <p:nvSpPr>
          <p:cNvPr id="4" name="Slide Number Placeholder 3"/>
          <p:cNvSpPr>
            <a:spLocks noGrp="1"/>
          </p:cNvSpPr>
          <p:nvPr>
            <p:ph type="sldNum" sz="quarter" idx="5"/>
          </p:nvPr>
        </p:nvSpPr>
        <p:spPr/>
        <p:txBody>
          <a:bodyPr/>
          <a:lstStyle/>
          <a:p>
            <a:pPr>
              <a:defRPr/>
            </a:pPr>
            <a:fld id="{FF73AAAE-5F9A-4204-AFEA-00ECD2D60F92}" type="slidenum">
              <a:rPr lang="de-DE" altLang="de-DE" smtClean="0"/>
              <a:pPr>
                <a:defRPr/>
              </a:pPr>
              <a:t>27</a:t>
            </a:fld>
            <a:endParaRPr lang="de-DE" altLang="de-DE" dirty="0"/>
          </a:p>
        </p:txBody>
      </p:sp>
    </p:spTree>
    <p:extLst>
      <p:ext uri="{BB962C8B-B14F-4D97-AF65-F5344CB8AC3E}">
        <p14:creationId xmlns:p14="http://schemas.microsoft.com/office/powerpoint/2010/main" val="4187618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Coarse</a:t>
            </a:r>
            <a:r>
              <a:rPr lang="de-DE" dirty="0"/>
              <a:t> </a:t>
            </a:r>
            <a:r>
              <a:rPr lang="de-DE" dirty="0" err="1"/>
              <a:t>domain</a:t>
            </a:r>
            <a:r>
              <a:rPr lang="de-DE" dirty="0"/>
              <a:t> (</a:t>
            </a:r>
            <a:r>
              <a:rPr lang="de-DE" dirty="0" err="1"/>
              <a:t>test</a:t>
            </a:r>
            <a:r>
              <a:rPr lang="de-DE" dirty="0"/>
              <a:t> </a:t>
            </a:r>
            <a:r>
              <a:rPr lang="de-DE" dirty="0" err="1"/>
              <a:t>domain</a:t>
            </a:r>
            <a:r>
              <a:rPr lang="de-DE" dirty="0"/>
              <a:t>) </a:t>
            </a:r>
            <a:r>
              <a:rPr lang="de-DE" dirty="0" err="1"/>
              <a:t>with</a:t>
            </a:r>
            <a:r>
              <a:rPr lang="de-DE" dirty="0"/>
              <a:t> 20 km horizontal</a:t>
            </a:r>
            <a:r>
              <a:rPr lang="de-DE" baseline="0" dirty="0"/>
              <a:t> </a:t>
            </a:r>
            <a:r>
              <a:rPr lang="de-DE" baseline="0" dirty="0" err="1"/>
              <a:t>resolution</a:t>
            </a:r>
            <a:r>
              <a:rPr lang="de-DE" baseline="0" dirty="0"/>
              <a:t> </a:t>
            </a:r>
            <a:r>
              <a:rPr lang="de-DE" baseline="0" dirty="0">
                <a:sym typeface="Wingdings" panose="05000000000000000000" pitchFamily="2" charset="2"/>
              </a:rPr>
              <a:t> </a:t>
            </a:r>
            <a:r>
              <a:rPr lang="de-DE" baseline="0" dirty="0" err="1">
                <a:sym typeface="Wingdings" panose="05000000000000000000" pitchFamily="2" charset="2"/>
              </a:rPr>
              <a:t>we</a:t>
            </a:r>
            <a:r>
              <a:rPr lang="de-DE" baseline="0" dirty="0">
                <a:sym typeface="Wingdings" panose="05000000000000000000" pitchFamily="2" charset="2"/>
              </a:rPr>
              <a:t> will </a:t>
            </a:r>
            <a:r>
              <a:rPr lang="de-DE" baseline="0" dirty="0" err="1">
                <a:sym typeface="Wingdings" panose="05000000000000000000" pitchFamily="2" charset="2"/>
              </a:rPr>
              <a:t>eventually</a:t>
            </a:r>
            <a:r>
              <a:rPr lang="de-DE" baseline="0" dirty="0">
                <a:sym typeface="Wingdings" panose="05000000000000000000" pitchFamily="2" charset="2"/>
              </a:rPr>
              <a:t> </a:t>
            </a:r>
            <a:r>
              <a:rPr lang="de-DE" baseline="0" dirty="0" err="1">
                <a:sym typeface="Wingdings" panose="05000000000000000000" pitchFamily="2" charset="2"/>
              </a:rPr>
              <a:t>go</a:t>
            </a:r>
            <a:r>
              <a:rPr lang="de-DE" baseline="0" dirty="0">
                <a:sym typeface="Wingdings" panose="05000000000000000000" pitchFamily="2" charset="2"/>
              </a:rPr>
              <a:t> down </a:t>
            </a:r>
            <a:r>
              <a:rPr lang="de-DE" baseline="0" dirty="0" err="1">
                <a:sym typeface="Wingdings" panose="05000000000000000000" pitchFamily="2" charset="2"/>
              </a:rPr>
              <a:t>to</a:t>
            </a:r>
            <a:r>
              <a:rPr lang="de-DE" baseline="0" dirty="0">
                <a:sym typeface="Wingdings" panose="05000000000000000000" pitchFamily="2" charset="2"/>
              </a:rPr>
              <a:t> 1.2 km</a:t>
            </a:r>
            <a:endParaRPr lang="de-DE" baseline="0" dirty="0"/>
          </a:p>
          <a:p>
            <a:r>
              <a:rPr lang="de-DE" baseline="0" dirty="0"/>
              <a:t>MIRA </a:t>
            </a:r>
            <a:r>
              <a:rPr lang="de-DE" baseline="0" dirty="0" err="1"/>
              <a:t>and</a:t>
            </a:r>
            <a:r>
              <a:rPr lang="de-DE" baseline="0" dirty="0"/>
              <a:t> PAMTRA </a:t>
            </a:r>
            <a:r>
              <a:rPr lang="de-DE" baseline="0" dirty="0" err="1"/>
              <a:t>reflectivity</a:t>
            </a:r>
            <a:r>
              <a:rPr lang="de-DE" baseline="0" dirty="0"/>
              <a:t> (</a:t>
            </a:r>
            <a:r>
              <a:rPr lang="de-DE" baseline="0" dirty="0" err="1"/>
              <a:t>of</a:t>
            </a:r>
            <a:r>
              <a:rPr lang="de-DE" baseline="0" dirty="0"/>
              <a:t> </a:t>
            </a:r>
            <a:r>
              <a:rPr lang="de-DE" baseline="0" dirty="0" err="1"/>
              <a:t>course</a:t>
            </a:r>
            <a:r>
              <a:rPr lang="de-DE" baseline="0" dirty="0"/>
              <a:t> LIMRAD </a:t>
            </a:r>
            <a:r>
              <a:rPr lang="de-DE" baseline="0" dirty="0" err="1"/>
              <a:t>failed</a:t>
            </a:r>
            <a:r>
              <a:rPr lang="de-DE" baseline="0" dirty="0"/>
              <a:t> </a:t>
            </a:r>
            <a:r>
              <a:rPr lang="de-DE" baseline="0" dirty="0" err="1"/>
              <a:t>exactly</a:t>
            </a:r>
            <a:r>
              <a:rPr lang="de-DE" baseline="0" dirty="0"/>
              <a:t> on </a:t>
            </a:r>
            <a:r>
              <a:rPr lang="de-DE" baseline="0" dirty="0" err="1"/>
              <a:t>the</a:t>
            </a:r>
            <a:r>
              <a:rPr lang="de-DE" baseline="0" dirty="0"/>
              <a:t> </a:t>
            </a:r>
            <a:r>
              <a:rPr lang="de-DE" baseline="0" dirty="0" err="1"/>
              <a:t>day</a:t>
            </a:r>
            <a:r>
              <a:rPr lang="de-DE" baseline="0" dirty="0"/>
              <a:t> </a:t>
            </a:r>
            <a:r>
              <a:rPr lang="de-DE" baseline="0" dirty="0" err="1"/>
              <a:t>for</a:t>
            </a:r>
            <a:r>
              <a:rPr lang="de-DE" baseline="0" dirty="0"/>
              <a:t> </a:t>
            </a:r>
            <a:r>
              <a:rPr lang="de-DE" baseline="0" dirty="0" err="1"/>
              <a:t>which</a:t>
            </a:r>
            <a:r>
              <a:rPr lang="de-DE" baseline="0" dirty="0"/>
              <a:t> I </a:t>
            </a:r>
            <a:r>
              <a:rPr lang="de-DE" baseline="0" dirty="0" err="1"/>
              <a:t>have</a:t>
            </a:r>
            <a:r>
              <a:rPr lang="de-DE" baseline="0" dirty="0"/>
              <a:t> IFS </a:t>
            </a:r>
            <a:r>
              <a:rPr lang="de-DE" baseline="0" dirty="0" err="1"/>
              <a:t>data</a:t>
            </a:r>
            <a:r>
              <a:rPr lang="de-DE" baseline="0" dirty="0"/>
              <a:t>)</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31</a:t>
            </a:fld>
            <a:endParaRPr lang="de-DE" altLang="de-DE" dirty="0"/>
          </a:p>
        </p:txBody>
      </p:sp>
    </p:spTree>
    <p:extLst>
      <p:ext uri="{BB962C8B-B14F-4D97-AF65-F5344CB8AC3E}">
        <p14:creationId xmlns:p14="http://schemas.microsoft.com/office/powerpoint/2010/main" val="648191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AA24C72F-B32F-0947-8EA7-0D034CC47F5B}" type="slidenum">
              <a:rPr lang="de-DE" smtClean="0"/>
              <a:t>33</a:t>
            </a:fld>
            <a:endParaRPr lang="de-DE"/>
          </a:p>
        </p:txBody>
      </p:sp>
    </p:spTree>
    <p:extLst>
      <p:ext uri="{BB962C8B-B14F-4D97-AF65-F5344CB8AC3E}">
        <p14:creationId xmlns:p14="http://schemas.microsoft.com/office/powerpoint/2010/main" val="837826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overlay</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34</a:t>
            </a:fld>
            <a:endParaRPr lang="de-DE" altLang="de-DE" dirty="0"/>
          </a:p>
        </p:txBody>
      </p:sp>
    </p:spTree>
    <p:extLst>
      <p:ext uri="{BB962C8B-B14F-4D97-AF65-F5344CB8AC3E}">
        <p14:creationId xmlns:p14="http://schemas.microsoft.com/office/powerpoint/2010/main" val="1729721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overlay</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35</a:t>
            </a:fld>
            <a:endParaRPr lang="de-DE" altLang="de-DE" dirty="0"/>
          </a:p>
        </p:txBody>
      </p:sp>
    </p:spTree>
    <p:extLst>
      <p:ext uri="{BB962C8B-B14F-4D97-AF65-F5344CB8AC3E}">
        <p14:creationId xmlns:p14="http://schemas.microsoft.com/office/powerpoint/2010/main" val="302294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Availability</a:t>
            </a:r>
            <a:r>
              <a:rPr lang="de-DE" dirty="0"/>
              <a:t> </a:t>
            </a:r>
            <a:r>
              <a:rPr lang="de-DE" dirty="0" err="1"/>
              <a:t>of</a:t>
            </a:r>
            <a:r>
              <a:rPr lang="de-DE" dirty="0"/>
              <a:t> CCN </a:t>
            </a:r>
            <a:r>
              <a:rPr lang="de-DE" dirty="0" err="1"/>
              <a:t>and</a:t>
            </a:r>
            <a:r>
              <a:rPr lang="de-DE" dirty="0"/>
              <a:t> INP </a:t>
            </a:r>
            <a:r>
              <a:rPr lang="de-DE" dirty="0" err="1"/>
              <a:t>determines</a:t>
            </a:r>
            <a:r>
              <a:rPr lang="de-DE" dirty="0"/>
              <a:t> </a:t>
            </a:r>
            <a:r>
              <a:rPr lang="de-DE" dirty="0" err="1"/>
              <a:t>number</a:t>
            </a:r>
            <a:r>
              <a:rPr lang="de-DE" dirty="0"/>
              <a:t> </a:t>
            </a:r>
            <a:r>
              <a:rPr lang="de-DE" dirty="0" err="1"/>
              <a:t>conc</a:t>
            </a:r>
            <a:r>
              <a:rPr lang="de-DE" dirty="0"/>
              <a:t>. </a:t>
            </a:r>
            <a:r>
              <a:rPr lang="de-DE" dirty="0" err="1"/>
              <a:t>of</a:t>
            </a:r>
            <a:r>
              <a:rPr lang="de-DE" dirty="0"/>
              <a:t> </a:t>
            </a:r>
            <a:r>
              <a:rPr lang="de-DE" dirty="0" err="1"/>
              <a:t>cloud</a:t>
            </a:r>
            <a:r>
              <a:rPr lang="de-DE" dirty="0"/>
              <a:t> </a:t>
            </a:r>
            <a:r>
              <a:rPr lang="de-DE" dirty="0" err="1"/>
              <a:t>droplets</a:t>
            </a:r>
            <a:r>
              <a:rPr lang="de-DE" dirty="0"/>
              <a:t> </a:t>
            </a:r>
            <a:r>
              <a:rPr lang="de-DE" dirty="0" err="1"/>
              <a:t>and</a:t>
            </a:r>
            <a:r>
              <a:rPr lang="de-DE" dirty="0"/>
              <a:t> </a:t>
            </a:r>
            <a:r>
              <a:rPr lang="de-DE" dirty="0" err="1"/>
              <a:t>ice</a:t>
            </a:r>
            <a:r>
              <a:rPr lang="de-DE" dirty="0"/>
              <a:t> </a:t>
            </a:r>
            <a:r>
              <a:rPr lang="de-DE" dirty="0" err="1"/>
              <a:t>crystals</a:t>
            </a:r>
            <a:r>
              <a:rPr lang="de-DE" dirty="0"/>
              <a:t> </a:t>
            </a:r>
          </a:p>
          <a:p>
            <a:endParaRPr lang="de-DE" dirty="0"/>
          </a:p>
          <a:p>
            <a:endParaRPr lang="de-DE" dirty="0"/>
          </a:p>
          <a:p>
            <a:r>
              <a:rPr lang="de-DE" dirty="0"/>
              <a:t>In </a:t>
            </a:r>
            <a:r>
              <a:rPr lang="de-DE" dirty="0" err="1"/>
              <a:t>the</a:t>
            </a:r>
            <a:r>
              <a:rPr lang="de-DE" dirty="0"/>
              <a:t> MPC T-range </a:t>
            </a:r>
            <a:r>
              <a:rPr lang="de-DE" dirty="0" err="1"/>
              <a:t>of</a:t>
            </a:r>
            <a:r>
              <a:rPr lang="de-DE" dirty="0"/>
              <a:t> Zero </a:t>
            </a:r>
            <a:r>
              <a:rPr lang="de-DE" dirty="0" err="1"/>
              <a:t>to</a:t>
            </a:r>
            <a:r>
              <a:rPr lang="de-DE" dirty="0"/>
              <a:t> -37C, </a:t>
            </a:r>
            <a:r>
              <a:rPr lang="de-DE" dirty="0" err="1"/>
              <a:t>ice</a:t>
            </a:r>
            <a:r>
              <a:rPr lang="de-DE" dirty="0"/>
              <a:t> </a:t>
            </a:r>
            <a:r>
              <a:rPr lang="de-DE" dirty="0" err="1"/>
              <a:t>formation</a:t>
            </a:r>
            <a:r>
              <a:rPr lang="de-DE" dirty="0"/>
              <a:t> </a:t>
            </a:r>
            <a:r>
              <a:rPr lang="de-DE" dirty="0" err="1"/>
              <a:t>happens</a:t>
            </a:r>
            <a:r>
              <a:rPr lang="de-DE" dirty="0"/>
              <a:t> via </a:t>
            </a:r>
            <a:r>
              <a:rPr lang="de-DE" dirty="0" err="1"/>
              <a:t>het</a:t>
            </a:r>
            <a:r>
              <a:rPr lang="de-DE" dirty="0"/>
              <a:t>. </a:t>
            </a:r>
            <a:r>
              <a:rPr lang="de-DE" dirty="0" err="1"/>
              <a:t>Ice</a:t>
            </a:r>
            <a:r>
              <a:rPr lang="de-DE" dirty="0"/>
              <a:t> </a:t>
            </a:r>
            <a:r>
              <a:rPr lang="de-DE" dirty="0" err="1"/>
              <a:t>formation</a:t>
            </a:r>
            <a:r>
              <a:rPr lang="de-DE" dirty="0"/>
              <a:t> </a:t>
            </a:r>
            <a:r>
              <a:rPr lang="de-DE" dirty="0" err="1"/>
              <a:t>processes</a:t>
            </a:r>
            <a:r>
              <a:rPr lang="de-DE" dirty="0"/>
              <a:t> </a:t>
            </a:r>
            <a:r>
              <a:rPr lang="de-DE" dirty="0" err="1"/>
              <a:t>for</a:t>
            </a:r>
            <a:r>
              <a:rPr lang="de-DE" dirty="0"/>
              <a:t> </a:t>
            </a:r>
            <a:r>
              <a:rPr lang="de-DE" dirty="0" err="1"/>
              <a:t>which</a:t>
            </a:r>
            <a:r>
              <a:rPr lang="de-DE" dirty="0"/>
              <a:t> CCN </a:t>
            </a:r>
            <a:r>
              <a:rPr lang="de-DE" dirty="0" err="1"/>
              <a:t>and</a:t>
            </a:r>
            <a:r>
              <a:rPr lang="de-DE" dirty="0"/>
              <a:t> INP </a:t>
            </a:r>
            <a:r>
              <a:rPr lang="de-DE" dirty="0" err="1"/>
              <a:t>are</a:t>
            </a:r>
            <a:r>
              <a:rPr lang="de-DE" dirty="0"/>
              <a:t> </a:t>
            </a:r>
            <a:r>
              <a:rPr lang="de-DE" dirty="0" err="1"/>
              <a:t>required</a:t>
            </a:r>
            <a:r>
              <a:rPr lang="de-DE" dirty="0"/>
              <a:t> (</a:t>
            </a:r>
            <a:r>
              <a:rPr lang="de-DE" dirty="0" err="1"/>
              <a:t>to</a:t>
            </a:r>
            <a:r>
              <a:rPr lang="de-DE" dirty="0"/>
              <a:t> form </a:t>
            </a:r>
            <a:r>
              <a:rPr lang="de-DE" dirty="0" err="1"/>
              <a:t>cloud</a:t>
            </a:r>
            <a:r>
              <a:rPr lang="de-DE" dirty="0"/>
              <a:t> </a:t>
            </a:r>
            <a:r>
              <a:rPr lang="de-DE" dirty="0" err="1"/>
              <a:t>droplets</a:t>
            </a:r>
            <a:r>
              <a:rPr lang="de-DE" dirty="0"/>
              <a:t> </a:t>
            </a:r>
            <a:r>
              <a:rPr lang="de-DE" dirty="0" err="1"/>
              <a:t>and</a:t>
            </a:r>
            <a:r>
              <a:rPr lang="de-DE" dirty="0"/>
              <a:t> </a:t>
            </a:r>
            <a:r>
              <a:rPr lang="de-DE" dirty="0" err="1"/>
              <a:t>ice</a:t>
            </a:r>
            <a:r>
              <a:rPr lang="de-DE" dirty="0"/>
              <a:t> </a:t>
            </a:r>
            <a:r>
              <a:rPr lang="de-DE" dirty="0" err="1"/>
              <a:t>particles</a:t>
            </a:r>
            <a:r>
              <a:rPr lang="de-DE" dirty="0"/>
              <a:t>).</a:t>
            </a:r>
          </a:p>
          <a:p>
            <a:r>
              <a:rPr lang="de-DE" dirty="0"/>
              <a:t>The </a:t>
            </a:r>
            <a:r>
              <a:rPr lang="de-DE" dirty="0" err="1"/>
              <a:t>ice</a:t>
            </a:r>
            <a:r>
              <a:rPr lang="de-DE" dirty="0"/>
              <a:t> </a:t>
            </a:r>
            <a:r>
              <a:rPr lang="de-DE" dirty="0" err="1"/>
              <a:t>particles</a:t>
            </a:r>
            <a:r>
              <a:rPr lang="de-DE" dirty="0"/>
              <a:t> </a:t>
            </a:r>
            <a:r>
              <a:rPr lang="de-DE" dirty="0" err="1"/>
              <a:t>grow</a:t>
            </a:r>
            <a:r>
              <a:rPr lang="de-DE" dirty="0"/>
              <a:t> </a:t>
            </a:r>
            <a:r>
              <a:rPr lang="de-DE" dirty="0" err="1"/>
              <a:t>and</a:t>
            </a:r>
            <a:r>
              <a:rPr lang="de-DE" dirty="0"/>
              <a:t> form </a:t>
            </a:r>
            <a:r>
              <a:rPr lang="de-DE" dirty="0" err="1"/>
              <a:t>precipitation</a:t>
            </a:r>
            <a:r>
              <a:rPr lang="de-DE" dirty="0"/>
              <a:t> </a:t>
            </a:r>
            <a:r>
              <a:rPr lang="de-DE" dirty="0" err="1"/>
              <a:t>through</a:t>
            </a:r>
            <a:r>
              <a:rPr lang="de-DE" dirty="0"/>
              <a:t> </a:t>
            </a:r>
            <a:r>
              <a:rPr lang="de-DE" dirty="0" err="1"/>
              <a:t>w.v</a:t>
            </a:r>
            <a:r>
              <a:rPr lang="de-DE" dirty="0"/>
              <a:t>. </a:t>
            </a:r>
            <a:r>
              <a:rPr lang="de-DE" dirty="0" err="1"/>
              <a:t>deposition</a:t>
            </a:r>
            <a:r>
              <a:rPr lang="de-DE" dirty="0"/>
              <a:t> </a:t>
            </a:r>
            <a:r>
              <a:rPr lang="de-DE" dirty="0" err="1"/>
              <a:t>or</a:t>
            </a:r>
            <a:r>
              <a:rPr lang="de-DE" dirty="0"/>
              <a:t> </a:t>
            </a:r>
            <a:r>
              <a:rPr lang="de-DE" dirty="0" err="1"/>
              <a:t>aggregation</a:t>
            </a:r>
            <a:r>
              <a:rPr lang="de-DE" dirty="0"/>
              <a:t> </a:t>
            </a:r>
            <a:r>
              <a:rPr lang="de-DE" dirty="0" err="1"/>
              <a:t>or</a:t>
            </a:r>
            <a:r>
              <a:rPr lang="de-DE" dirty="0"/>
              <a:t> </a:t>
            </a:r>
            <a:r>
              <a:rPr lang="de-DE" dirty="0" err="1"/>
              <a:t>riming</a:t>
            </a:r>
            <a:endParaRPr lang="de-DE" dirty="0"/>
          </a:p>
          <a:p>
            <a:r>
              <a:rPr lang="de-DE" dirty="0" err="1"/>
              <a:t>Ice</a:t>
            </a:r>
            <a:r>
              <a:rPr lang="de-DE" dirty="0"/>
              <a:t> </a:t>
            </a:r>
            <a:r>
              <a:rPr lang="de-DE" dirty="0" err="1"/>
              <a:t>multipl</a:t>
            </a:r>
            <a:r>
              <a:rPr lang="de-DE" dirty="0"/>
              <a:t>. </a:t>
            </a:r>
            <a:r>
              <a:rPr lang="de-DE" dirty="0" err="1"/>
              <a:t>can</a:t>
            </a:r>
            <a:r>
              <a:rPr lang="de-DE" dirty="0"/>
              <a:t> also happen, e.g. </a:t>
            </a:r>
            <a:r>
              <a:rPr lang="de-DE" dirty="0" err="1"/>
              <a:t>through</a:t>
            </a:r>
            <a:r>
              <a:rPr lang="de-DE" dirty="0"/>
              <a:t> </a:t>
            </a:r>
            <a:r>
              <a:rPr lang="de-DE" dirty="0" err="1"/>
              <a:t>rime</a:t>
            </a:r>
            <a:r>
              <a:rPr lang="de-DE" dirty="0"/>
              <a:t> </a:t>
            </a:r>
            <a:r>
              <a:rPr lang="de-DE" dirty="0" err="1"/>
              <a:t>splintering</a:t>
            </a:r>
            <a:r>
              <a:rPr lang="de-DE" dirty="0"/>
              <a:t>. </a:t>
            </a:r>
          </a:p>
          <a:p>
            <a:endParaRPr lang="de-DE" dirty="0"/>
          </a:p>
          <a:p>
            <a:r>
              <a:rPr lang="de-DE" dirty="0" err="1"/>
              <a:t>Ice</a:t>
            </a:r>
            <a:r>
              <a:rPr lang="de-DE" dirty="0"/>
              <a:t> </a:t>
            </a:r>
            <a:r>
              <a:rPr lang="de-DE" dirty="0" err="1"/>
              <a:t>formation</a:t>
            </a:r>
            <a:r>
              <a:rPr lang="de-DE" dirty="0"/>
              <a:t> </a:t>
            </a:r>
            <a:r>
              <a:rPr lang="de-DE" dirty="0" err="1"/>
              <a:t>thus</a:t>
            </a:r>
            <a:r>
              <a:rPr lang="de-DE" dirty="0"/>
              <a:t> </a:t>
            </a:r>
            <a:r>
              <a:rPr lang="de-DE" dirty="0" err="1"/>
              <a:t>affects</a:t>
            </a:r>
            <a:r>
              <a:rPr lang="de-DE" dirty="0"/>
              <a:t> </a:t>
            </a:r>
            <a:r>
              <a:rPr lang="de-DE" dirty="0" err="1"/>
              <a:t>precip</a:t>
            </a:r>
            <a:r>
              <a:rPr lang="de-DE" dirty="0"/>
              <a:t>. </a:t>
            </a:r>
            <a:r>
              <a:rPr lang="de-DE" dirty="0" err="1"/>
              <a:t>formation</a:t>
            </a:r>
            <a:r>
              <a:rPr lang="de-DE" dirty="0"/>
              <a:t> </a:t>
            </a:r>
            <a:r>
              <a:rPr lang="de-DE" dirty="0" err="1"/>
              <a:t>and</a:t>
            </a:r>
            <a:r>
              <a:rPr lang="de-DE" dirty="0"/>
              <a:t> </a:t>
            </a:r>
            <a:r>
              <a:rPr lang="de-DE" dirty="0" err="1"/>
              <a:t>cloud</a:t>
            </a:r>
            <a:r>
              <a:rPr lang="de-DE" dirty="0"/>
              <a:t> </a:t>
            </a:r>
            <a:r>
              <a:rPr lang="de-DE" dirty="0" err="1"/>
              <a:t>rad</a:t>
            </a:r>
            <a:r>
              <a:rPr lang="de-DE" dirty="0"/>
              <a:t>. </a:t>
            </a:r>
            <a:r>
              <a:rPr lang="de-DE" dirty="0" err="1"/>
              <a:t>Prop</a:t>
            </a:r>
            <a:r>
              <a:rPr lang="de-DE" dirty="0"/>
              <a:t>. </a:t>
            </a:r>
            <a:r>
              <a:rPr lang="de-DE" dirty="0" err="1"/>
              <a:t>Depend</a:t>
            </a:r>
            <a:r>
              <a:rPr lang="de-DE" dirty="0"/>
              <a:t> on </a:t>
            </a:r>
            <a:r>
              <a:rPr lang="de-DE" dirty="0" err="1"/>
              <a:t>the</a:t>
            </a:r>
            <a:r>
              <a:rPr lang="de-DE" dirty="0"/>
              <a:t> </a:t>
            </a:r>
            <a:r>
              <a:rPr lang="de-DE" dirty="0" err="1"/>
              <a:t>amount</a:t>
            </a:r>
            <a:r>
              <a:rPr lang="de-DE" dirty="0"/>
              <a:t> + </a:t>
            </a:r>
            <a:r>
              <a:rPr lang="de-DE" dirty="0" err="1"/>
              <a:t>distribution</a:t>
            </a:r>
            <a:r>
              <a:rPr lang="de-DE" dirty="0"/>
              <a:t> </a:t>
            </a:r>
            <a:r>
              <a:rPr lang="de-DE" dirty="0" err="1"/>
              <a:t>of</a:t>
            </a:r>
            <a:r>
              <a:rPr lang="de-DE" dirty="0"/>
              <a:t> </a:t>
            </a:r>
            <a:r>
              <a:rPr lang="de-DE" dirty="0" err="1"/>
              <a:t>liquid+ice</a:t>
            </a:r>
            <a:r>
              <a:rPr lang="de-DE" dirty="0"/>
              <a:t> in </a:t>
            </a:r>
            <a:r>
              <a:rPr lang="de-DE" dirty="0" err="1"/>
              <a:t>the</a:t>
            </a:r>
            <a:r>
              <a:rPr lang="de-DE" dirty="0"/>
              <a:t> </a:t>
            </a:r>
            <a:r>
              <a:rPr lang="de-DE" dirty="0" err="1"/>
              <a:t>cloud</a:t>
            </a:r>
            <a:r>
              <a:rPr lang="de-DE" dirty="0"/>
              <a:t>.</a:t>
            </a:r>
          </a:p>
        </p:txBody>
      </p:sp>
      <p:sp>
        <p:nvSpPr>
          <p:cNvPr id="4" name="Slide Number Placeholder 3"/>
          <p:cNvSpPr>
            <a:spLocks noGrp="1"/>
          </p:cNvSpPr>
          <p:nvPr>
            <p:ph type="sldNum" sz="quarter" idx="5"/>
          </p:nvPr>
        </p:nvSpPr>
        <p:spPr/>
        <p:txBody>
          <a:bodyPr/>
          <a:lstStyle/>
          <a:p>
            <a:pPr>
              <a:defRPr/>
            </a:pPr>
            <a:fld id="{AA24C72F-B32F-0947-8EA7-0D034CC47F5B}" type="slidenum">
              <a:rPr lang="de-DE" smtClean="0"/>
              <a:t>3</a:t>
            </a:fld>
            <a:endParaRPr lang="de-DE"/>
          </a:p>
        </p:txBody>
      </p:sp>
    </p:spTree>
    <p:extLst>
      <p:ext uri="{BB962C8B-B14F-4D97-AF65-F5344CB8AC3E}">
        <p14:creationId xmlns:p14="http://schemas.microsoft.com/office/powerpoint/2010/main" val="2982578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overlay</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36</a:t>
            </a:fld>
            <a:endParaRPr lang="de-DE" altLang="de-DE" dirty="0"/>
          </a:p>
        </p:txBody>
      </p:sp>
    </p:spTree>
    <p:extLst>
      <p:ext uri="{BB962C8B-B14F-4D97-AF65-F5344CB8AC3E}">
        <p14:creationId xmlns:p14="http://schemas.microsoft.com/office/powerpoint/2010/main" val="3642424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overlay</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37</a:t>
            </a:fld>
            <a:endParaRPr lang="de-DE" altLang="de-DE" dirty="0"/>
          </a:p>
        </p:txBody>
      </p:sp>
    </p:spTree>
    <p:extLst>
      <p:ext uri="{BB962C8B-B14F-4D97-AF65-F5344CB8AC3E}">
        <p14:creationId xmlns:p14="http://schemas.microsoft.com/office/powerpoint/2010/main" val="1242805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overlay</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38</a:t>
            </a:fld>
            <a:endParaRPr lang="de-DE" altLang="de-DE" dirty="0"/>
          </a:p>
        </p:txBody>
      </p:sp>
    </p:spTree>
    <p:extLst>
      <p:ext uri="{BB962C8B-B14F-4D97-AF65-F5344CB8AC3E}">
        <p14:creationId xmlns:p14="http://schemas.microsoft.com/office/powerpoint/2010/main" val="3348102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Coarse</a:t>
            </a:r>
            <a:r>
              <a:rPr lang="de-DE" dirty="0"/>
              <a:t> </a:t>
            </a:r>
            <a:r>
              <a:rPr lang="de-DE" dirty="0" err="1"/>
              <a:t>domain</a:t>
            </a:r>
            <a:r>
              <a:rPr lang="de-DE" dirty="0"/>
              <a:t> (</a:t>
            </a:r>
            <a:r>
              <a:rPr lang="de-DE" dirty="0" err="1"/>
              <a:t>test</a:t>
            </a:r>
            <a:r>
              <a:rPr lang="de-DE" dirty="0"/>
              <a:t> </a:t>
            </a:r>
            <a:r>
              <a:rPr lang="de-DE" dirty="0" err="1"/>
              <a:t>domain</a:t>
            </a:r>
            <a:r>
              <a:rPr lang="de-DE" dirty="0"/>
              <a:t>) </a:t>
            </a:r>
            <a:r>
              <a:rPr lang="de-DE" dirty="0" err="1"/>
              <a:t>with</a:t>
            </a:r>
            <a:r>
              <a:rPr lang="de-DE" dirty="0"/>
              <a:t> 20 km horizontal</a:t>
            </a:r>
            <a:r>
              <a:rPr lang="de-DE" baseline="0" dirty="0"/>
              <a:t> </a:t>
            </a:r>
            <a:r>
              <a:rPr lang="de-DE" baseline="0" dirty="0" err="1"/>
              <a:t>resolution</a:t>
            </a:r>
            <a:r>
              <a:rPr lang="de-DE" baseline="0" dirty="0"/>
              <a:t> </a:t>
            </a:r>
            <a:r>
              <a:rPr lang="de-DE" baseline="0" dirty="0">
                <a:sym typeface="Wingdings" panose="05000000000000000000" pitchFamily="2" charset="2"/>
              </a:rPr>
              <a:t> </a:t>
            </a:r>
            <a:r>
              <a:rPr lang="de-DE" baseline="0" dirty="0" err="1">
                <a:sym typeface="Wingdings" panose="05000000000000000000" pitchFamily="2" charset="2"/>
              </a:rPr>
              <a:t>we</a:t>
            </a:r>
            <a:r>
              <a:rPr lang="de-DE" baseline="0" dirty="0">
                <a:sym typeface="Wingdings" panose="05000000000000000000" pitchFamily="2" charset="2"/>
              </a:rPr>
              <a:t> will </a:t>
            </a:r>
            <a:r>
              <a:rPr lang="de-DE" baseline="0" dirty="0" err="1">
                <a:sym typeface="Wingdings" panose="05000000000000000000" pitchFamily="2" charset="2"/>
              </a:rPr>
              <a:t>eventually</a:t>
            </a:r>
            <a:r>
              <a:rPr lang="de-DE" baseline="0" dirty="0">
                <a:sym typeface="Wingdings" panose="05000000000000000000" pitchFamily="2" charset="2"/>
              </a:rPr>
              <a:t> </a:t>
            </a:r>
            <a:r>
              <a:rPr lang="de-DE" baseline="0" dirty="0" err="1">
                <a:sym typeface="Wingdings" panose="05000000000000000000" pitchFamily="2" charset="2"/>
              </a:rPr>
              <a:t>go</a:t>
            </a:r>
            <a:r>
              <a:rPr lang="de-DE" baseline="0" dirty="0">
                <a:sym typeface="Wingdings" panose="05000000000000000000" pitchFamily="2" charset="2"/>
              </a:rPr>
              <a:t> down </a:t>
            </a:r>
            <a:r>
              <a:rPr lang="de-DE" baseline="0" dirty="0" err="1">
                <a:sym typeface="Wingdings" panose="05000000000000000000" pitchFamily="2" charset="2"/>
              </a:rPr>
              <a:t>to</a:t>
            </a:r>
            <a:r>
              <a:rPr lang="de-DE" baseline="0" dirty="0">
                <a:sym typeface="Wingdings" panose="05000000000000000000" pitchFamily="2" charset="2"/>
              </a:rPr>
              <a:t> 1.2 km</a:t>
            </a:r>
            <a:endParaRPr lang="de-DE" baseline="0" dirty="0"/>
          </a:p>
          <a:p>
            <a:r>
              <a:rPr lang="de-DE" baseline="0" dirty="0"/>
              <a:t>MIRA </a:t>
            </a:r>
            <a:r>
              <a:rPr lang="de-DE" baseline="0" dirty="0" err="1"/>
              <a:t>and</a:t>
            </a:r>
            <a:r>
              <a:rPr lang="de-DE" baseline="0" dirty="0"/>
              <a:t> PAMTRA </a:t>
            </a:r>
            <a:r>
              <a:rPr lang="de-DE" baseline="0" dirty="0" err="1"/>
              <a:t>reflectivity</a:t>
            </a:r>
            <a:r>
              <a:rPr lang="de-DE" baseline="0" dirty="0"/>
              <a:t> (</a:t>
            </a:r>
            <a:r>
              <a:rPr lang="de-DE" baseline="0" dirty="0" err="1"/>
              <a:t>of</a:t>
            </a:r>
            <a:r>
              <a:rPr lang="de-DE" baseline="0" dirty="0"/>
              <a:t> </a:t>
            </a:r>
            <a:r>
              <a:rPr lang="de-DE" baseline="0" dirty="0" err="1"/>
              <a:t>course</a:t>
            </a:r>
            <a:r>
              <a:rPr lang="de-DE" baseline="0" dirty="0"/>
              <a:t> LIMRAD </a:t>
            </a:r>
            <a:r>
              <a:rPr lang="de-DE" baseline="0" dirty="0" err="1"/>
              <a:t>failed</a:t>
            </a:r>
            <a:r>
              <a:rPr lang="de-DE" baseline="0" dirty="0"/>
              <a:t> </a:t>
            </a:r>
            <a:r>
              <a:rPr lang="de-DE" baseline="0" dirty="0" err="1"/>
              <a:t>exactly</a:t>
            </a:r>
            <a:r>
              <a:rPr lang="de-DE" baseline="0" dirty="0"/>
              <a:t> on </a:t>
            </a:r>
            <a:r>
              <a:rPr lang="de-DE" baseline="0" dirty="0" err="1"/>
              <a:t>the</a:t>
            </a:r>
            <a:r>
              <a:rPr lang="de-DE" baseline="0" dirty="0"/>
              <a:t> </a:t>
            </a:r>
            <a:r>
              <a:rPr lang="de-DE" baseline="0" dirty="0" err="1"/>
              <a:t>day</a:t>
            </a:r>
            <a:r>
              <a:rPr lang="de-DE" baseline="0" dirty="0"/>
              <a:t> </a:t>
            </a:r>
            <a:r>
              <a:rPr lang="de-DE" baseline="0" dirty="0" err="1"/>
              <a:t>for</a:t>
            </a:r>
            <a:r>
              <a:rPr lang="de-DE" baseline="0" dirty="0"/>
              <a:t> </a:t>
            </a:r>
            <a:r>
              <a:rPr lang="de-DE" baseline="0" dirty="0" err="1"/>
              <a:t>which</a:t>
            </a:r>
            <a:r>
              <a:rPr lang="de-DE" baseline="0" dirty="0"/>
              <a:t> I </a:t>
            </a:r>
            <a:r>
              <a:rPr lang="de-DE" baseline="0" dirty="0" err="1"/>
              <a:t>have</a:t>
            </a:r>
            <a:r>
              <a:rPr lang="de-DE" baseline="0" dirty="0"/>
              <a:t> IFS </a:t>
            </a:r>
            <a:r>
              <a:rPr lang="de-DE" baseline="0" dirty="0" err="1"/>
              <a:t>data</a:t>
            </a:r>
            <a:r>
              <a:rPr lang="de-DE" baseline="0" dirty="0"/>
              <a:t>)</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39</a:t>
            </a:fld>
            <a:endParaRPr lang="de-DE" altLang="de-DE" dirty="0"/>
          </a:p>
        </p:txBody>
      </p:sp>
    </p:spTree>
    <p:extLst>
      <p:ext uri="{BB962C8B-B14F-4D97-AF65-F5344CB8AC3E}">
        <p14:creationId xmlns:p14="http://schemas.microsoft.com/office/powerpoint/2010/main" val="1651312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dirty="0" err="1"/>
              <a:t>riming</a:t>
            </a:r>
            <a:r>
              <a:rPr lang="de-DE" dirty="0"/>
              <a:t>“ </a:t>
            </a:r>
            <a:r>
              <a:rPr lang="de-DE" dirty="0" err="1"/>
              <a:t>node</a:t>
            </a:r>
            <a:r>
              <a:rPr lang="de-DE" dirty="0"/>
              <a:t>: e.g. in </a:t>
            </a:r>
            <a:r>
              <a:rPr lang="de-DE" dirty="0" err="1"/>
              <a:t>this</a:t>
            </a:r>
            <a:r>
              <a:rPr lang="de-DE" dirty="0"/>
              <a:t> </a:t>
            </a:r>
            <a:r>
              <a:rPr lang="de-DE" dirty="0" err="1"/>
              <a:t>spectrum</a:t>
            </a:r>
            <a:r>
              <a:rPr lang="de-DE" dirty="0"/>
              <a:t> </a:t>
            </a:r>
            <a:r>
              <a:rPr lang="de-DE" dirty="0" err="1"/>
              <a:t>the</a:t>
            </a:r>
            <a:r>
              <a:rPr lang="de-DE" dirty="0"/>
              <a:t> fastest </a:t>
            </a:r>
            <a:r>
              <a:rPr lang="de-DE" dirty="0" err="1"/>
              <a:t>and</a:t>
            </a:r>
            <a:r>
              <a:rPr lang="de-DE" dirty="0"/>
              <a:t> </a:t>
            </a:r>
            <a:r>
              <a:rPr lang="de-DE" dirty="0" err="1"/>
              <a:t>slowest</a:t>
            </a:r>
            <a:r>
              <a:rPr lang="de-DE" dirty="0"/>
              <a:t> </a:t>
            </a:r>
            <a:r>
              <a:rPr lang="de-DE" dirty="0" err="1"/>
              <a:t>peaks</a:t>
            </a:r>
            <a:r>
              <a:rPr lang="de-DE" baseline="0" dirty="0"/>
              <a:t> </a:t>
            </a:r>
            <a:r>
              <a:rPr lang="de-DE" baseline="0" dirty="0" err="1"/>
              <a:t>are</a:t>
            </a:r>
            <a:r>
              <a:rPr lang="de-DE" baseline="0" dirty="0"/>
              <a:t> </a:t>
            </a:r>
            <a:r>
              <a:rPr lang="de-DE" baseline="0" dirty="0" err="1"/>
              <a:t>more</a:t>
            </a:r>
            <a:r>
              <a:rPr lang="de-DE" baseline="0" dirty="0"/>
              <a:t> </a:t>
            </a:r>
            <a:r>
              <a:rPr lang="de-DE" baseline="0" dirty="0" err="1"/>
              <a:t>than</a:t>
            </a:r>
            <a:r>
              <a:rPr lang="de-DE" baseline="0" dirty="0"/>
              <a:t> 1.5 m/s fall </a:t>
            </a:r>
            <a:r>
              <a:rPr lang="de-DE" baseline="0" dirty="0" err="1"/>
              <a:t>velocity</a:t>
            </a:r>
            <a:r>
              <a:rPr lang="de-DE" baseline="0" dirty="0"/>
              <a:t> apart</a:t>
            </a:r>
          </a:p>
          <a:p>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40</a:t>
            </a:fld>
            <a:endParaRPr lang="de-DE" altLang="de-DE" dirty="0"/>
          </a:p>
        </p:txBody>
      </p:sp>
    </p:spTree>
    <p:extLst>
      <p:ext uri="{BB962C8B-B14F-4D97-AF65-F5344CB8AC3E}">
        <p14:creationId xmlns:p14="http://schemas.microsoft.com/office/powerpoint/2010/main" val="289499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en-US" sz="1100" b="0" i="0" u="none" strike="noStrike" dirty="0">
                <a:solidFill>
                  <a:schemeClr val="tx1"/>
                </a:solidFill>
                <a:latin typeface="+mn-lt"/>
                <a:ea typeface="+mn-ea"/>
                <a:cs typeface="+mn-cs"/>
              </a:rPr>
              <a:t>- CCN availability over the Southern Oceans in the summer (Jan) is low, on the order of 100 cm-3, in the winter (Jul) even lower (&lt;50 cm-3)</a:t>
            </a:r>
          </a:p>
          <a:p>
            <a:pPr>
              <a:defRPr/>
            </a:pPr>
            <a:r>
              <a:rPr lang="en-US" sz="1100" b="0" i="0" u="none" strike="noStrike" dirty="0">
                <a:solidFill>
                  <a:schemeClr val="tx1"/>
                </a:solidFill>
                <a:latin typeface="+mn-lt"/>
                <a:ea typeface="+mn-ea"/>
                <a:cs typeface="+mn-cs"/>
              </a:rPr>
              <a:t>- This is in strong contrast to e.g. Central Europe or the Eastern Mediterranean (red star) where 1000 cm-3 are typical.</a:t>
            </a:r>
          </a:p>
          <a:p>
            <a:pPr>
              <a:defRPr/>
            </a:pPr>
            <a:endParaRPr lang="en-US" sz="1100" b="0" i="0" u="none" strike="noStrike" dirty="0">
              <a:solidFill>
                <a:schemeClr val="tx1"/>
              </a:solidFill>
              <a:latin typeface="+mn-lt"/>
              <a:ea typeface="+mn-ea"/>
              <a:cs typeface="+mn-cs"/>
            </a:endParaRPr>
          </a:p>
          <a:p>
            <a:pPr>
              <a:defRPr/>
            </a:pPr>
            <a:r>
              <a:rPr lang="en-US" sz="1100" b="0" i="0" u="none" strike="noStrike" dirty="0">
                <a:solidFill>
                  <a:schemeClr val="tx1"/>
                </a:solidFill>
                <a:latin typeface="+mn-lt"/>
                <a:ea typeface="+mn-ea"/>
                <a:cs typeface="+mn-cs"/>
              </a:rPr>
              <a:t>Hamilton 2014, PNAS:</a:t>
            </a:r>
          </a:p>
          <a:p>
            <a:pPr>
              <a:defRPr/>
            </a:pPr>
            <a:r>
              <a:rPr lang="en-US" sz="1100" b="0" i="0" u="none" strike="noStrike" dirty="0">
                <a:solidFill>
                  <a:schemeClr val="tx1"/>
                </a:solidFill>
                <a:latin typeface="+mn-lt"/>
                <a:ea typeface="+mn-ea"/>
                <a:cs typeface="+mn-cs"/>
              </a:rPr>
              <a:t>- GCM study</a:t>
            </a:r>
          </a:p>
          <a:p>
            <a:pPr marL="171450" indent="-171450">
              <a:buFontTx/>
              <a:buChar char="-"/>
              <a:defRPr/>
            </a:pPr>
            <a:r>
              <a:rPr lang="en-US" sz="1100" b="0" i="0" u="none" strike="noStrike" dirty="0">
                <a:solidFill>
                  <a:schemeClr val="tx1"/>
                </a:solidFill>
                <a:latin typeface="+mn-lt"/>
                <a:ea typeface="+mn-ea"/>
                <a:cs typeface="+mn-cs"/>
              </a:rPr>
              <a:t>PD = present day</a:t>
            </a:r>
          </a:p>
          <a:p>
            <a:r>
              <a:rPr lang="en-US" sz="1100" b="0" i="0" u="none" strike="noStrike" dirty="0">
                <a:solidFill>
                  <a:schemeClr val="tx1"/>
                </a:solidFill>
                <a:latin typeface="+mn-lt"/>
                <a:ea typeface="+mn-ea"/>
                <a:cs typeface="+mn-cs"/>
              </a:rPr>
              <a:t>Uncertainties: -</a:t>
            </a:r>
            <a:r>
              <a:rPr lang="de-DE" sz="1100" dirty="0">
                <a:solidFill>
                  <a:schemeClr val="tx1"/>
                </a:solidFill>
                <a:effectLst/>
                <a:latin typeface="+mn-lt"/>
                <a:ea typeface="+mn-ea"/>
                <a:cs typeface="+mn-cs"/>
              </a:rPr>
              <a:t>Over marine </a:t>
            </a:r>
            <a:r>
              <a:rPr lang="de-DE" sz="1100" dirty="0" err="1">
                <a:solidFill>
                  <a:schemeClr val="tx1"/>
                </a:solidFill>
                <a:effectLst/>
                <a:latin typeface="+mn-lt"/>
                <a:ea typeface="+mn-ea"/>
                <a:cs typeface="+mn-cs"/>
              </a:rPr>
              <a:t>regions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modeled</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uncertainty</a:t>
            </a:r>
            <a:r>
              <a:rPr lang="de-DE" sz="1100" dirty="0">
                <a:solidFill>
                  <a:schemeClr val="tx1"/>
                </a:solidFill>
                <a:effectLst/>
                <a:latin typeface="+mn-lt"/>
                <a:ea typeface="+mn-ea"/>
                <a:cs typeface="+mn-cs"/>
              </a:rPr>
              <a:t> in CCN </a:t>
            </a:r>
            <a:r>
              <a:rPr lang="de-DE" sz="1100" dirty="0" err="1">
                <a:solidFill>
                  <a:schemeClr val="tx1"/>
                </a:solidFill>
                <a:effectLst/>
                <a:latin typeface="+mn-lt"/>
                <a:ea typeface="+mn-ea"/>
                <a:cs typeface="+mn-cs"/>
              </a:rPr>
              <a:t>concentrations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is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typically</a:t>
            </a:r>
            <a:r>
              <a:rPr lang="de-DE" sz="1100" dirty="0">
                <a:solidFill>
                  <a:schemeClr val="tx1"/>
                </a:solidFill>
                <a:effectLst/>
                <a:latin typeface="+mn-lt"/>
                <a:ea typeface="+mn-ea"/>
                <a:cs typeface="+mn-cs"/>
              </a:rPr>
              <a:t> 20–40% </a:t>
            </a:r>
            <a:r>
              <a:rPr lang="de-DE" sz="1100" dirty="0" err="1">
                <a:solidFill>
                  <a:schemeClr val="tx1"/>
                </a:solidFill>
                <a:effectLst/>
                <a:latin typeface="+mn-lt"/>
                <a:ea typeface="+mn-ea"/>
                <a:cs typeface="+mn-cs"/>
              </a:rPr>
              <a:t>between</a:t>
            </a:r>
            <a:r>
              <a:rPr lang="de-DE" sz="1100" dirty="0">
                <a:solidFill>
                  <a:schemeClr val="tx1"/>
                </a:solidFill>
                <a:effectLst/>
                <a:latin typeface="+mn-lt"/>
                <a:ea typeface="+mn-ea"/>
                <a:cs typeface="+mn-cs"/>
              </a:rPr>
              <a:t> ±60° </a:t>
            </a:r>
            <a:r>
              <a:rPr lang="de-DE" sz="1100" dirty="0" err="1">
                <a:solidFill>
                  <a:schemeClr val="tx1"/>
                </a:solidFill>
                <a:effectLst/>
                <a:latin typeface="+mn-lt"/>
                <a:ea typeface="+mn-ea"/>
                <a:cs typeface="+mn-cs"/>
              </a:rPr>
              <a:t>latitude</a:t>
            </a:r>
            <a:r>
              <a:rPr lang="de-DE" sz="1100" dirty="0">
                <a:solidFill>
                  <a:schemeClr val="tx1"/>
                </a:solidFill>
                <a:effectLst/>
                <a:latin typeface="+mn-lt"/>
                <a:ea typeface="+mn-ea"/>
                <a:cs typeface="+mn-cs"/>
              </a:rPr>
              <a:t>, </a:t>
            </a:r>
          </a:p>
          <a:p>
            <a:r>
              <a:rPr lang="de-DE" sz="1100" dirty="0" err="1">
                <a:solidFill>
                  <a:schemeClr val="tx1"/>
                </a:solidFill>
                <a:effectLst/>
                <a:latin typeface="+mn-lt"/>
                <a:ea typeface="+mn-ea"/>
                <a:cs typeface="+mn-cs"/>
              </a:rPr>
              <a:t>up</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to</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about</a:t>
            </a:r>
            <a:r>
              <a:rPr lang="de-DE" sz="1100" dirty="0">
                <a:solidFill>
                  <a:schemeClr val="tx1"/>
                </a:solidFill>
                <a:effectLst/>
                <a:latin typeface="+mn-lt"/>
                <a:ea typeface="+mn-ea"/>
                <a:cs typeface="+mn-cs"/>
              </a:rPr>
              <a:t> 70–90% at </a:t>
            </a:r>
            <a:r>
              <a:rPr lang="de-DE" sz="1100" dirty="0" err="1">
                <a:solidFill>
                  <a:schemeClr val="tx1"/>
                </a:solidFill>
                <a:effectLst/>
                <a:latin typeface="+mn-lt"/>
                <a:ea typeface="+mn-ea"/>
                <a:cs typeface="+mn-cs"/>
              </a:rPr>
              <a:t>higher</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latitudes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and</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over</a:t>
            </a:r>
            <a:r>
              <a:rPr lang="de-DE" sz="1100" dirty="0">
                <a:solidFill>
                  <a:schemeClr val="tx1"/>
                </a:solidFill>
                <a:effectLst/>
                <a:latin typeface="+mn-lt"/>
                <a:ea typeface="+mn-ea"/>
                <a:cs typeface="+mn-cs"/>
              </a:rPr>
              <a:t> 100% </a:t>
            </a:r>
            <a:r>
              <a:rPr lang="de-DE" sz="1100" dirty="0" err="1">
                <a:solidFill>
                  <a:schemeClr val="tx1"/>
                </a:solidFill>
                <a:effectLst/>
                <a:latin typeface="+mn-lt"/>
                <a:ea typeface="+mn-ea"/>
                <a:cs typeface="+mn-cs"/>
              </a:rPr>
              <a:t>near</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Antarctica</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and</a:t>
            </a:r>
            <a:r>
              <a:rPr lang="de-DE" sz="1100" dirty="0">
                <a:solidFill>
                  <a:schemeClr val="tx1"/>
                </a:solidFill>
                <a:effectLst/>
                <a:latin typeface="+mn-lt"/>
                <a:ea typeface="+mn-ea"/>
                <a:cs typeface="+mn-cs"/>
              </a:rPr>
              <a:t> high </a:t>
            </a:r>
            <a:r>
              <a:rPr lang="de-DE" sz="1100" dirty="0" err="1">
                <a:solidFill>
                  <a:schemeClr val="tx1"/>
                </a:solidFill>
                <a:effectLst/>
                <a:latin typeface="+mn-lt"/>
                <a:ea typeface="+mn-ea"/>
                <a:cs typeface="+mn-cs"/>
              </a:rPr>
              <a:t>latitude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Arctic</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regions</a:t>
            </a:r>
            <a:r>
              <a:rPr lang="de-DE" sz="1100" dirty="0">
                <a:solidFill>
                  <a:schemeClr val="tx1"/>
                </a:solidFill>
                <a:effectLst/>
                <a:latin typeface="+mn-lt"/>
                <a:ea typeface="+mn-ea"/>
                <a:cs typeface="+mn-cs"/>
              </a:rPr>
              <a:t>. In </a:t>
            </a:r>
            <a:r>
              <a:rPr lang="de-DE" sz="1100" dirty="0" err="1">
                <a:solidFill>
                  <a:schemeClr val="tx1"/>
                </a:solidFill>
                <a:effectLst/>
                <a:latin typeface="+mn-lt"/>
                <a:ea typeface="+mn-ea"/>
                <a:cs typeface="+mn-cs"/>
              </a:rPr>
              <a:t>some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continental</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regions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uncertainties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exceed</a:t>
            </a:r>
            <a:r>
              <a:rPr lang="de-DE" sz="1100" dirty="0">
                <a:solidFill>
                  <a:schemeClr val="tx1"/>
                </a:solidFill>
                <a:effectLst/>
                <a:latin typeface="+mn-lt"/>
                <a:ea typeface="+mn-ea"/>
                <a:cs typeface="+mn-cs"/>
              </a:rPr>
              <a:t> 100% </a:t>
            </a:r>
            <a:r>
              <a:rPr lang="de-DE" sz="1100" dirty="0" err="1">
                <a:solidFill>
                  <a:schemeClr val="tx1"/>
                </a:solidFill>
                <a:effectLst/>
                <a:latin typeface="+mn-lt"/>
                <a:ea typeface="+mn-ea"/>
                <a:cs typeface="+mn-cs"/>
              </a:rPr>
              <a:t>of</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the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mean</a:t>
            </a:r>
            <a:endParaRPr lang="de-DE" sz="1100" dirty="0">
              <a:solidFill>
                <a:schemeClr val="tx1"/>
              </a:solidFill>
              <a:effectLst/>
              <a:latin typeface="+mn-lt"/>
              <a:ea typeface="+mn-ea"/>
              <a:cs typeface="+mn-cs"/>
            </a:endParaRPr>
          </a:p>
          <a:p>
            <a:r>
              <a:rPr lang="de-DE" sz="1100" dirty="0">
                <a:solidFill>
                  <a:schemeClr val="tx1"/>
                </a:solidFill>
                <a:effectLst/>
                <a:latin typeface="+mn-lt"/>
                <a:ea typeface="+mn-ea"/>
                <a:cs typeface="+mn-cs"/>
              </a:rPr>
              <a:t>in </a:t>
            </a:r>
            <a:r>
              <a:rPr lang="de-DE" sz="1100" dirty="0" err="1">
                <a:solidFill>
                  <a:schemeClr val="tx1"/>
                </a:solidFill>
                <a:effectLst/>
                <a:latin typeface="+mn-lt"/>
                <a:ea typeface="+mn-ea"/>
                <a:cs typeface="+mn-cs"/>
              </a:rPr>
              <a:t>regions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dominated</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by</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fires</a:t>
            </a:r>
            <a:r>
              <a:rPr lang="de-DE" sz="1100" dirty="0">
                <a:solidFill>
                  <a:schemeClr val="tx1"/>
                </a:solidFill>
                <a:effectLst/>
                <a:latin typeface="+mn-lt"/>
                <a:ea typeface="+mn-ea"/>
                <a:cs typeface="+mn-cs"/>
              </a:rPr>
              <a:t>.</a:t>
            </a:r>
          </a:p>
          <a:p>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we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identify</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the</a:t>
            </a:r>
            <a:r>
              <a:rPr lang="de-DE" sz="1100" dirty="0">
                <a:solidFill>
                  <a:schemeClr val="tx1"/>
                </a:solidFill>
                <a:effectLst/>
                <a:latin typeface="+mn-lt"/>
                <a:ea typeface="+mn-ea"/>
                <a:cs typeface="+mn-cs"/>
              </a:rPr>
              <a:t> southern Pacific </a:t>
            </a:r>
            <a:r>
              <a:rPr lang="de-DE" sz="1100" dirty="0" err="1">
                <a:solidFill>
                  <a:schemeClr val="tx1"/>
                </a:solidFill>
                <a:effectLst/>
                <a:latin typeface="+mn-lt"/>
                <a:ea typeface="+mn-ea"/>
                <a:cs typeface="+mn-cs"/>
              </a:rPr>
              <a:t>Ocean</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approximately</a:t>
            </a:r>
            <a:r>
              <a:rPr lang="de-DE" sz="1100" dirty="0">
                <a:solidFill>
                  <a:schemeClr val="tx1"/>
                </a:solidFill>
                <a:effectLst/>
                <a:latin typeface="+mn-lt"/>
                <a:ea typeface="+mn-ea"/>
                <a:cs typeface="+mn-cs"/>
              </a:rPr>
              <a:t> 20°S–60°S, 90°W –180°W) </a:t>
            </a:r>
            <a:r>
              <a:rPr lang="de-DE" sz="1100" dirty="0" err="1">
                <a:solidFill>
                  <a:schemeClr val="tx1"/>
                </a:solidFill>
                <a:effectLst/>
                <a:latin typeface="+mn-lt"/>
                <a:ea typeface="+mn-ea"/>
                <a:cs typeface="+mn-cs"/>
              </a:rPr>
              <a:t>as</a:t>
            </a:r>
            <a:r>
              <a:rPr lang="de-DE" sz="1100" dirty="0">
                <a:solidFill>
                  <a:schemeClr val="tx1"/>
                </a:solidFill>
                <a:effectLst/>
                <a:latin typeface="+mn-lt"/>
                <a:ea typeface="+mn-ea"/>
                <a:cs typeface="+mn-cs"/>
              </a:rPr>
              <a:t> a large </a:t>
            </a:r>
            <a:r>
              <a:rPr lang="de-DE" sz="1100" dirty="0" err="1">
                <a:solidFill>
                  <a:schemeClr val="tx1"/>
                </a:solidFill>
                <a:effectLst/>
                <a:latin typeface="+mn-lt"/>
                <a:ea typeface="+mn-ea"/>
                <a:cs typeface="+mn-cs"/>
              </a:rPr>
              <a:t>region</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close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to</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pristine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especially</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during</a:t>
            </a:r>
            <a:r>
              <a:rPr lang="de-DE" sz="1100" dirty="0">
                <a:solidFill>
                  <a:schemeClr val="tx1"/>
                </a:solidFill>
                <a:effectLst/>
                <a:latin typeface="+mn-lt"/>
                <a:ea typeface="+mn-ea"/>
                <a:cs typeface="+mn-cs"/>
              </a:rPr>
              <a:t> SH </a:t>
            </a:r>
            <a:r>
              <a:rPr lang="de-DE" sz="1100" dirty="0" err="1">
                <a:solidFill>
                  <a:schemeClr val="tx1"/>
                </a:solidFill>
                <a:effectLst/>
                <a:latin typeface="+mn-lt"/>
                <a:ea typeface="+mn-ea"/>
                <a:cs typeface="+mn-cs"/>
              </a:rPr>
              <a:t>summer</a:t>
            </a:r>
            <a:endParaRPr lang="de-DE" sz="1100" dirty="0">
              <a:solidFill>
                <a:schemeClr val="tx1"/>
              </a:solidFill>
              <a:effectLst/>
              <a:latin typeface="+mn-lt"/>
              <a:ea typeface="+mn-ea"/>
              <a:cs typeface="+mn-cs"/>
            </a:endParaRPr>
          </a:p>
          <a:p>
            <a:r>
              <a:rPr lang="de-DE" sz="1100" dirty="0" err="1">
                <a:solidFill>
                  <a:schemeClr val="tx1"/>
                </a:solidFill>
                <a:effectLst/>
                <a:latin typeface="+mn-lt"/>
                <a:ea typeface="+mn-ea"/>
                <a:cs typeface="+mn-cs"/>
              </a:rPr>
              <a:t>when</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monthly</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mean</a:t>
            </a:r>
            <a:r>
              <a:rPr lang="de-DE" sz="1100" dirty="0">
                <a:solidFill>
                  <a:schemeClr val="tx1"/>
                </a:solidFill>
                <a:effectLst/>
                <a:latin typeface="+mn-lt"/>
                <a:ea typeface="+mn-ea"/>
                <a:cs typeface="+mn-cs"/>
              </a:rPr>
              <a:t> PD CCN </a:t>
            </a:r>
            <a:r>
              <a:rPr lang="de-DE" sz="1100" dirty="0" err="1">
                <a:solidFill>
                  <a:schemeClr val="tx1"/>
                </a:solidFill>
                <a:effectLst/>
                <a:latin typeface="+mn-lt"/>
                <a:ea typeface="+mn-ea"/>
                <a:cs typeface="+mn-cs"/>
              </a:rPr>
              <a:t>concentrations</a:t>
            </a:r>
            <a:r>
              <a:rPr lang="de-DE" sz="1100" dirty="0">
                <a:solidFill>
                  <a:schemeClr val="tx1"/>
                </a:solidFill>
                <a:effectLst/>
                <a:latin typeface="+mn-lt"/>
                <a:ea typeface="+mn-ea"/>
                <a:cs typeface="+mn-cs"/>
              </a:rPr>
              <a:t> in </a:t>
            </a:r>
            <a:r>
              <a:rPr lang="de-DE" sz="1100" dirty="0" err="1">
                <a:solidFill>
                  <a:schemeClr val="tx1"/>
                </a:solidFill>
                <a:effectLst/>
                <a:latin typeface="+mn-lt"/>
                <a:ea typeface="+mn-ea"/>
                <a:cs typeface="+mn-cs"/>
              </a:rPr>
              <a:t>this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region</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are</a:t>
            </a:r>
            <a:r>
              <a:rPr lang="de-DE" sz="1100" dirty="0">
                <a:solidFill>
                  <a:schemeClr val="tx1"/>
                </a:solidFill>
                <a:effectLst/>
                <a:latin typeface="+mn-lt"/>
                <a:ea typeface="+mn-ea"/>
                <a:cs typeface="+mn-cs"/>
              </a:rPr>
              <a:t> in </a:t>
            </a:r>
            <a:r>
              <a:rPr lang="de-DE" sz="1100" dirty="0" err="1">
                <a:solidFill>
                  <a:schemeClr val="tx1"/>
                </a:solidFill>
                <a:effectLst/>
                <a:latin typeface="+mn-lt"/>
                <a:ea typeface="+mn-ea"/>
                <a:cs typeface="+mn-cs"/>
              </a:rPr>
              <a:t>the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range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of</a:t>
            </a:r>
            <a:r>
              <a:rPr lang="de-DE" sz="1100" dirty="0">
                <a:solidFill>
                  <a:schemeClr val="tx1"/>
                </a:solidFill>
                <a:effectLst/>
                <a:latin typeface="+mn-lt"/>
                <a:ea typeface="+mn-ea"/>
                <a:cs typeface="+mn-cs"/>
              </a:rPr>
              <a:t> 53–285 cm−3</a:t>
            </a:r>
          </a:p>
          <a:p>
            <a:r>
              <a:rPr lang="de-DE" sz="1100" dirty="0">
                <a:solidFill>
                  <a:schemeClr val="tx1"/>
                </a:solidFill>
                <a:effectLst/>
                <a:latin typeface="+mn-lt"/>
                <a:ea typeface="+mn-ea"/>
                <a:cs typeface="+mn-cs"/>
              </a:rPr>
              <a:t>- In NH </a:t>
            </a:r>
            <a:r>
              <a:rPr lang="de-DE" sz="1100" dirty="0" err="1">
                <a:solidFill>
                  <a:schemeClr val="tx1"/>
                </a:solidFill>
                <a:effectLst/>
                <a:latin typeface="+mn-lt"/>
                <a:ea typeface="+mn-ea"/>
                <a:cs typeface="+mn-cs"/>
              </a:rPr>
              <a:t>midlatitude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regions</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there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are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no</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pristine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days</a:t>
            </a:r>
            <a:r>
              <a:rPr lang="de-DE" sz="1100" dirty="0">
                <a:solidFill>
                  <a:schemeClr val="tx1"/>
                </a:solidFill>
                <a:effectLst/>
                <a:latin typeface="+mn-lt"/>
                <a:ea typeface="+mn-ea"/>
                <a:cs typeface="+mn-cs"/>
              </a:rPr>
              <a:t> at </a:t>
            </a:r>
            <a:r>
              <a:rPr lang="de-DE" sz="1100" dirty="0" err="1">
                <a:solidFill>
                  <a:schemeClr val="tx1"/>
                </a:solidFill>
                <a:effectLst/>
                <a:latin typeface="+mn-lt"/>
                <a:ea typeface="+mn-ea"/>
                <a:cs typeface="+mn-cs"/>
              </a:rPr>
              <a:t>any</a:t>
            </a:r>
            <a:r>
              <a:rPr lang="de-DE" sz="1100" dirty="0">
                <a:solidFill>
                  <a:schemeClr val="tx1"/>
                </a:solidFill>
                <a:effectLst/>
                <a:latin typeface="+mn-lt"/>
                <a:ea typeface="+mn-ea"/>
                <a:cs typeface="+mn-cs"/>
              </a:rPr>
              <a:t> time </a:t>
            </a:r>
            <a:r>
              <a:rPr lang="de-DE" sz="1100" dirty="0" err="1">
                <a:solidFill>
                  <a:schemeClr val="tx1"/>
                </a:solidFill>
                <a:effectLst/>
                <a:latin typeface="+mn-lt"/>
                <a:ea typeface="+mn-ea"/>
                <a:cs typeface="+mn-cs"/>
              </a:rPr>
              <a:t>of</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the</a:t>
            </a:r>
            <a:r>
              <a:rPr lang="de-DE" sz="1100" dirty="0">
                <a:solidFill>
                  <a:schemeClr val="tx1"/>
                </a:solidFill>
                <a:effectLst/>
                <a:latin typeface="+mn-lt"/>
                <a:ea typeface="+mn-ea"/>
                <a:cs typeface="+mn-cs"/>
              </a:rPr>
              <a:t> </a:t>
            </a:r>
            <a:r>
              <a:rPr lang="de-DE" sz="1100" dirty="0" err="1">
                <a:solidFill>
                  <a:schemeClr val="tx1"/>
                </a:solidFill>
                <a:effectLst/>
                <a:latin typeface="+mn-lt"/>
                <a:ea typeface="+mn-ea"/>
                <a:cs typeface="+mn-cs"/>
              </a:rPr>
              <a:t>year</a:t>
            </a:r>
            <a:endParaRPr lang="de-DE" sz="1100" dirty="0">
              <a:solidFill>
                <a:schemeClr val="tx1"/>
              </a:solidFill>
              <a:effectLst/>
              <a:latin typeface="+mn-lt"/>
              <a:ea typeface="+mn-ea"/>
              <a:cs typeface="+mn-cs"/>
            </a:endParaRPr>
          </a:p>
          <a:p>
            <a:pPr marL="171450" indent="-171450">
              <a:buFontTx/>
              <a:buChar char="-"/>
              <a:defRPr/>
            </a:pPr>
            <a:endParaRPr lang="en-US" sz="1100" b="0" i="0" u="none" strike="noStrike" dirty="0">
              <a:solidFill>
                <a:schemeClr val="tx1"/>
              </a:solidFill>
              <a:latin typeface="+mn-lt"/>
              <a:ea typeface="+mn-ea"/>
              <a:cs typeface="+mn-cs"/>
            </a:endParaRPr>
          </a:p>
          <a:p>
            <a:pPr>
              <a:defRPr/>
            </a:pPr>
            <a:r>
              <a:rPr lang="en-US" sz="1100" b="0" i="0" u="none" strike="noStrike" dirty="0">
                <a:solidFill>
                  <a:schemeClr val="tx1"/>
                </a:solidFill>
                <a:latin typeface="+mn-lt"/>
                <a:ea typeface="+mn-ea"/>
                <a:cs typeface="+mn-cs"/>
              </a:rPr>
              <a:t>Yum and Hudson, 2014, JGR:</a:t>
            </a:r>
          </a:p>
          <a:p>
            <a:pPr marL="171450" indent="-171450">
              <a:buFontTx/>
              <a:buChar char="-"/>
              <a:defRPr/>
            </a:pPr>
            <a:r>
              <a:rPr lang="en-US" sz="1100" b="0" i="0" u="none" strike="noStrike" dirty="0">
                <a:solidFill>
                  <a:schemeClr val="tx1"/>
                </a:solidFill>
                <a:latin typeface="+mn-lt"/>
                <a:ea typeface="+mn-ea"/>
                <a:cs typeface="+mn-cs"/>
              </a:rPr>
              <a:t>Tasmania, winter-summer contrasts of CCN based on aircraft obs. </a:t>
            </a:r>
          </a:p>
          <a:p>
            <a:pPr marL="171450" indent="-171450">
              <a:buFontTx/>
              <a:buChar char="-"/>
              <a:defRPr/>
            </a:pPr>
            <a:r>
              <a:rPr lang="en-US" sz="1100" b="0" i="0" u="none" strike="noStrike" dirty="0">
                <a:solidFill>
                  <a:schemeClr val="tx1"/>
                </a:solidFill>
                <a:latin typeface="+mn-lt"/>
                <a:ea typeface="+mn-ea"/>
                <a:cs typeface="+mn-cs"/>
              </a:rPr>
              <a:t>Winter: mean CCN 30 cm-3; </a:t>
            </a:r>
          </a:p>
          <a:p>
            <a:pPr marL="171450" indent="-171450">
              <a:buFontTx/>
              <a:buChar char="-"/>
              <a:defRPr/>
            </a:pPr>
            <a:endParaRPr lang="en-US" sz="1100" b="0" i="0" u="none" strike="noStrike" dirty="0">
              <a:solidFill>
                <a:schemeClr val="tx1"/>
              </a:solidFill>
              <a:latin typeface="+mn-lt"/>
              <a:ea typeface="+mn-ea"/>
              <a:cs typeface="+mn-cs"/>
            </a:endParaRPr>
          </a:p>
          <a:p>
            <a:pPr>
              <a:defRPr/>
            </a:pPr>
            <a:r>
              <a:rPr lang="en-US" sz="1100" b="0" i="0" u="none" strike="noStrike" dirty="0">
                <a:solidFill>
                  <a:schemeClr val="tx1"/>
                </a:solidFill>
                <a:latin typeface="+mn-lt"/>
                <a:ea typeface="+mn-ea"/>
                <a:cs typeface="+mn-cs"/>
              </a:rPr>
              <a:t>(dry diameter above 50 nm and calculated at cloud base (∼915 </a:t>
            </a:r>
            <a:r>
              <a:rPr lang="en-US" sz="1100" b="0" i="0" u="none" strike="noStrike" dirty="0" err="1">
                <a:solidFill>
                  <a:schemeClr val="tx1"/>
                </a:solidFill>
                <a:latin typeface="+mn-lt"/>
                <a:ea typeface="+mn-ea"/>
                <a:cs typeface="+mn-cs"/>
              </a:rPr>
              <a:t>hPa</a:t>
            </a:r>
            <a:r>
              <a:rPr lang="en-US" sz="1100" b="0" i="0" u="none" strike="noStrike" dirty="0">
                <a:solidFill>
                  <a:schemeClr val="tx1"/>
                </a:solidFill>
                <a:latin typeface="+mn-lt"/>
                <a:ea typeface="+mn-ea"/>
                <a:cs typeface="+mn-cs"/>
              </a:rPr>
              <a:t>) </a:t>
            </a:r>
            <a:r>
              <a:rPr lang="en-US" sz="1100" b="0" i="0" u="none" strike="noStrike" dirty="0">
                <a:solidFill>
                  <a:schemeClr val="tx1"/>
                </a:solidFill>
                <a:latin typeface="+mn-lt"/>
                <a:ea typeface="+mn-ea"/>
                <a:cs typeface="+mn-cs"/>
                <a:sym typeface="Wingdings" pitchFamily="2" charset="2"/>
              </a:rPr>
              <a:t> of what? Which paper?)</a:t>
            </a:r>
            <a:endParaRPr dirty="0"/>
          </a:p>
          <a:p>
            <a:pPr>
              <a:defRPr/>
            </a:pPr>
            <a:endParaRPr lang="en-US" sz="1100" b="0" i="0" u="none" strike="noStrike" dirty="0">
              <a:solidFill>
                <a:schemeClr val="tx1"/>
              </a:solidFill>
              <a:latin typeface="+mn-lt"/>
              <a:ea typeface="+mn-ea"/>
              <a:cs typeface="+mn-cs"/>
            </a:endParaRPr>
          </a:p>
          <a:p>
            <a:pPr>
              <a:defRPr/>
            </a:pPr>
            <a:r>
              <a:rPr lang="en-US" sz="1100" b="0" i="0" u="none" strike="noStrike" dirty="0">
                <a:solidFill>
                  <a:schemeClr val="tx1"/>
                </a:solidFill>
                <a:latin typeface="+mn-lt"/>
                <a:ea typeface="+mn-ea"/>
                <a:cs typeface="+mn-cs"/>
              </a:rPr>
              <a:t>Vergara-</a:t>
            </a:r>
            <a:r>
              <a:rPr lang="en-US" sz="1100" b="0" i="0" u="none" strike="noStrike" dirty="0" err="1">
                <a:solidFill>
                  <a:schemeClr val="tx1"/>
                </a:solidFill>
                <a:latin typeface="+mn-lt"/>
                <a:ea typeface="+mn-ea"/>
                <a:cs typeface="+mn-cs"/>
              </a:rPr>
              <a:t>Temprado</a:t>
            </a:r>
            <a:r>
              <a:rPr lang="en-US" sz="1100" b="0" i="0" u="none" strike="noStrike" dirty="0">
                <a:solidFill>
                  <a:schemeClr val="tx1"/>
                </a:solidFill>
                <a:latin typeface="+mn-lt"/>
                <a:ea typeface="+mn-ea"/>
                <a:cs typeface="+mn-cs"/>
              </a:rPr>
              <a:t>, 2017 ACP:</a:t>
            </a:r>
          </a:p>
          <a:p>
            <a:pPr>
              <a:defRPr/>
            </a:pPr>
            <a:r>
              <a:rPr lang="en-US" sz="1100" b="0" i="0" u="none" strike="noStrike" dirty="0">
                <a:solidFill>
                  <a:schemeClr val="tx1"/>
                </a:solidFill>
                <a:latin typeface="+mn-lt"/>
                <a:ea typeface="+mn-ea"/>
                <a:cs typeface="+mn-cs"/>
              </a:rPr>
              <a:t>- Global model of INP based on lab + field meas.  of K-feldspar (active component) and marine organics</a:t>
            </a:r>
          </a:p>
          <a:p>
            <a:pPr>
              <a:defRPr/>
            </a:pPr>
            <a:r>
              <a:rPr lang="en-US" sz="1100" b="0" i="0" u="none" strike="noStrike" dirty="0">
                <a:solidFill>
                  <a:schemeClr val="tx1"/>
                </a:solidFill>
                <a:latin typeface="+mn-lt"/>
                <a:ea typeface="+mn-ea"/>
                <a:cs typeface="+mn-cs"/>
              </a:rPr>
              <a:t>Annual mean distributions of ice-nucleating particles concentrations, for an activation temperature of -15 C based on</a:t>
            </a:r>
            <a:endParaRPr dirty="0"/>
          </a:p>
          <a:p>
            <a:pPr>
              <a:defRPr/>
            </a:pPr>
            <a:r>
              <a:rPr lang="en-US" sz="1100" b="0" i="0" u="none" strike="noStrike" dirty="0">
                <a:solidFill>
                  <a:schemeClr val="tx1"/>
                </a:solidFill>
                <a:latin typeface="+mn-lt"/>
                <a:ea typeface="+mn-ea"/>
                <a:cs typeface="+mn-cs"/>
              </a:rPr>
              <a:t>feldspar (a) and marine organics (b). Panel (c) shows the total INP concentration obtained by summing the INP concentrations from </a:t>
            </a:r>
            <a:r>
              <a:rPr lang="en-US" sz="1100" b="0" i="0" u="none" strike="noStrike" dirty="0" err="1">
                <a:solidFill>
                  <a:schemeClr val="tx1"/>
                </a:solidFill>
                <a:latin typeface="+mn-lt"/>
                <a:ea typeface="+mn-ea"/>
                <a:cs typeface="+mn-cs"/>
              </a:rPr>
              <a:t>Kfeldspar</a:t>
            </a:r>
            <a:endParaRPr lang="en-US" sz="1100" b="0" i="0" u="none" strike="noStrike" dirty="0">
              <a:solidFill>
                <a:schemeClr val="tx1"/>
              </a:solidFill>
              <a:latin typeface="+mn-lt"/>
              <a:ea typeface="+mn-ea"/>
              <a:cs typeface="+mn-cs"/>
            </a:endParaRPr>
          </a:p>
          <a:p>
            <a:pPr>
              <a:defRPr/>
            </a:pPr>
            <a:r>
              <a:rPr lang="en-US" sz="1100" b="0" i="0" u="none" strike="noStrike" dirty="0">
                <a:solidFill>
                  <a:schemeClr val="tx1"/>
                </a:solidFill>
                <a:latin typeface="+mn-lt"/>
                <a:ea typeface="+mn-ea"/>
                <a:cs typeface="+mn-cs"/>
              </a:rPr>
              <a:t>and marine organics. We show [INP]T for a T of -15 C because this is a temperature used by many instruments. The number</a:t>
            </a:r>
            <a:endParaRPr dirty="0"/>
          </a:p>
          <a:p>
            <a:pPr>
              <a:defRPr/>
            </a:pPr>
            <a:r>
              <a:rPr lang="en-US" sz="1100" b="0" i="0" u="none" strike="noStrike" dirty="0">
                <a:solidFill>
                  <a:schemeClr val="tx1"/>
                </a:solidFill>
                <a:latin typeface="+mn-lt"/>
                <a:ea typeface="+mn-ea"/>
                <a:cs typeface="+mn-cs"/>
              </a:rPr>
              <a:t>of INP that activate to ice crystals ([INP]ambient) at the surface will be zero over much of the globe, because these particles will</a:t>
            </a:r>
            <a:endParaRPr dirty="0"/>
          </a:p>
          <a:p>
            <a:pPr>
              <a:defRPr/>
            </a:pPr>
            <a:r>
              <a:rPr lang="en-US" sz="1100" b="0" i="0" u="none" strike="noStrike" dirty="0">
                <a:solidFill>
                  <a:schemeClr val="tx1"/>
                </a:solidFill>
                <a:latin typeface="+mn-lt"/>
                <a:ea typeface="+mn-ea"/>
                <a:cs typeface="+mn-cs"/>
              </a:rPr>
              <a:t>only become important at high altitudes. Surface concentrations are shown because this is where most observations of atmospheric INP</a:t>
            </a:r>
            <a:endParaRPr dirty="0"/>
          </a:p>
          <a:p>
            <a:pPr>
              <a:defRPr/>
            </a:pPr>
            <a:r>
              <a:rPr lang="en-US" sz="1100" b="0" i="0" u="none" strike="noStrike" dirty="0">
                <a:solidFill>
                  <a:schemeClr val="tx1"/>
                </a:solidFill>
                <a:latin typeface="+mn-lt"/>
                <a:ea typeface="+mn-ea"/>
                <a:cs typeface="+mn-cs"/>
              </a:rPr>
              <a:t>concentrations are made.</a:t>
            </a:r>
            <a:endParaRPr lang="en-US" dirty="0"/>
          </a:p>
          <a:p>
            <a:pPr>
              <a:defRPr/>
            </a:pPr>
            <a:endParaRPr lang="en-US" dirty="0"/>
          </a:p>
        </p:txBody>
      </p:sp>
      <p:sp>
        <p:nvSpPr>
          <p:cNvPr id="6" name="Foliennummernplatzhalter 3"/>
          <p:cNvSpPr>
            <a:spLocks noGrp="1"/>
          </p:cNvSpPr>
          <p:nvPr>
            <p:ph type="sldNum" sz="quarter" idx="10"/>
          </p:nvPr>
        </p:nvSpPr>
        <p:spPr bwMode="auto"/>
        <p:txBody>
          <a:bodyPr/>
          <a:lstStyle/>
          <a:p>
            <a:pPr>
              <a:defRPr/>
            </a:pPr>
            <a:fld id="{AA24C72F-B32F-0947-8EA7-0D034CC47F5B}" type="slidenum">
              <a:t>4</a:t>
            </a:fld>
            <a:endParaRPr lang="de-DE"/>
          </a:p>
        </p:txBody>
      </p:sp>
    </p:spTree>
    <p:extLst>
      <p:ext uri="{BB962C8B-B14F-4D97-AF65-F5344CB8AC3E}">
        <p14:creationId xmlns:p14="http://schemas.microsoft.com/office/powerpoint/2010/main" val="68082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en-US" dirty="0"/>
              <a:t>…aerosol loadings are so different, that there is hardly any overlap in the AOT histograms. Thus those two locations are ideal to study impact of aerosols on e.g. ice formation processes in MPC</a:t>
            </a:r>
          </a:p>
        </p:txBody>
      </p:sp>
      <p:sp>
        <p:nvSpPr>
          <p:cNvPr id="6" name="Foliennummernplatzhalter 3"/>
          <p:cNvSpPr>
            <a:spLocks noGrp="1"/>
          </p:cNvSpPr>
          <p:nvPr>
            <p:ph type="sldNum" sz="quarter" idx="10"/>
          </p:nvPr>
        </p:nvSpPr>
        <p:spPr bwMode="auto"/>
        <p:txBody>
          <a:bodyPr/>
          <a:lstStyle/>
          <a:p>
            <a:pPr>
              <a:defRPr/>
            </a:pPr>
            <a:fld id="{AA24C72F-B32F-0947-8EA7-0D034CC47F5B}" type="slidenum">
              <a:t>5</a:t>
            </a:fld>
            <a:endParaRPr lang="de-DE"/>
          </a:p>
        </p:txBody>
      </p:sp>
    </p:spTree>
    <p:extLst>
      <p:ext uri="{BB962C8B-B14F-4D97-AF65-F5344CB8AC3E}">
        <p14:creationId xmlns:p14="http://schemas.microsoft.com/office/powerpoint/2010/main" val="500514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r>
              <a:rPr lang="de-DE" dirty="0" err="1"/>
              <a:t>Let</a:t>
            </a:r>
            <a:r>
              <a:rPr lang="de-DE" dirty="0"/>
              <a:t> </a:t>
            </a:r>
            <a:r>
              <a:rPr lang="de-DE" dirty="0" err="1"/>
              <a:t>me</a:t>
            </a:r>
            <a:r>
              <a:rPr lang="de-DE" dirty="0"/>
              <a:t> </a:t>
            </a:r>
            <a:r>
              <a:rPr lang="de-DE" dirty="0" err="1"/>
              <a:t>now</a:t>
            </a:r>
            <a:r>
              <a:rPr lang="de-DE" dirty="0"/>
              <a:t> </a:t>
            </a:r>
            <a:r>
              <a:rPr lang="de-DE" dirty="0" err="1"/>
              <a:t>give</a:t>
            </a:r>
            <a:r>
              <a:rPr lang="de-DE" dirty="0"/>
              <a:t> </a:t>
            </a:r>
            <a:r>
              <a:rPr lang="de-DE" dirty="0" err="1"/>
              <a:t>you</a:t>
            </a:r>
            <a:r>
              <a:rPr lang="de-DE" dirty="0"/>
              <a:t> a </a:t>
            </a:r>
            <a:r>
              <a:rPr lang="de-DE" dirty="0" err="1"/>
              <a:t>brief</a:t>
            </a:r>
            <a:r>
              <a:rPr lang="de-DE" dirty="0"/>
              <a:t> </a:t>
            </a:r>
            <a:r>
              <a:rPr lang="de-DE" dirty="0" err="1"/>
              <a:t>overview</a:t>
            </a:r>
            <a:r>
              <a:rPr lang="de-DE" dirty="0"/>
              <a:t> </a:t>
            </a:r>
            <a:r>
              <a:rPr lang="de-DE" dirty="0" err="1"/>
              <a:t>of</a:t>
            </a:r>
            <a:r>
              <a:rPr lang="de-DE" dirty="0"/>
              <a:t> </a:t>
            </a:r>
            <a:r>
              <a:rPr lang="de-DE" dirty="0" err="1"/>
              <a:t>the</a:t>
            </a:r>
            <a:r>
              <a:rPr lang="de-DE" dirty="0"/>
              <a:t> </a:t>
            </a:r>
            <a:r>
              <a:rPr lang="de-DE" dirty="0" err="1"/>
              <a:t>instrumentation</a:t>
            </a:r>
            <a:r>
              <a:rPr lang="de-DE" dirty="0"/>
              <a:t> </a:t>
            </a:r>
            <a:r>
              <a:rPr lang="de-DE" dirty="0" err="1"/>
              <a:t>used</a:t>
            </a:r>
            <a:r>
              <a:rPr lang="de-DE" dirty="0"/>
              <a:t>:</a:t>
            </a:r>
          </a:p>
          <a:p>
            <a:pPr marL="171450" indent="-171450">
              <a:buFontTx/>
              <a:buChar char="-"/>
            </a:pPr>
            <a:r>
              <a:rPr lang="de-DE" dirty="0" err="1"/>
              <a:t>Two</a:t>
            </a:r>
            <a:r>
              <a:rPr lang="de-DE" dirty="0"/>
              <a:t> </a:t>
            </a:r>
            <a:r>
              <a:rPr lang="de-DE" dirty="0" err="1"/>
              <a:t>instrument</a:t>
            </a:r>
            <a:r>
              <a:rPr lang="de-DE" dirty="0"/>
              <a:t> </a:t>
            </a:r>
            <a:r>
              <a:rPr lang="de-DE" dirty="0" err="1"/>
              <a:t>containiers</a:t>
            </a:r>
            <a:r>
              <a:rPr lang="de-DE" dirty="0"/>
              <a:t>…</a:t>
            </a:r>
            <a:r>
              <a:rPr lang="de-DE" dirty="0" err="1"/>
              <a:t>name</a:t>
            </a:r>
            <a:r>
              <a:rPr lang="de-DE" dirty="0"/>
              <a:t> </a:t>
            </a:r>
            <a:r>
              <a:rPr lang="de-DE" dirty="0" err="1"/>
              <a:t>instruments</a:t>
            </a:r>
            <a:r>
              <a:rPr lang="de-DE" dirty="0"/>
              <a:t>, MIRA: </a:t>
            </a:r>
            <a:r>
              <a:rPr lang="de-DE" dirty="0" err="1"/>
              <a:t>vpt</a:t>
            </a:r>
            <a:r>
              <a:rPr lang="de-DE" dirty="0"/>
              <a:t> + </a:t>
            </a:r>
            <a:r>
              <a:rPr lang="de-DE" dirty="0" err="1"/>
              <a:t>scanning</a:t>
            </a:r>
            <a:r>
              <a:rPr lang="de-DE" dirty="0"/>
              <a:t>; (Polly XT = multi-</a:t>
            </a:r>
            <a:r>
              <a:rPr lang="de-DE" dirty="0" err="1"/>
              <a:t>wl</a:t>
            </a:r>
            <a:r>
              <a:rPr lang="de-DE" dirty="0"/>
              <a:t>, </a:t>
            </a:r>
            <a:r>
              <a:rPr lang="de-DE" dirty="0" err="1"/>
              <a:t>depol</a:t>
            </a:r>
            <a:r>
              <a:rPr lang="de-DE" dirty="0"/>
              <a:t> </a:t>
            </a:r>
            <a:r>
              <a:rPr lang="de-DE" dirty="0" err="1"/>
              <a:t>lidar</a:t>
            </a:r>
            <a:r>
              <a:rPr lang="de-DE" dirty="0"/>
              <a:t>)</a:t>
            </a:r>
          </a:p>
          <a:p>
            <a:pPr marL="171450" indent="-171450">
              <a:buFontTx/>
              <a:buChar char="-"/>
            </a:pPr>
            <a:r>
              <a:rPr lang="de-DE" dirty="0"/>
              <a:t>Additional </a:t>
            </a:r>
            <a:r>
              <a:rPr lang="de-DE" dirty="0" err="1"/>
              <a:t>instrumentation</a:t>
            </a:r>
            <a:r>
              <a:rPr lang="de-DE" dirty="0"/>
              <a:t>: … + 94 </a:t>
            </a:r>
            <a:r>
              <a:rPr lang="de-DE" dirty="0" err="1"/>
              <a:t>Ghz</a:t>
            </a:r>
            <a:r>
              <a:rPr lang="de-DE" dirty="0"/>
              <a:t> </a:t>
            </a:r>
            <a:r>
              <a:rPr lang="de-DE" dirty="0" err="1"/>
              <a:t>cloud</a:t>
            </a:r>
            <a:r>
              <a:rPr lang="de-DE" dirty="0"/>
              <a:t> </a:t>
            </a:r>
            <a:r>
              <a:rPr lang="de-DE" dirty="0" err="1"/>
              <a:t>radar</a:t>
            </a:r>
            <a:r>
              <a:rPr lang="de-DE" dirty="0"/>
              <a:t> </a:t>
            </a:r>
            <a:r>
              <a:rPr lang="de-DE" dirty="0">
                <a:sym typeface="Wingdings" pitchFamily="2" charset="2"/>
              </a:rPr>
              <a:t> dual -</a:t>
            </a:r>
            <a:r>
              <a:rPr lang="de-DE" dirty="0" err="1">
                <a:sym typeface="Wingdings" pitchFamily="2" charset="2"/>
              </a:rPr>
              <a:t>freq</a:t>
            </a:r>
            <a:r>
              <a:rPr lang="de-DE" dirty="0">
                <a:sym typeface="Wingdings" pitchFamily="2" charset="2"/>
              </a:rPr>
              <a:t>. Doppler Radar </a:t>
            </a:r>
            <a:r>
              <a:rPr lang="de-DE" dirty="0" err="1">
                <a:sym typeface="Wingdings" pitchFamily="2" charset="2"/>
              </a:rPr>
              <a:t>obs</a:t>
            </a:r>
            <a:r>
              <a:rPr lang="de-DE" dirty="0">
                <a:sym typeface="Wingdings" pitchFamily="2" charset="2"/>
              </a:rPr>
              <a:t>. </a:t>
            </a:r>
            <a:r>
              <a:rPr lang="de-DE" dirty="0" err="1">
                <a:sym typeface="Wingdings" pitchFamily="2" charset="2"/>
              </a:rPr>
              <a:t>For</a:t>
            </a:r>
            <a:r>
              <a:rPr lang="de-DE" dirty="0">
                <a:sym typeface="Wingdings" pitchFamily="2" charset="2"/>
              </a:rPr>
              <a:t> </a:t>
            </a:r>
            <a:r>
              <a:rPr lang="de-DE" dirty="0" err="1">
                <a:sym typeface="Wingdings" pitchFamily="2" charset="2"/>
              </a:rPr>
              <a:t>studying</a:t>
            </a:r>
            <a:r>
              <a:rPr lang="de-DE" dirty="0">
                <a:sym typeface="Wingdings" pitchFamily="2" charset="2"/>
              </a:rPr>
              <a:t> </a:t>
            </a:r>
            <a:r>
              <a:rPr lang="de-DE" dirty="0" err="1">
                <a:sym typeface="Wingdings" pitchFamily="2" charset="2"/>
              </a:rPr>
              <a:t>microphy</a:t>
            </a:r>
            <a:r>
              <a:rPr lang="de-DE" dirty="0">
                <a:sym typeface="Wingdings" pitchFamily="2" charset="2"/>
              </a:rPr>
              <a:t>. Growth </a:t>
            </a:r>
            <a:r>
              <a:rPr lang="de-DE" dirty="0" err="1">
                <a:sym typeface="Wingdings" pitchFamily="2" charset="2"/>
              </a:rPr>
              <a:t>processes</a:t>
            </a:r>
            <a:r>
              <a:rPr lang="de-DE" dirty="0">
                <a:sym typeface="Wingdings" pitchFamily="2" charset="2"/>
              </a:rPr>
              <a:t> (</a:t>
            </a:r>
            <a:r>
              <a:rPr lang="de-DE" dirty="0" err="1">
                <a:sym typeface="Wingdings" pitchFamily="2" charset="2"/>
              </a:rPr>
              <a:t>more</a:t>
            </a:r>
            <a:r>
              <a:rPr lang="de-DE" dirty="0">
                <a:sym typeface="Wingdings" pitchFamily="2" charset="2"/>
              </a:rPr>
              <a:t> </a:t>
            </a:r>
            <a:r>
              <a:rPr lang="de-DE" dirty="0" err="1">
                <a:sym typeface="Wingdings" pitchFamily="2" charset="2"/>
              </a:rPr>
              <a:t>details</a:t>
            </a:r>
            <a:r>
              <a:rPr lang="de-DE" dirty="0">
                <a:sym typeface="Wingdings" pitchFamily="2" charset="2"/>
              </a:rPr>
              <a:t> </a:t>
            </a:r>
            <a:r>
              <a:rPr lang="de-DE" dirty="0" err="1">
                <a:sym typeface="Wingdings" pitchFamily="2" charset="2"/>
              </a:rPr>
              <a:t>later</a:t>
            </a:r>
            <a:r>
              <a:rPr lang="de-DE" dirty="0">
                <a:sym typeface="Wingdings" pitchFamily="2" charset="2"/>
              </a:rPr>
              <a:t>)</a:t>
            </a:r>
          </a:p>
          <a:p>
            <a:pPr marL="171450" indent="-171450">
              <a:buFontTx/>
              <a:buChar char="-"/>
            </a:pPr>
            <a:endParaRPr lang="de-DE" dirty="0">
              <a:sym typeface="Wingdings" pitchFamily="2" charset="2"/>
            </a:endParaRPr>
          </a:p>
          <a:p>
            <a:pPr marL="171450" indent="-171450">
              <a:buFontTx/>
              <a:buChar char="-"/>
              <a:defRPr/>
            </a:pPr>
            <a:r>
              <a:rPr lang="de-DE" dirty="0"/>
              <a:t>Bei den Aerosolinstrumenten: - es reicht zu wissen, dass es SMPS, CCNC und INP-Offline Filter </a:t>
            </a:r>
            <a:r>
              <a:rPr lang="de-DE" dirty="0" err="1"/>
              <a:t>sampler</a:t>
            </a:r>
            <a:r>
              <a:rPr lang="de-DE" dirty="0"/>
              <a:t> gibt. - Time Resolution 2-3days - die Filter werden von Raul bzw. Boris getauscht</a:t>
            </a:r>
          </a:p>
          <a:p>
            <a:pPr marL="171450" indent="-171450">
              <a:buFontTx/>
              <a:buChar char="-"/>
              <a:defRPr/>
            </a:pPr>
            <a:r>
              <a:rPr lang="de-DE" sz="1100" b="0" i="0" u="none" strike="noStrike" dirty="0">
                <a:solidFill>
                  <a:schemeClr val="tx1"/>
                </a:solidFill>
                <a:effectLst/>
                <a:latin typeface="+mn-lt"/>
                <a:ea typeface="+mn-ea"/>
                <a:cs typeface="+mn-cs"/>
              </a:rPr>
              <a:t>SMPS: Scanning Mobility </a:t>
            </a:r>
            <a:r>
              <a:rPr lang="de-DE" sz="1100" b="0" i="0" u="none" strike="noStrike" dirty="0" err="1">
                <a:solidFill>
                  <a:schemeClr val="tx1"/>
                </a:solidFill>
                <a:effectLst/>
                <a:latin typeface="+mn-lt"/>
                <a:ea typeface="+mn-ea"/>
                <a:cs typeface="+mn-cs"/>
              </a:rPr>
              <a:t>Particle</a:t>
            </a:r>
            <a:r>
              <a:rPr lang="de-DE" sz="1100" b="0" i="0" u="none" strike="noStrike" dirty="0">
                <a:solidFill>
                  <a:schemeClr val="tx1"/>
                </a:solidFill>
                <a:effectLst/>
                <a:latin typeface="+mn-lt"/>
                <a:ea typeface="+mn-ea"/>
                <a:cs typeface="+mn-cs"/>
              </a:rPr>
              <a:t> Size </a:t>
            </a:r>
            <a:r>
              <a:rPr lang="de-DE" sz="1100" b="0" i="0" u="none" strike="noStrike" dirty="0" err="1">
                <a:solidFill>
                  <a:schemeClr val="tx1"/>
                </a:solidFill>
                <a:effectLst/>
                <a:latin typeface="+mn-lt"/>
                <a:ea typeface="+mn-ea"/>
                <a:cs typeface="+mn-cs"/>
              </a:rPr>
              <a:t>Spectrometer</a:t>
            </a:r>
            <a:r>
              <a:rPr lang="de-DE" sz="1100" b="0" i="0" u="none" strike="noStrike" dirty="0">
                <a:solidFill>
                  <a:schemeClr val="tx1"/>
                </a:solidFill>
                <a:effectLst/>
                <a:latin typeface="+mn-lt"/>
                <a:ea typeface="+mn-ea"/>
                <a:cs typeface="+mn-cs"/>
              </a:rPr>
              <a:t>: </a:t>
            </a:r>
            <a:r>
              <a:rPr lang="de-DE" sz="1100" b="0" i="0" u="none" strike="noStrike" dirty="0" err="1">
                <a:solidFill>
                  <a:schemeClr val="tx1"/>
                </a:solidFill>
                <a:effectLst/>
                <a:latin typeface="+mn-lt"/>
                <a:ea typeface="+mn-ea"/>
                <a:cs typeface="+mn-cs"/>
              </a:rPr>
              <a:t>aerosol</a:t>
            </a:r>
            <a:r>
              <a:rPr lang="de-DE" sz="1100" b="0" i="0" u="none" strike="noStrike" dirty="0">
                <a:solidFill>
                  <a:schemeClr val="tx1"/>
                </a:solidFill>
                <a:effectLst/>
                <a:latin typeface="+mn-lt"/>
                <a:ea typeface="+mn-ea"/>
                <a:cs typeface="+mn-cs"/>
              </a:rPr>
              <a:t> PNSD (RH &lt; 40%), </a:t>
            </a:r>
            <a:r>
              <a:rPr lang="de-DE" sz="1100" b="0" i="0" u="none" strike="noStrike" dirty="0" err="1">
                <a:solidFill>
                  <a:schemeClr val="tx1"/>
                </a:solidFill>
                <a:effectLst/>
                <a:latin typeface="+mn-lt"/>
                <a:ea typeface="+mn-ea"/>
                <a:cs typeface="+mn-cs"/>
              </a:rPr>
              <a:t>size</a:t>
            </a:r>
            <a:r>
              <a:rPr lang="de-DE" sz="1100" b="0" i="0" u="none" strike="noStrike" dirty="0">
                <a:solidFill>
                  <a:schemeClr val="tx1"/>
                </a:solidFill>
                <a:effectLst/>
                <a:latin typeface="+mn-lt"/>
                <a:ea typeface="+mn-ea"/>
                <a:cs typeface="+mn-cs"/>
              </a:rPr>
              <a:t> </a:t>
            </a:r>
            <a:r>
              <a:rPr lang="de-DE" sz="1100" b="0" i="0" u="none" strike="noStrike" dirty="0" err="1">
                <a:solidFill>
                  <a:schemeClr val="tx1"/>
                </a:solidFill>
                <a:effectLst/>
                <a:latin typeface="+mn-lt"/>
                <a:ea typeface="+mn-ea"/>
                <a:cs typeface="+mn-cs"/>
              </a:rPr>
              <a:t>range</a:t>
            </a:r>
            <a:r>
              <a:rPr lang="de-DE" sz="1100" b="0" i="0" u="none" strike="noStrike" dirty="0">
                <a:solidFill>
                  <a:schemeClr val="tx1"/>
                </a:solidFill>
                <a:effectLst/>
                <a:latin typeface="+mn-lt"/>
                <a:ea typeface="+mn-ea"/>
                <a:cs typeface="+mn-cs"/>
              </a:rPr>
              <a:t>???</a:t>
            </a:r>
          </a:p>
          <a:p>
            <a:pPr marL="171450" indent="-171450">
              <a:buFontTx/>
              <a:buChar char="-"/>
              <a:defRPr/>
            </a:pPr>
            <a:r>
              <a:rPr lang="de-DE" sz="1100" b="0" i="0" u="none" strike="noStrike" dirty="0">
                <a:solidFill>
                  <a:schemeClr val="tx1"/>
                </a:solidFill>
                <a:effectLst/>
                <a:latin typeface="+mn-lt"/>
                <a:ea typeface="+mn-ea"/>
                <a:cs typeface="+mn-cs"/>
              </a:rPr>
              <a:t>CCNC: CCN-counter</a:t>
            </a:r>
            <a:endParaRPr lang="en-US" b="0" dirty="0"/>
          </a:p>
          <a:p>
            <a:pPr marL="171450" indent="-171450">
              <a:buFontTx/>
              <a:buChar char="-"/>
            </a:pPr>
            <a:endParaRPr lang="de-DE" dirty="0"/>
          </a:p>
        </p:txBody>
      </p:sp>
      <p:sp>
        <p:nvSpPr>
          <p:cNvPr id="4" name="Slide Number Placeholder 3"/>
          <p:cNvSpPr>
            <a:spLocks noGrp="1"/>
          </p:cNvSpPr>
          <p:nvPr>
            <p:ph type="sldNum" sz="quarter" idx="5"/>
          </p:nvPr>
        </p:nvSpPr>
        <p:spPr/>
        <p:txBody>
          <a:bodyPr/>
          <a:lstStyle/>
          <a:p>
            <a:pPr>
              <a:defRPr/>
            </a:pPr>
            <a:fld id="{AA24C72F-B32F-0947-8EA7-0D034CC47F5B}" type="slidenum">
              <a:rPr lang="de-DE" smtClean="0"/>
              <a:t>6</a:t>
            </a:fld>
            <a:endParaRPr lang="de-DE"/>
          </a:p>
        </p:txBody>
      </p:sp>
    </p:spTree>
    <p:extLst>
      <p:ext uri="{BB962C8B-B14F-4D97-AF65-F5344CB8AC3E}">
        <p14:creationId xmlns:p14="http://schemas.microsoft.com/office/powerpoint/2010/main" val="140819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Precisely</a:t>
            </a:r>
            <a:r>
              <a:rPr lang="de-DE" dirty="0"/>
              <a:t>, </a:t>
            </a:r>
            <a:r>
              <a:rPr lang="de-DE" dirty="0" err="1"/>
              <a:t>two</a:t>
            </a:r>
            <a:r>
              <a:rPr lang="de-DE" dirty="0"/>
              <a:t> </a:t>
            </a:r>
            <a:r>
              <a:rPr lang="de-DE" dirty="0" err="1"/>
              <a:t>assumptions</a:t>
            </a:r>
            <a:r>
              <a:rPr lang="de-DE" dirty="0"/>
              <a:t>:</a:t>
            </a:r>
          </a:p>
          <a:p>
            <a:r>
              <a:rPr lang="de-DE" dirty="0" err="1"/>
              <a:t>One</a:t>
            </a:r>
            <a:r>
              <a:rPr lang="de-DE" dirty="0"/>
              <a:t> </a:t>
            </a:r>
            <a:r>
              <a:rPr lang="de-DE" dirty="0" err="1"/>
              <a:t>the</a:t>
            </a:r>
            <a:r>
              <a:rPr lang="de-DE" dirty="0"/>
              <a:t> </a:t>
            </a:r>
            <a:r>
              <a:rPr lang="de-DE" dirty="0" err="1"/>
              <a:t>one</a:t>
            </a:r>
            <a:r>
              <a:rPr lang="de-DE" dirty="0"/>
              <a:t> </a:t>
            </a:r>
            <a:r>
              <a:rPr lang="de-DE" dirty="0" err="1"/>
              <a:t>hand</a:t>
            </a:r>
            <a:r>
              <a:rPr lang="de-DE" dirty="0"/>
              <a:t>, …</a:t>
            </a:r>
          </a:p>
          <a:p>
            <a:r>
              <a:rPr lang="de-DE" dirty="0">
                <a:sym typeface="Wingdings" panose="05000000000000000000" pitchFamily="2" charset="2"/>
              </a:rPr>
              <a:t> Test </a:t>
            </a:r>
            <a:r>
              <a:rPr lang="de-DE" dirty="0" err="1">
                <a:sym typeface="Wingdings" panose="05000000000000000000" pitchFamily="2" charset="2"/>
              </a:rPr>
              <a:t>these</a:t>
            </a:r>
            <a:r>
              <a:rPr lang="de-DE" dirty="0">
                <a:sym typeface="Wingdings" panose="05000000000000000000" pitchFamily="2" charset="2"/>
              </a:rPr>
              <a:t> </a:t>
            </a:r>
            <a:r>
              <a:rPr lang="de-DE" dirty="0" err="1">
                <a:sym typeface="Wingdings" panose="05000000000000000000" pitchFamily="2" charset="2"/>
              </a:rPr>
              <a:t>hypotheses</a:t>
            </a:r>
            <a:r>
              <a:rPr lang="de-DE" dirty="0">
                <a:sym typeface="Wingdings" panose="05000000000000000000" pitchFamily="2" charset="2"/>
              </a:rPr>
              <a:t> </a:t>
            </a:r>
            <a:r>
              <a:rPr lang="de-DE" dirty="0" err="1">
                <a:sym typeface="Wingdings" panose="05000000000000000000" pitchFamily="2" charset="2"/>
              </a:rPr>
              <a:t>using</a:t>
            </a:r>
            <a:r>
              <a:rPr lang="de-DE" dirty="0">
                <a:sym typeface="Wingdings" panose="05000000000000000000" pitchFamily="2" charset="2"/>
              </a:rPr>
              <a:t> </a:t>
            </a:r>
            <a:r>
              <a:rPr lang="de-DE" dirty="0" err="1">
                <a:sym typeface="Wingdings" panose="05000000000000000000" pitchFamily="2" charset="2"/>
              </a:rPr>
              <a:t>data</a:t>
            </a:r>
            <a:r>
              <a:rPr lang="de-DE" baseline="0" dirty="0">
                <a:sym typeface="Wingdings" panose="05000000000000000000" pitchFamily="2" charset="2"/>
              </a:rPr>
              <a:t> </a:t>
            </a:r>
            <a:r>
              <a:rPr lang="de-DE" baseline="0" dirty="0" err="1">
                <a:sym typeface="Wingdings" panose="05000000000000000000" pitchFamily="2" charset="2"/>
              </a:rPr>
              <a:t>from</a:t>
            </a:r>
            <a:r>
              <a:rPr lang="de-DE" baseline="0" dirty="0">
                <a:sym typeface="Wingdings" panose="05000000000000000000" pitchFamily="2" charset="2"/>
              </a:rPr>
              <a:t> </a:t>
            </a:r>
            <a:r>
              <a:rPr lang="de-DE" baseline="0" dirty="0" err="1">
                <a:sym typeface="Wingdings" panose="05000000000000000000" pitchFamily="2" charset="2"/>
              </a:rPr>
              <a:t>two</a:t>
            </a:r>
            <a:r>
              <a:rPr lang="de-DE" baseline="0" dirty="0">
                <a:sym typeface="Wingdings" panose="05000000000000000000" pitchFamily="2" charset="2"/>
              </a:rPr>
              <a:t> </a:t>
            </a:r>
            <a:r>
              <a:rPr lang="de-DE" baseline="0" dirty="0" err="1">
                <a:sym typeface="Wingdings" panose="05000000000000000000" pitchFamily="2" charset="2"/>
              </a:rPr>
              <a:t>field</a:t>
            </a:r>
            <a:r>
              <a:rPr lang="de-DE" baseline="0" dirty="0">
                <a:sym typeface="Wingdings" panose="05000000000000000000" pitchFamily="2" charset="2"/>
              </a:rPr>
              <a:t> </a:t>
            </a:r>
            <a:r>
              <a:rPr lang="de-DE" baseline="0" dirty="0" err="1">
                <a:sym typeface="Wingdings" panose="05000000000000000000" pitchFamily="2" charset="2"/>
              </a:rPr>
              <a:t>campaigns</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7</a:t>
            </a:fld>
            <a:endParaRPr lang="de-DE" altLang="de-DE" dirty="0"/>
          </a:p>
        </p:txBody>
      </p:sp>
    </p:spTree>
    <p:extLst>
      <p:ext uri="{BB962C8B-B14F-4D97-AF65-F5344CB8AC3E}">
        <p14:creationId xmlns:p14="http://schemas.microsoft.com/office/powerpoint/2010/main" val="111075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8</a:t>
            </a:fld>
            <a:endParaRPr lang="de-DE" altLang="de-DE" dirty="0"/>
          </a:p>
        </p:txBody>
      </p:sp>
    </p:spTree>
    <p:extLst>
      <p:ext uri="{BB962C8B-B14F-4D97-AF65-F5344CB8AC3E}">
        <p14:creationId xmlns:p14="http://schemas.microsoft.com/office/powerpoint/2010/main" val="127811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Bulk</a:t>
            </a:r>
            <a:r>
              <a:rPr lang="de-DE" dirty="0"/>
              <a:t> </a:t>
            </a:r>
            <a:r>
              <a:rPr lang="de-DE" dirty="0" err="1"/>
              <a:t>moments</a:t>
            </a:r>
            <a:endParaRPr lang="de-DE" dirty="0"/>
          </a:p>
          <a:p>
            <a:r>
              <a:rPr lang="de-DE" dirty="0" err="1"/>
              <a:t>Gradients</a:t>
            </a:r>
            <a:r>
              <a:rPr lang="de-DE" dirty="0"/>
              <a:t> </a:t>
            </a:r>
            <a:r>
              <a:rPr lang="de-DE" dirty="0" err="1"/>
              <a:t>along</a:t>
            </a:r>
            <a:r>
              <a:rPr lang="de-DE" dirty="0"/>
              <a:t> </a:t>
            </a:r>
            <a:r>
              <a:rPr lang="de-DE" dirty="0" err="1"/>
              <a:t>slanted</a:t>
            </a:r>
            <a:r>
              <a:rPr lang="de-DE" dirty="0"/>
              <a:t> fall </a:t>
            </a:r>
            <a:r>
              <a:rPr lang="de-DE" dirty="0" err="1"/>
              <a:t>streaks</a:t>
            </a:r>
            <a:endParaRPr lang="de-DE" dirty="0"/>
          </a:p>
          <a:p>
            <a:r>
              <a:rPr lang="de-DE" dirty="0" err="1"/>
              <a:t>Distinguishing</a:t>
            </a:r>
            <a:r>
              <a:rPr lang="de-DE" baseline="0" dirty="0"/>
              <a:t> </a:t>
            </a:r>
            <a:r>
              <a:rPr lang="de-DE" baseline="0" dirty="0" err="1"/>
              <a:t>riming</a:t>
            </a:r>
            <a:r>
              <a:rPr lang="de-DE" baseline="0" dirty="0"/>
              <a:t> </a:t>
            </a:r>
            <a:r>
              <a:rPr lang="de-DE" baseline="0" dirty="0" err="1"/>
              <a:t>and</a:t>
            </a:r>
            <a:r>
              <a:rPr lang="de-DE" baseline="0" dirty="0"/>
              <a:t> </a:t>
            </a:r>
            <a:r>
              <a:rPr lang="de-DE" baseline="0" dirty="0" err="1"/>
              <a:t>aggregation</a:t>
            </a:r>
            <a:r>
              <a:rPr lang="de-DE" baseline="0" dirty="0"/>
              <a:t> </a:t>
            </a:r>
            <a:r>
              <a:rPr lang="de-DE" baseline="0" dirty="0" err="1"/>
              <a:t>processes</a:t>
            </a:r>
            <a:r>
              <a:rPr lang="de-DE" baseline="0" dirty="0"/>
              <a:t> </a:t>
            </a:r>
          </a:p>
          <a:p>
            <a:r>
              <a:rPr lang="de-DE" baseline="0" dirty="0"/>
              <a:t>Problem: strong </a:t>
            </a:r>
            <a:r>
              <a:rPr lang="de-DE" baseline="0" dirty="0" err="1"/>
              <a:t>vertical</a:t>
            </a:r>
            <a:r>
              <a:rPr lang="de-DE" baseline="0" dirty="0"/>
              <a:t> </a:t>
            </a:r>
            <a:r>
              <a:rPr lang="de-DE" baseline="0" dirty="0" err="1"/>
              <a:t>winds</a:t>
            </a:r>
            <a:r>
              <a:rPr lang="de-DE" baseline="0" dirty="0"/>
              <a:t> in P.A.</a:t>
            </a:r>
            <a:endParaRPr lang="en-US" dirty="0"/>
          </a:p>
        </p:txBody>
      </p:sp>
      <p:sp>
        <p:nvSpPr>
          <p:cNvPr id="4" name="Foliennummernplatzhalter 3"/>
          <p:cNvSpPr>
            <a:spLocks noGrp="1"/>
          </p:cNvSpPr>
          <p:nvPr>
            <p:ph type="sldNum" sz="quarter" idx="10"/>
          </p:nvPr>
        </p:nvSpPr>
        <p:spPr/>
        <p:txBody>
          <a:bodyPr/>
          <a:lstStyle/>
          <a:p>
            <a:pPr>
              <a:defRPr/>
            </a:pPr>
            <a:fld id="{FF73AAAE-5F9A-4204-AFEA-00ECD2D60F92}" type="slidenum">
              <a:rPr lang="de-DE" altLang="de-DE" smtClean="0"/>
              <a:pPr>
                <a:defRPr/>
              </a:pPr>
              <a:t>10</a:t>
            </a:fld>
            <a:endParaRPr lang="de-DE" altLang="de-DE" dirty="0"/>
          </a:p>
        </p:txBody>
      </p:sp>
    </p:spTree>
    <p:extLst>
      <p:ext uri="{BB962C8B-B14F-4D97-AF65-F5344CB8AC3E}">
        <p14:creationId xmlns:p14="http://schemas.microsoft.com/office/powerpoint/2010/main" val="2274081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9002" y="0"/>
            <a:ext cx="3524250" cy="51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95687" y="2078847"/>
            <a:ext cx="8092705" cy="1487313"/>
          </a:xfrm>
        </p:spPr>
        <p:txBody>
          <a:bodyPr anchor="t"/>
          <a:lstStyle>
            <a:lvl1pPr>
              <a:defRPr sz="2800" b="1">
                <a:solidFill>
                  <a:schemeClr val="tx1"/>
                </a:solidFill>
                <a:latin typeface="Arial"/>
                <a:cs typeface="Arial"/>
              </a:defRPr>
            </a:lvl1pPr>
          </a:lstStyle>
          <a:p>
            <a:r>
              <a:rPr lang="de-DE"/>
              <a:t>Titelmasterformat durch Klicken bearbeiten</a:t>
            </a:r>
            <a:endParaRPr lang="de-DE" dirty="0"/>
          </a:p>
        </p:txBody>
      </p:sp>
      <p:sp>
        <p:nvSpPr>
          <p:cNvPr id="3" name="Untertitel 2"/>
          <p:cNvSpPr>
            <a:spLocks noGrp="1"/>
          </p:cNvSpPr>
          <p:nvPr>
            <p:ph type="subTitle" idx="1"/>
          </p:nvPr>
        </p:nvSpPr>
        <p:spPr>
          <a:xfrm>
            <a:off x="295687" y="1606876"/>
            <a:ext cx="6400800" cy="471971"/>
          </a:xfrm>
        </p:spPr>
        <p:txBody>
          <a:bodyPr anchor="b">
            <a:no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8" name="Bildplatzhalter 7"/>
          <p:cNvSpPr>
            <a:spLocks noGrp="1"/>
          </p:cNvSpPr>
          <p:nvPr>
            <p:ph type="pic" sz="quarter" idx="11"/>
          </p:nvPr>
        </p:nvSpPr>
        <p:spPr>
          <a:xfrm>
            <a:off x="295687" y="4439286"/>
            <a:ext cx="2098597" cy="517525"/>
          </a:xfrm>
        </p:spPr>
        <p:txBody>
          <a:bodyPr>
            <a:noAutofit/>
          </a:bodyPr>
          <a:lstStyle>
            <a:lvl1pPr marL="0" indent="0" algn="l">
              <a:defRPr/>
            </a:lvl1pPr>
          </a:lstStyle>
          <a:p>
            <a:pPr lvl="0"/>
            <a:r>
              <a:rPr lang="de-DE" noProof="0"/>
              <a:t>Bild durch Klicken auf Symbol hinzufügen</a:t>
            </a:r>
            <a:endParaRPr lang="de-DE" noProof="0" dirty="0"/>
          </a:p>
        </p:txBody>
      </p:sp>
      <p:sp>
        <p:nvSpPr>
          <p:cNvPr id="9" name="Bildplatzhalter 7"/>
          <p:cNvSpPr>
            <a:spLocks noGrp="1"/>
          </p:cNvSpPr>
          <p:nvPr>
            <p:ph type="pic" sz="quarter" idx="12"/>
          </p:nvPr>
        </p:nvSpPr>
        <p:spPr>
          <a:xfrm>
            <a:off x="2453698" y="4444369"/>
            <a:ext cx="2184476" cy="517525"/>
          </a:xfrm>
        </p:spPr>
        <p:txBody>
          <a:bodyPr>
            <a:noAutofit/>
          </a:bodyPr>
          <a:lstStyle>
            <a:lvl1pPr marL="0" indent="0" algn="l">
              <a:defRPr/>
            </a:lvl1pPr>
          </a:lstStyle>
          <a:p>
            <a:pPr lvl="0"/>
            <a:r>
              <a:rPr lang="de-DE" noProof="0"/>
              <a:t>Bild durch Klicken auf Symbol hinzufügen</a:t>
            </a:r>
            <a:endParaRPr lang="de-DE" noProof="0" dirty="0"/>
          </a:p>
        </p:txBody>
      </p:sp>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543" y="260598"/>
            <a:ext cx="2924417" cy="946303"/>
          </a:xfrm>
          <a:prstGeom prst="rect">
            <a:avLst/>
          </a:prstGeom>
        </p:spPr>
      </p:pic>
    </p:spTree>
    <p:extLst>
      <p:ext uri="{BB962C8B-B14F-4D97-AF65-F5344CB8AC3E}">
        <p14:creationId xmlns:p14="http://schemas.microsoft.com/office/powerpoint/2010/main" val="22641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Bildunt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12" name="Bildplatzhalter 11"/>
          <p:cNvSpPr>
            <a:spLocks noGrp="1"/>
          </p:cNvSpPr>
          <p:nvPr>
            <p:ph type="pic" sz="quarter" idx="16"/>
          </p:nvPr>
        </p:nvSpPr>
        <p:spPr>
          <a:xfrm>
            <a:off x="457200" y="1243691"/>
            <a:ext cx="8229600" cy="3057375"/>
          </a:xfrm>
          <a:prstGeom prst="rect">
            <a:avLst/>
          </a:prstGeom>
        </p:spPr>
        <p:txBody>
          <a:bodyPr rtlCol="0">
            <a:noAutofit/>
          </a:bodyPr>
          <a:lstStyle>
            <a:lvl1pPr>
              <a:defRPr>
                <a:solidFill>
                  <a:srgbClr val="262A31"/>
                </a:solidFill>
              </a:defRPr>
            </a:lvl1pPr>
          </a:lstStyle>
          <a:p>
            <a:pPr lvl="0"/>
            <a:r>
              <a:rPr lang="de-DE" noProof="0" dirty="0"/>
              <a:t>Bild durch Klicken auf Symbol hinzufügen</a:t>
            </a:r>
          </a:p>
        </p:txBody>
      </p:sp>
      <p:sp>
        <p:nvSpPr>
          <p:cNvPr id="14" name="Inhaltsplatzhalter 2"/>
          <p:cNvSpPr>
            <a:spLocks noGrp="1"/>
          </p:cNvSpPr>
          <p:nvPr>
            <p:ph idx="1"/>
          </p:nvPr>
        </p:nvSpPr>
        <p:spPr>
          <a:xfrm>
            <a:off x="457200" y="4368811"/>
            <a:ext cx="8229600" cy="330196"/>
          </a:xfrm>
          <a:prstGeom prst="rect">
            <a:avLst/>
          </a:prstGeom>
        </p:spPr>
        <p:txBody>
          <a:bodyPr>
            <a:norm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43582BE0-97CE-412F-80F1-16DC6BED1781}"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54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7"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9" name="Inhaltsplatzhalter 2"/>
          <p:cNvSpPr>
            <a:spLocks noGrp="1"/>
          </p:cNvSpPr>
          <p:nvPr>
            <p:ph idx="1"/>
          </p:nvPr>
        </p:nvSpPr>
        <p:spPr>
          <a:xfrm>
            <a:off x="457200" y="4368811"/>
            <a:ext cx="82296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11" name="Tabellenplatzhalter 10"/>
          <p:cNvSpPr>
            <a:spLocks noGrp="1"/>
          </p:cNvSpPr>
          <p:nvPr>
            <p:ph type="tbl" sz="quarter" idx="16"/>
          </p:nvPr>
        </p:nvSpPr>
        <p:spPr>
          <a:xfrm>
            <a:off x="457200" y="1597677"/>
            <a:ext cx="8234363" cy="2692930"/>
          </a:xfrm>
          <a:prstGeom prst="rect">
            <a:avLst/>
          </a:prstGeom>
        </p:spPr>
        <p:txBody>
          <a:bodyPr>
            <a:noAutofit/>
          </a:bodyPr>
          <a:lstStyle/>
          <a:p>
            <a:pPr lvl="0"/>
            <a:r>
              <a:rPr lang="de-DE" noProof="0"/>
              <a:t>Tabelle durch Klicken auf Symbol hinzufügen</a:t>
            </a:r>
          </a:p>
        </p:txBody>
      </p:sp>
      <p:sp>
        <p:nvSpPr>
          <p:cNvPr id="12" name="Textplatzhalter 7"/>
          <p:cNvSpPr>
            <a:spLocks noGrp="1"/>
          </p:cNvSpPr>
          <p:nvPr>
            <p:ph type="body" sz="quarter" idx="13"/>
          </p:nvPr>
        </p:nvSpPr>
        <p:spPr>
          <a:xfrm>
            <a:off x="457200" y="1141828"/>
            <a:ext cx="8229600" cy="361852"/>
          </a:xfrm>
          <a:prstGeom prst="rect">
            <a:avLst/>
          </a:prstGeom>
        </p:spPr>
        <p:txBody>
          <a:bodyPr anchor="b">
            <a:noAutofit/>
          </a:bodyPr>
          <a:lstStyle>
            <a:lvl1pPr>
              <a:defRPr sz="1400" cap="all">
                <a:solidFill>
                  <a:schemeClr val="tx1"/>
                </a:solidFill>
              </a:defRPr>
            </a:lvl1pPr>
          </a:lstStyle>
          <a:p>
            <a:pPr lvl="0"/>
            <a:r>
              <a:rPr lang="de-DE"/>
              <a:t>Formatvorlagen des Textmasters bearbeiten</a:t>
            </a:r>
          </a:p>
        </p:txBody>
      </p: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A0321171-B06E-4659-9CF5-7D6E520FDC11}"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1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Dia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4368811"/>
            <a:ext cx="82296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Diagrammplatzhalter 7"/>
          <p:cNvSpPr>
            <a:spLocks noGrp="1"/>
          </p:cNvSpPr>
          <p:nvPr>
            <p:ph type="chart" sz="quarter" idx="16"/>
          </p:nvPr>
        </p:nvSpPr>
        <p:spPr>
          <a:xfrm>
            <a:off x="457200" y="1229028"/>
            <a:ext cx="8229600" cy="3061228"/>
          </a:xfrm>
          <a:prstGeom prst="rect">
            <a:avLst/>
          </a:prstGeom>
        </p:spPr>
        <p:txBody>
          <a:bodyPr rtlCol="0">
            <a:normAutofit/>
          </a:bodyPr>
          <a:lstStyle/>
          <a:p>
            <a:pPr lvl="0"/>
            <a:r>
              <a:rPr lang="de-DE" noProof="0"/>
              <a:t>Diagramm durch Klicken auf Symbol hinzufügen</a:t>
            </a:r>
          </a:p>
        </p:txBody>
      </p:sp>
      <p:cxnSp>
        <p:nvCxnSpPr>
          <p:cNvPr id="16" name="Gerade Verbindung 10"/>
          <p:cNvCxnSpPr/>
          <p:nvPr userDrawn="1"/>
        </p:nvCxnSpPr>
        <p:spPr>
          <a:xfrm>
            <a:off x="457200" y="4713670"/>
            <a:ext cx="8229600"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D98C2DD5-50CB-445D-B765-8AD2D4C5531F}"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30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4368811"/>
            <a:ext cx="39624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Diagrammplatzhalter 7"/>
          <p:cNvSpPr>
            <a:spLocks noGrp="1"/>
          </p:cNvSpPr>
          <p:nvPr>
            <p:ph type="chart" sz="quarter" idx="16"/>
          </p:nvPr>
        </p:nvSpPr>
        <p:spPr>
          <a:xfrm>
            <a:off x="457200" y="1181092"/>
            <a:ext cx="3962400" cy="3086108"/>
          </a:xfrm>
          <a:prstGeom prst="rect">
            <a:avLst/>
          </a:prstGeom>
        </p:spPr>
        <p:txBody>
          <a:bodyPr rtlCol="0">
            <a:normAutofit/>
          </a:bodyPr>
          <a:lstStyle/>
          <a:p>
            <a:pPr lvl="0"/>
            <a:r>
              <a:rPr lang="de-DE" noProof="0"/>
              <a:t>Diagramm durch Klicken auf Symbol hinzufügen</a:t>
            </a:r>
          </a:p>
        </p:txBody>
      </p:sp>
      <p:sp>
        <p:nvSpPr>
          <p:cNvPr id="13" name="Inhaltsplatzhalter 2"/>
          <p:cNvSpPr>
            <a:spLocks noGrp="1"/>
          </p:cNvSpPr>
          <p:nvPr>
            <p:ph idx="20"/>
          </p:nvPr>
        </p:nvSpPr>
        <p:spPr>
          <a:xfrm>
            <a:off x="4714875" y="4368811"/>
            <a:ext cx="39624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14" name="Diagrammplatzhalter 7"/>
          <p:cNvSpPr>
            <a:spLocks noGrp="1"/>
          </p:cNvSpPr>
          <p:nvPr>
            <p:ph type="chart" sz="quarter" idx="21"/>
          </p:nvPr>
        </p:nvSpPr>
        <p:spPr>
          <a:xfrm>
            <a:off x="4714875" y="1181092"/>
            <a:ext cx="3962400" cy="3086108"/>
          </a:xfrm>
          <a:prstGeom prst="rect">
            <a:avLst/>
          </a:prstGeom>
        </p:spPr>
        <p:txBody>
          <a:bodyPr rtlCol="0">
            <a:normAutofit/>
          </a:bodyPr>
          <a:lstStyle>
            <a:lvl1pPr>
              <a:defRPr sz="1200"/>
            </a:lvl1pPr>
          </a:lstStyle>
          <a:p>
            <a:pPr lvl="0"/>
            <a:r>
              <a:rPr lang="de-DE" noProof="0"/>
              <a:t>Diagramm durch Klicken auf Symbol hinzufügen</a:t>
            </a:r>
            <a:endParaRPr lang="de-DE" noProof="0" dirty="0"/>
          </a:p>
        </p:txBody>
      </p: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64035955-D4DF-4360-912A-517416A0AD74}"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15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Text links">
    <p:spTree>
      <p:nvGrpSpPr>
        <p:cNvPr id="1" name=""/>
        <p:cNvGrpSpPr/>
        <p:nvPr/>
      </p:nvGrpSpPr>
      <p:grpSpPr>
        <a:xfrm>
          <a:off x="0" y="0"/>
          <a:ext cx="0" cy="0"/>
          <a:chOff x="0" y="0"/>
          <a:chExt cx="0" cy="0"/>
        </a:xfrm>
      </p:grpSpPr>
      <p:sp>
        <p:nvSpPr>
          <p:cNvPr id="13" name="Titel 1"/>
          <p:cNvSpPr>
            <a:spLocks noGrp="1"/>
          </p:cNvSpPr>
          <p:nvPr>
            <p:ph type="title"/>
          </p:nvPr>
        </p:nvSpPr>
        <p:spPr>
          <a:xfrm>
            <a:off x="457200" y="372533"/>
            <a:ext cx="2692400" cy="999067"/>
          </a:xfrm>
          <a:prstGeom prst="rect">
            <a:avLst/>
          </a:prstGeom>
        </p:spPr>
        <p:txBody>
          <a:bodyPr anchor="b"/>
          <a:lstStyle>
            <a:lvl1pPr algn="l">
              <a:defRPr>
                <a:solidFill>
                  <a:schemeClr val="tx1"/>
                </a:solidFill>
              </a:defRPr>
            </a:lvl1pPr>
          </a:lstStyle>
          <a:p>
            <a:r>
              <a:rPr lang="de-DE"/>
              <a:t>Titelmasterformat durch Klicken bearbeiten</a:t>
            </a:r>
            <a:endParaRPr lang="de-DE" dirty="0"/>
          </a:p>
        </p:txBody>
      </p:sp>
      <p:sp>
        <p:nvSpPr>
          <p:cNvPr id="14" name="Inhaltsplatzhalter 2"/>
          <p:cNvSpPr>
            <a:spLocks noGrp="1"/>
          </p:cNvSpPr>
          <p:nvPr>
            <p:ph idx="1"/>
          </p:nvPr>
        </p:nvSpPr>
        <p:spPr>
          <a:xfrm>
            <a:off x="457200" y="1503680"/>
            <a:ext cx="2692400" cy="3195327"/>
          </a:xfrm>
          <a:prstGeom prst="rect">
            <a:avLst/>
          </a:prstGeom>
        </p:spPr>
        <p:txBody>
          <a:bodyPr>
            <a:noAutofit/>
          </a:bodyPr>
          <a:lstStyle>
            <a:lvl1pPr marL="171450" indent="-171450">
              <a:buClr>
                <a:srgbClr val="D8413E"/>
              </a:buClr>
              <a:buFont typeface="Symbol" charset="2"/>
              <a:buChar char="-"/>
              <a:defRPr sz="1800">
                <a:solidFill>
                  <a:schemeClr val="tx1"/>
                </a:solidFill>
              </a:defRPr>
            </a:lvl1pPr>
            <a:lvl2pPr marL="628650" indent="-171450">
              <a:buClr>
                <a:srgbClr val="D8413E"/>
              </a:buClr>
              <a:buFont typeface="Symbol" charset="2"/>
              <a:buChar char="-"/>
              <a:defRPr sz="1600">
                <a:solidFill>
                  <a:schemeClr val="tx1"/>
                </a:solidFill>
              </a:defRPr>
            </a:lvl2pPr>
            <a:lvl3pPr marL="1085850" indent="-171450">
              <a:buClr>
                <a:srgbClr val="D8413E"/>
              </a:buClr>
              <a:buFont typeface="Symbol" charset="2"/>
              <a:buChar char="-"/>
              <a:defRPr sz="1400">
                <a:solidFill>
                  <a:schemeClr val="tx1"/>
                </a:solidFill>
              </a:defRPr>
            </a:lvl3pPr>
            <a:lvl4pPr marL="1543050" indent="-171450">
              <a:buClr>
                <a:srgbClr val="D8413E"/>
              </a:buClr>
              <a:buFont typeface="Symbol" charset="2"/>
              <a:buChar char="-"/>
              <a:defRPr sz="1400">
                <a:solidFill>
                  <a:schemeClr val="tx1"/>
                </a:solidFill>
              </a:defRPr>
            </a:lvl4pPr>
            <a:lvl5pPr marL="2000250" indent="-171450">
              <a:buClr>
                <a:srgbClr val="D8413E"/>
              </a:buClr>
              <a:buFont typeface="Symbol" charset="2"/>
              <a:buChar char="-"/>
              <a:defRPr sz="14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Bildplatzhalter 18"/>
          <p:cNvSpPr>
            <a:spLocks noGrp="1"/>
          </p:cNvSpPr>
          <p:nvPr>
            <p:ph type="pic" sz="quarter" idx="16"/>
          </p:nvPr>
        </p:nvSpPr>
        <p:spPr>
          <a:xfrm>
            <a:off x="3352800" y="762000"/>
            <a:ext cx="5791200" cy="3489344"/>
          </a:xfrm>
          <a:prstGeom prst="rect">
            <a:avLst/>
          </a:prstGeom>
        </p:spPr>
        <p:txBody>
          <a:bodyPr rtlCol="0">
            <a:normAutofit/>
          </a:bodyPr>
          <a:lstStyle/>
          <a:p>
            <a:pPr lvl="0"/>
            <a:r>
              <a:rPr lang="de-DE" noProof="0"/>
              <a:t>Bild durch Klicken auf Symbol hinzufügen</a:t>
            </a:r>
          </a:p>
        </p:txBody>
      </p:sp>
      <p:sp>
        <p:nvSpPr>
          <p:cNvPr id="10" name="Inhaltsplatzhalter 2"/>
          <p:cNvSpPr>
            <a:spLocks noGrp="1"/>
          </p:cNvSpPr>
          <p:nvPr>
            <p:ph idx="19"/>
          </p:nvPr>
        </p:nvSpPr>
        <p:spPr>
          <a:xfrm>
            <a:off x="3352800" y="4368811"/>
            <a:ext cx="5334000" cy="330196"/>
          </a:xfrm>
          <a:prstGeom prst="rect">
            <a:avLst/>
          </a:prstGeom>
        </p:spPr>
        <p:txBody>
          <a:bodyPr lIns="0" rIns="0">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9"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01A9B2D6-5EFE-4937-AE57-083B7F8CA155}"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18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1_Bild + Titel + Text 03">
    <p:spTree>
      <p:nvGrpSpPr>
        <p:cNvPr id="1" name=""/>
        <p:cNvGrpSpPr/>
        <p:nvPr/>
      </p:nvGrpSpPr>
      <p:grpSpPr bwMode="auto">
        <a:xfrm>
          <a:off x="0" y="0"/>
          <a:ext cx="0" cy="0"/>
          <a:chOff x="0" y="0"/>
          <a:chExt cx="0" cy="0"/>
        </a:xfrm>
      </p:grpSpPr>
      <p:sp>
        <p:nvSpPr>
          <p:cNvPr id="4" name="Textplatzhalter 9"/>
          <p:cNvSpPr>
            <a:spLocks noGrp="1"/>
          </p:cNvSpPr>
          <p:nvPr>
            <p:ph type="body" sz="quarter" idx="12" hasCustomPrompt="1"/>
          </p:nvPr>
        </p:nvSpPr>
        <p:spPr bwMode="auto">
          <a:xfrm>
            <a:off x="5418167" y="1135996"/>
            <a:ext cx="3427021" cy="3069052"/>
          </a:xfrm>
          <a:prstGeom prst="rect">
            <a:avLst/>
          </a:prstGeom>
        </p:spPr>
        <p:txBody>
          <a:bodyPr vert="horz" lIns="0" tIns="0" rIns="0" bIns="0"/>
          <a:lstStyle>
            <a:lvl1pPr marL="0" indent="0">
              <a:spcBef>
                <a:spcPts val="0"/>
              </a:spcBef>
              <a:buNone/>
              <a:defRPr sz="1800" b="0" i="0">
                <a:latin typeface="Helvetica"/>
                <a:cs typeface="Helvetica"/>
              </a:defRPr>
            </a:lvl1pPr>
          </a:lstStyle>
          <a:p>
            <a:pPr lvl="0">
              <a:defRPr/>
            </a:pPr>
            <a:r>
              <a:rPr lang="de-DE"/>
              <a:t>Textfeld für Bildinformationen</a:t>
            </a:r>
          </a:p>
        </p:txBody>
      </p:sp>
      <p:sp>
        <p:nvSpPr>
          <p:cNvPr id="5" name="Textplatzhalter 7"/>
          <p:cNvSpPr>
            <a:spLocks noGrp="1"/>
          </p:cNvSpPr>
          <p:nvPr>
            <p:ph type="body" sz="quarter" idx="13" hasCustomPrompt="1"/>
          </p:nvPr>
        </p:nvSpPr>
        <p:spPr bwMode="auto">
          <a:xfrm>
            <a:off x="478172" y="331468"/>
            <a:ext cx="8367015" cy="540987"/>
          </a:xfrm>
          <a:prstGeom prst="rect">
            <a:avLst/>
          </a:prstGeom>
        </p:spPr>
        <p:txBody>
          <a:bodyPr vert="horz" lIns="0" tIns="0" rIns="0" bIns="0"/>
          <a:lstStyle>
            <a:lvl1pPr marL="0" indent="0" algn="l">
              <a:spcBef>
                <a:spcPts val="0"/>
              </a:spcBef>
              <a:buNone/>
              <a:defRPr sz="2200" b="1">
                <a:latin typeface="Helvetica"/>
                <a:cs typeface="Helvetica"/>
              </a:defRPr>
            </a:lvl1pPr>
          </a:lstStyle>
          <a:p>
            <a:pPr lvl="0">
              <a:defRPr/>
            </a:pPr>
            <a:r>
              <a:rPr lang="de-DE"/>
              <a:t>Bildtitel und Unterschrift</a:t>
            </a:r>
          </a:p>
        </p:txBody>
      </p:sp>
      <p:sp>
        <p:nvSpPr>
          <p:cNvPr id="6" name="Inhaltsplatzhalter 2"/>
          <p:cNvSpPr>
            <a:spLocks noGrp="1"/>
          </p:cNvSpPr>
          <p:nvPr>
            <p:ph sz="quarter" idx="16" hasCustomPrompt="1"/>
          </p:nvPr>
        </p:nvSpPr>
        <p:spPr bwMode="auto">
          <a:xfrm>
            <a:off x="329043" y="1135996"/>
            <a:ext cx="4814457" cy="3269317"/>
          </a:xfrm>
          <a:prstGeom prst="rect">
            <a:avLst/>
          </a:prstGeom>
        </p:spPr>
        <p:txBody>
          <a:bodyPr vert="horz" lIns="82918" tIns="41459" rIns="82918" bIns="41459"/>
          <a:lstStyle>
            <a:lvl1pPr>
              <a:defRPr sz="1800" b="1">
                <a:latin typeface="Helvetica"/>
                <a:cs typeface="Helvetica"/>
              </a:defRPr>
            </a:lvl1pPr>
            <a:lvl2pPr marL="742896" indent="-285729">
              <a:buFont typeface="Arial"/>
              <a:buChar char="•"/>
              <a:defRPr sz="1400" b="0">
                <a:latin typeface="Helvetica"/>
                <a:cs typeface="Helvetica"/>
              </a:defRPr>
            </a:lvl2pPr>
          </a:lstStyle>
          <a:p>
            <a:pPr lvl="0">
              <a:defRPr/>
            </a:pPr>
            <a:r>
              <a:rPr lang="de-DE"/>
              <a:t>Inhalt</a:t>
            </a:r>
            <a:endParaRPr/>
          </a:p>
          <a:p>
            <a:pPr lvl="1">
              <a:defRPr/>
            </a:pPr>
            <a:r>
              <a:rPr lang="de-DE"/>
              <a:t>subpoint</a:t>
            </a:r>
          </a:p>
          <a:p>
            <a:pPr lvl="0">
              <a:defRPr/>
            </a:pPr>
            <a:endParaRPr lang="de-DE"/>
          </a:p>
        </p:txBody>
      </p:sp>
      <p:sp>
        <p:nvSpPr>
          <p:cNvPr id="7" name="Foliennummernplatzhalter 1"/>
          <p:cNvSpPr>
            <a:spLocks noGrp="1"/>
          </p:cNvSpPr>
          <p:nvPr>
            <p:ph type="sldNum" sz="quarter" idx="17"/>
          </p:nvPr>
        </p:nvSpPr>
        <p:spPr bwMode="auto">
          <a:xfrm>
            <a:off x="478172" y="4733709"/>
            <a:ext cx="349868" cy="274637"/>
          </a:xfrm>
          <a:prstGeom prst="rect">
            <a:avLst/>
          </a:prstGeom>
          <a:solidFill>
            <a:srgbClr val="FFFFFF">
              <a:alpha val="69804"/>
            </a:srgbClr>
          </a:solidFill>
        </p:spPr>
        <p:txBody>
          <a:bodyPr/>
          <a:lstStyle/>
          <a:p>
            <a:pPr>
              <a:defRPr/>
            </a:pPr>
            <a:fld id="{1D522143-CE50-46CE-BAE4-BFE55FD4A968}" type="slidenum">
              <a:t>‹#›</a:t>
            </a:fld>
            <a:endParaRPr lang="en-US"/>
          </a:p>
        </p:txBody>
      </p:sp>
      <p:sp>
        <p:nvSpPr>
          <p:cNvPr id="8" name="Fußzeilenplatzhalter 2"/>
          <p:cNvSpPr>
            <a:spLocks noGrp="1"/>
          </p:cNvSpPr>
          <p:nvPr>
            <p:ph type="ftr" sz="quarter" idx="18"/>
          </p:nvPr>
        </p:nvSpPr>
        <p:spPr bwMode="auto">
          <a:xfrm>
            <a:off x="3342087" y="4736249"/>
            <a:ext cx="2509520" cy="274637"/>
          </a:xfrm>
          <a:prstGeom prst="rect">
            <a:avLst/>
          </a:prstGeom>
          <a:solidFill>
            <a:srgbClr val="FFFFFF">
              <a:alpha val="69804"/>
            </a:srgbClr>
          </a:solidFill>
        </p:spPr>
        <p:txBody>
          <a:bodyPr/>
          <a:lstStyle/>
          <a:p>
            <a:pPr>
              <a:defRPr/>
            </a:pPr>
            <a:endParaRPr lang="de-DE"/>
          </a:p>
        </p:txBody>
      </p:sp>
    </p:spTree>
    <p:extLst>
      <p:ext uri="{BB962C8B-B14F-4D97-AF65-F5344CB8AC3E}">
        <p14:creationId xmlns:p14="http://schemas.microsoft.com/office/powerpoint/2010/main" val="1731623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userDrawn="1">
  <p:cSld name="Leere Seite">
    <p:spTree>
      <p:nvGrpSpPr>
        <p:cNvPr id="1" name=""/>
        <p:cNvGrpSpPr/>
        <p:nvPr/>
      </p:nvGrpSpPr>
      <p:grpSpPr bwMode="auto">
        <a:xfrm>
          <a:off x="0" y="0"/>
          <a:ext cx="0" cy="0"/>
          <a:chOff x="0" y="0"/>
          <a:chExt cx="0" cy="0"/>
        </a:xfrm>
      </p:grpSpPr>
      <p:sp>
        <p:nvSpPr>
          <p:cNvPr id="4" name="Foliennummernplatzhalter 1"/>
          <p:cNvSpPr>
            <a:spLocks noGrp="1"/>
          </p:cNvSpPr>
          <p:nvPr>
            <p:ph type="sldNum" sz="quarter" idx="10"/>
          </p:nvPr>
        </p:nvSpPr>
        <p:spPr bwMode="auto"/>
        <p:txBody>
          <a:bodyPr/>
          <a:lstStyle/>
          <a:p>
            <a:pPr>
              <a:defRPr/>
            </a:pPr>
            <a:fld id="{1D522143-CE50-46CE-BAE4-BFE55FD4A968}" type="slidenum">
              <a:t>‹#›</a:t>
            </a:fld>
            <a:endParaRPr lang="en-US"/>
          </a:p>
        </p:txBody>
      </p:sp>
      <p:sp>
        <p:nvSpPr>
          <p:cNvPr id="5" name="Fußzeilenplatzhalter 2"/>
          <p:cNvSpPr>
            <a:spLocks noGrp="1"/>
          </p:cNvSpPr>
          <p:nvPr>
            <p:ph type="ftr" sz="quarter" idx="11"/>
          </p:nvPr>
        </p:nvSpPr>
        <p:spPr bwMode="auto"/>
        <p:txBody>
          <a:bodyPr/>
          <a:lstStyle/>
          <a:p>
            <a:pPr>
              <a:defRPr/>
            </a:pPr>
            <a:endParaRPr lang="de-DE"/>
          </a:p>
        </p:txBody>
      </p:sp>
    </p:spTree>
    <p:extLst>
      <p:ext uri="{BB962C8B-B14F-4D97-AF65-F5344CB8AC3E}">
        <p14:creationId xmlns:p14="http://schemas.microsoft.com/office/powerpoint/2010/main" val="375458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6"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9002" y="0"/>
            <a:ext cx="3524250" cy="51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95687" y="2078847"/>
            <a:ext cx="8092705" cy="1487313"/>
          </a:xfrm>
        </p:spPr>
        <p:txBody>
          <a:bodyPr anchor="t"/>
          <a:lstStyle>
            <a:lvl1pPr>
              <a:defRPr sz="2800" b="1">
                <a:solidFill>
                  <a:schemeClr val="tx1"/>
                </a:solidFill>
                <a:latin typeface="Arial"/>
                <a:cs typeface="Arial"/>
              </a:defRPr>
            </a:lvl1pPr>
          </a:lstStyle>
          <a:p>
            <a:r>
              <a:rPr lang="de-DE"/>
              <a:t>Titelmasterformat durch Klicken bearbeiten</a:t>
            </a:r>
            <a:endParaRPr lang="de-DE" dirty="0"/>
          </a:p>
        </p:txBody>
      </p:sp>
      <p:sp>
        <p:nvSpPr>
          <p:cNvPr id="3" name="Untertitel 2"/>
          <p:cNvSpPr>
            <a:spLocks noGrp="1"/>
          </p:cNvSpPr>
          <p:nvPr>
            <p:ph type="subTitle" idx="1"/>
          </p:nvPr>
        </p:nvSpPr>
        <p:spPr>
          <a:xfrm>
            <a:off x="295687" y="1606876"/>
            <a:ext cx="6400800" cy="471971"/>
          </a:xfrm>
        </p:spPr>
        <p:txBody>
          <a:bodyPr anchor="b">
            <a:no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8" name="Bildplatzhalter 7"/>
          <p:cNvSpPr>
            <a:spLocks noGrp="1"/>
          </p:cNvSpPr>
          <p:nvPr>
            <p:ph type="pic" sz="quarter" idx="11"/>
          </p:nvPr>
        </p:nvSpPr>
        <p:spPr>
          <a:xfrm>
            <a:off x="295687" y="4439286"/>
            <a:ext cx="2098597" cy="517525"/>
          </a:xfrm>
        </p:spPr>
        <p:txBody>
          <a:bodyPr>
            <a:noAutofit/>
          </a:bodyPr>
          <a:lstStyle>
            <a:lvl1pPr marL="0" indent="0" algn="l">
              <a:defRPr/>
            </a:lvl1pPr>
          </a:lstStyle>
          <a:p>
            <a:pPr lvl="0"/>
            <a:r>
              <a:rPr lang="de-DE" noProof="0"/>
              <a:t>Bild durch Klicken auf Symbol hinzufügen</a:t>
            </a:r>
            <a:endParaRPr lang="de-DE" noProof="0" dirty="0"/>
          </a:p>
        </p:txBody>
      </p:sp>
      <p:sp>
        <p:nvSpPr>
          <p:cNvPr id="9" name="Bildplatzhalter 7"/>
          <p:cNvSpPr>
            <a:spLocks noGrp="1"/>
          </p:cNvSpPr>
          <p:nvPr>
            <p:ph type="pic" sz="quarter" idx="12"/>
          </p:nvPr>
        </p:nvSpPr>
        <p:spPr>
          <a:xfrm>
            <a:off x="2453698" y="4444369"/>
            <a:ext cx="2184476" cy="517525"/>
          </a:xfrm>
        </p:spPr>
        <p:txBody>
          <a:bodyPr>
            <a:noAutofit/>
          </a:bodyPr>
          <a:lstStyle>
            <a:lvl1pPr marL="0" indent="0" algn="l">
              <a:defRPr/>
            </a:lvl1pPr>
          </a:lstStyle>
          <a:p>
            <a:pPr lvl="0"/>
            <a:r>
              <a:rPr lang="de-DE" noProof="0"/>
              <a:t>Bild durch Klicken auf Symbol hinzufügen</a:t>
            </a:r>
            <a:endParaRPr lang="de-DE" noProof="0" dirty="0"/>
          </a:p>
        </p:txBody>
      </p:sp>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543" y="260598"/>
            <a:ext cx="2924417" cy="946303"/>
          </a:xfrm>
          <a:prstGeom prst="rect">
            <a:avLst/>
          </a:prstGeom>
        </p:spPr>
      </p:pic>
    </p:spTree>
    <p:extLst>
      <p:ext uri="{BB962C8B-B14F-4D97-AF65-F5344CB8AC3E}">
        <p14:creationId xmlns:p14="http://schemas.microsoft.com/office/powerpoint/2010/main" val="102381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folie rechts">
    <p:spTree>
      <p:nvGrpSpPr>
        <p:cNvPr id="1" name=""/>
        <p:cNvGrpSpPr/>
        <p:nvPr/>
      </p:nvGrpSpPr>
      <p:grpSpPr>
        <a:xfrm>
          <a:off x="0" y="0"/>
          <a:ext cx="0" cy="0"/>
          <a:chOff x="0" y="0"/>
          <a:chExt cx="0" cy="0"/>
        </a:xfrm>
      </p:grpSpPr>
      <p:sp>
        <p:nvSpPr>
          <p:cNvPr id="14" name="Textplatzhalter 4"/>
          <p:cNvSpPr>
            <a:spLocks noGrp="1"/>
          </p:cNvSpPr>
          <p:nvPr>
            <p:ph type="body" sz="quarter" idx="13"/>
          </p:nvPr>
        </p:nvSpPr>
        <p:spPr bwMode="auto">
          <a:xfrm>
            <a:off x="3501688" y="-5922"/>
            <a:ext cx="5654316" cy="5152775"/>
          </a:xfrm>
          <a:custGeom>
            <a:avLst/>
            <a:gdLst>
              <a:gd name="connsiteX0" fmla="*/ 0 w 2419350"/>
              <a:gd name="connsiteY0" fmla="*/ 5172957 h 5172957"/>
              <a:gd name="connsiteX1" fmla="*/ 604838 w 2419350"/>
              <a:gd name="connsiteY1" fmla="*/ 0 h 5172957"/>
              <a:gd name="connsiteX2" fmla="*/ 1814513 w 2419350"/>
              <a:gd name="connsiteY2" fmla="*/ 0 h 5172957"/>
              <a:gd name="connsiteX3" fmla="*/ 2419350 w 2419350"/>
              <a:gd name="connsiteY3" fmla="*/ 5172957 h 5172957"/>
              <a:gd name="connsiteX4" fmla="*/ 0 w 2419350"/>
              <a:gd name="connsiteY4" fmla="*/ 5172957 h 5172957"/>
              <a:gd name="connsiteX0" fmla="*/ 0 w 2439138"/>
              <a:gd name="connsiteY0" fmla="*/ 5172957 h 5172957"/>
              <a:gd name="connsiteX1" fmla="*/ 604838 w 2439138"/>
              <a:gd name="connsiteY1" fmla="*/ 0 h 5172957"/>
              <a:gd name="connsiteX2" fmla="*/ 2439138 w 2439138"/>
              <a:gd name="connsiteY2" fmla="*/ 6439 h 5172957"/>
              <a:gd name="connsiteX3" fmla="*/ 2419350 w 2439138"/>
              <a:gd name="connsiteY3" fmla="*/ 5172957 h 5172957"/>
              <a:gd name="connsiteX4" fmla="*/ 0 w 2439138"/>
              <a:gd name="connsiteY4" fmla="*/ 5172957 h 5172957"/>
              <a:gd name="connsiteX0" fmla="*/ 3226626 w 5665764"/>
              <a:gd name="connsiteY0" fmla="*/ 5166518 h 5166518"/>
              <a:gd name="connsiteX1" fmla="*/ 0 w 5665764"/>
              <a:gd name="connsiteY1" fmla="*/ 6440 h 5166518"/>
              <a:gd name="connsiteX2" fmla="*/ 5665764 w 5665764"/>
              <a:gd name="connsiteY2" fmla="*/ 0 h 5166518"/>
              <a:gd name="connsiteX3" fmla="*/ 5645976 w 5665764"/>
              <a:gd name="connsiteY3" fmla="*/ 5166518 h 5166518"/>
              <a:gd name="connsiteX4" fmla="*/ 3226626 w 5665764"/>
              <a:gd name="connsiteY4" fmla="*/ 5166518 h 5166518"/>
              <a:gd name="connsiteX0" fmla="*/ 2421696 w 5665764"/>
              <a:gd name="connsiteY0" fmla="*/ 5192275 h 5192275"/>
              <a:gd name="connsiteX1" fmla="*/ 0 w 5665764"/>
              <a:gd name="connsiteY1" fmla="*/ 6440 h 5192275"/>
              <a:gd name="connsiteX2" fmla="*/ 5665764 w 5665764"/>
              <a:gd name="connsiteY2" fmla="*/ 0 h 5192275"/>
              <a:gd name="connsiteX3" fmla="*/ 5645976 w 5665764"/>
              <a:gd name="connsiteY3" fmla="*/ 5166518 h 5192275"/>
              <a:gd name="connsiteX4" fmla="*/ 2421696 w 5665764"/>
              <a:gd name="connsiteY4" fmla="*/ 5192275 h 5192275"/>
              <a:gd name="connsiteX0" fmla="*/ 2421696 w 5665764"/>
              <a:gd name="connsiteY0" fmla="*/ 5183177 h 5183177"/>
              <a:gd name="connsiteX1" fmla="*/ 0 w 5665764"/>
              <a:gd name="connsiteY1" fmla="*/ 6440 h 5183177"/>
              <a:gd name="connsiteX2" fmla="*/ 5665764 w 5665764"/>
              <a:gd name="connsiteY2" fmla="*/ 0 h 5183177"/>
              <a:gd name="connsiteX3" fmla="*/ 5645976 w 5665764"/>
              <a:gd name="connsiteY3" fmla="*/ 5166518 h 5183177"/>
              <a:gd name="connsiteX4" fmla="*/ 2421696 w 5665764"/>
              <a:gd name="connsiteY4" fmla="*/ 5183177 h 5183177"/>
              <a:gd name="connsiteX0" fmla="*/ 2421696 w 5665764"/>
              <a:gd name="connsiteY0" fmla="*/ 5174079 h 5174079"/>
              <a:gd name="connsiteX1" fmla="*/ 0 w 5665764"/>
              <a:gd name="connsiteY1" fmla="*/ 6440 h 5174079"/>
              <a:gd name="connsiteX2" fmla="*/ 5665764 w 5665764"/>
              <a:gd name="connsiteY2" fmla="*/ 0 h 5174079"/>
              <a:gd name="connsiteX3" fmla="*/ 5645976 w 5665764"/>
              <a:gd name="connsiteY3" fmla="*/ 5166518 h 5174079"/>
              <a:gd name="connsiteX4" fmla="*/ 2421696 w 5665764"/>
              <a:gd name="connsiteY4" fmla="*/ 5174079 h 5174079"/>
              <a:gd name="connsiteX0" fmla="*/ 2417147 w 5665764"/>
              <a:gd name="connsiteY0" fmla="*/ 5169530 h 5169530"/>
              <a:gd name="connsiteX1" fmla="*/ 0 w 5665764"/>
              <a:gd name="connsiteY1" fmla="*/ 6440 h 5169530"/>
              <a:gd name="connsiteX2" fmla="*/ 5665764 w 5665764"/>
              <a:gd name="connsiteY2" fmla="*/ 0 h 5169530"/>
              <a:gd name="connsiteX3" fmla="*/ 5645976 w 5665764"/>
              <a:gd name="connsiteY3" fmla="*/ 5166518 h 5169530"/>
              <a:gd name="connsiteX4" fmla="*/ 2417147 w 5665764"/>
              <a:gd name="connsiteY4" fmla="*/ 5169530 h 5169530"/>
              <a:gd name="connsiteX0" fmla="*/ 2417147 w 5652116"/>
              <a:gd name="connsiteY0" fmla="*/ 5164981 h 5164981"/>
              <a:gd name="connsiteX1" fmla="*/ 0 w 5652116"/>
              <a:gd name="connsiteY1" fmla="*/ 1891 h 5164981"/>
              <a:gd name="connsiteX2" fmla="*/ 5652116 w 5652116"/>
              <a:gd name="connsiteY2" fmla="*/ 0 h 5164981"/>
              <a:gd name="connsiteX3" fmla="*/ 5645976 w 5652116"/>
              <a:gd name="connsiteY3" fmla="*/ 5161969 h 5164981"/>
              <a:gd name="connsiteX4" fmla="*/ 2417147 w 5652116"/>
              <a:gd name="connsiteY4" fmla="*/ 5164981 h 5164981"/>
              <a:gd name="connsiteX0" fmla="*/ 2417147 w 5646219"/>
              <a:gd name="connsiteY0" fmla="*/ 5163090 h 5163090"/>
              <a:gd name="connsiteX1" fmla="*/ 0 w 5646219"/>
              <a:gd name="connsiteY1" fmla="*/ 0 h 5163090"/>
              <a:gd name="connsiteX2" fmla="*/ 5638468 w 5646219"/>
              <a:gd name="connsiteY2" fmla="*/ 11757 h 5163090"/>
              <a:gd name="connsiteX3" fmla="*/ 5645976 w 5646219"/>
              <a:gd name="connsiteY3" fmla="*/ 5160078 h 5163090"/>
              <a:gd name="connsiteX4" fmla="*/ 2417147 w 5646219"/>
              <a:gd name="connsiteY4" fmla="*/ 5163090 h 5163090"/>
              <a:gd name="connsiteX0" fmla="*/ 2417147 w 5646219"/>
              <a:gd name="connsiteY0" fmla="*/ 5164981 h 5164981"/>
              <a:gd name="connsiteX1" fmla="*/ 0 w 5646219"/>
              <a:gd name="connsiteY1" fmla="*/ 1891 h 5164981"/>
              <a:gd name="connsiteX2" fmla="*/ 5638468 w 5646219"/>
              <a:gd name="connsiteY2" fmla="*/ 0 h 5164981"/>
              <a:gd name="connsiteX3" fmla="*/ 5645976 w 5646219"/>
              <a:gd name="connsiteY3" fmla="*/ 5161969 h 5164981"/>
              <a:gd name="connsiteX4" fmla="*/ 2417147 w 5646219"/>
              <a:gd name="connsiteY4" fmla="*/ 5164981 h 5164981"/>
              <a:gd name="connsiteX0" fmla="*/ 2417147 w 5641803"/>
              <a:gd name="connsiteY0" fmla="*/ 5164981 h 5164981"/>
              <a:gd name="connsiteX1" fmla="*/ 0 w 5641803"/>
              <a:gd name="connsiteY1" fmla="*/ 1891 h 5164981"/>
              <a:gd name="connsiteX2" fmla="*/ 5638468 w 5641803"/>
              <a:gd name="connsiteY2" fmla="*/ 0 h 5164981"/>
              <a:gd name="connsiteX3" fmla="*/ 5641426 w 5641803"/>
              <a:gd name="connsiteY3" fmla="*/ 5161969 h 5164981"/>
              <a:gd name="connsiteX4" fmla="*/ 2417147 w 5641803"/>
              <a:gd name="connsiteY4" fmla="*/ 5164981 h 5164981"/>
              <a:gd name="connsiteX0" fmla="*/ 2417147 w 5643017"/>
              <a:gd name="connsiteY0" fmla="*/ 5174079 h 5174079"/>
              <a:gd name="connsiteX1" fmla="*/ 0 w 5643017"/>
              <a:gd name="connsiteY1" fmla="*/ 1098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43017"/>
              <a:gd name="connsiteY0" fmla="*/ 5174079 h 5174079"/>
              <a:gd name="connsiteX1" fmla="*/ 0 w 5643017"/>
              <a:gd name="connsiteY1" fmla="*/ 460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54316"/>
              <a:gd name="connsiteY0" fmla="*/ 5174079 h 5177448"/>
              <a:gd name="connsiteX1" fmla="*/ 0 w 5654316"/>
              <a:gd name="connsiteY1" fmla="*/ 4609 h 5177448"/>
              <a:gd name="connsiteX2" fmla="*/ 5643017 w 5654316"/>
              <a:gd name="connsiteY2" fmla="*/ 0 h 5177448"/>
              <a:gd name="connsiteX3" fmla="*/ 5654126 w 5654316"/>
              <a:gd name="connsiteY3" fmla="*/ 5177448 h 5177448"/>
              <a:gd name="connsiteX4" fmla="*/ 2417147 w 5654316"/>
              <a:gd name="connsiteY4" fmla="*/ 5174079 h 51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4316" h="5177448">
                <a:moveTo>
                  <a:pt x="2417147" y="5174079"/>
                </a:moveTo>
                <a:lnTo>
                  <a:pt x="0" y="4609"/>
                </a:lnTo>
                <a:lnTo>
                  <a:pt x="5643017" y="0"/>
                </a:lnTo>
                <a:cubicBezTo>
                  <a:pt x="5640970" y="1720656"/>
                  <a:pt x="5656173" y="3456792"/>
                  <a:pt x="5654126" y="5177448"/>
                </a:cubicBezTo>
                <a:lnTo>
                  <a:pt x="2417147" y="5174079"/>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solidFill>
                    <a:schemeClr val="accent1"/>
                  </a:solidFill>
                </a:ln>
                <a:solidFill>
                  <a:schemeClr val="accent1"/>
                </a:solidFill>
              </a:defRPr>
            </a:lvl4pPr>
          </a:lstStyle>
          <a:p>
            <a:pPr lvl="0"/>
            <a:r>
              <a:rPr lang="de-DE"/>
              <a:t>Formatvorlagen des Textmasters bearbeiten</a:t>
            </a:r>
          </a:p>
          <a:p>
            <a:pPr lvl="1"/>
            <a:r>
              <a:rPr lang="de-DE"/>
              <a:t>Zweite Ebene</a:t>
            </a:r>
          </a:p>
        </p:txBody>
      </p:sp>
      <p:sp>
        <p:nvSpPr>
          <p:cNvPr id="5" name="Textplatzhalter 4"/>
          <p:cNvSpPr>
            <a:spLocks noGrp="1"/>
          </p:cNvSpPr>
          <p:nvPr>
            <p:ph type="body" sz="quarter" idx="11"/>
          </p:nvPr>
        </p:nvSpPr>
        <p:spPr bwMode="auto">
          <a:xfrm>
            <a:off x="4429719" y="-4153"/>
            <a:ext cx="4711557" cy="5154092"/>
          </a:xfrm>
          <a:custGeom>
            <a:avLst/>
            <a:gdLst>
              <a:gd name="connsiteX0" fmla="*/ 0 w 1466850"/>
              <a:gd name="connsiteY0" fmla="*/ 1608226 h 1608226"/>
              <a:gd name="connsiteX1" fmla="*/ 366713 w 1466850"/>
              <a:gd name="connsiteY1" fmla="*/ 0 h 1608226"/>
              <a:gd name="connsiteX2" fmla="*/ 1466850 w 1466850"/>
              <a:gd name="connsiteY2" fmla="*/ 0 h 1608226"/>
              <a:gd name="connsiteX3" fmla="*/ 1100138 w 1466850"/>
              <a:gd name="connsiteY3" fmla="*/ 1608226 h 1608226"/>
              <a:gd name="connsiteX4" fmla="*/ 0 w 1466850"/>
              <a:gd name="connsiteY4" fmla="*/ 1608226 h 1608226"/>
              <a:gd name="connsiteX0" fmla="*/ 0 w 2304312"/>
              <a:gd name="connsiteY0" fmla="*/ 1608226 h 1614665"/>
              <a:gd name="connsiteX1" fmla="*/ 366713 w 2304312"/>
              <a:gd name="connsiteY1" fmla="*/ 0 h 1614665"/>
              <a:gd name="connsiteX2" fmla="*/ 1466850 w 2304312"/>
              <a:gd name="connsiteY2" fmla="*/ 0 h 1614665"/>
              <a:gd name="connsiteX3" fmla="*/ 2304312 w 2304312"/>
              <a:gd name="connsiteY3" fmla="*/ 1614665 h 1614665"/>
              <a:gd name="connsiteX4" fmla="*/ 0 w 2304312"/>
              <a:gd name="connsiteY4" fmla="*/ 1608226 h 1614665"/>
              <a:gd name="connsiteX0" fmla="*/ 0 w 4725205"/>
              <a:gd name="connsiteY0" fmla="*/ 5162795 h 5169234"/>
              <a:gd name="connsiteX1" fmla="*/ 366713 w 4725205"/>
              <a:gd name="connsiteY1" fmla="*/ 355456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69378 w 4725205"/>
              <a:gd name="connsiteY1" fmla="*/ 1931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82257 w 4725205"/>
              <a:gd name="connsiteY1" fmla="*/ 1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11557"/>
              <a:gd name="connsiteY0" fmla="*/ 5167345 h 5169234"/>
              <a:gd name="connsiteX1" fmla="*/ 2368609 w 4711557"/>
              <a:gd name="connsiteY1" fmla="*/ 1 h 5169234"/>
              <a:gd name="connsiteX2" fmla="*/ 4711557 w 4711557"/>
              <a:gd name="connsiteY2" fmla="*/ 0 h 5169234"/>
              <a:gd name="connsiteX3" fmla="*/ 2290664 w 4711557"/>
              <a:gd name="connsiteY3" fmla="*/ 5169234 h 5169234"/>
              <a:gd name="connsiteX4" fmla="*/ 0 w 4711557"/>
              <a:gd name="connsiteY4" fmla="*/ 5167345 h 516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557" h="5169234">
                <a:moveTo>
                  <a:pt x="0" y="5167345"/>
                </a:moveTo>
                <a:lnTo>
                  <a:pt x="2368609" y="1"/>
                </a:lnTo>
                <a:lnTo>
                  <a:pt x="4711557" y="0"/>
                </a:lnTo>
                <a:lnTo>
                  <a:pt x="2290664" y="5169234"/>
                </a:lnTo>
                <a:lnTo>
                  <a:pt x="0" y="5167345"/>
                </a:lnTo>
                <a:close/>
              </a:path>
            </a:pathLst>
          </a:custGeom>
          <a:solidFill>
            <a:srgbClr val="FF5451">
              <a:alpha val="5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solidFill>
                    <a:srgbClr val="FF5451"/>
                  </a:solidFill>
                </a:ln>
                <a:solidFill>
                  <a:srgbClr val="FF5451"/>
                </a:solidFill>
              </a:defRPr>
            </a:lvl4pPr>
          </a:lstStyle>
          <a:p>
            <a:pPr lvl="0"/>
            <a:r>
              <a:rPr lang="de-DE"/>
              <a:t>Formatvorlagen des Textmasters bearbeiten</a:t>
            </a:r>
          </a:p>
          <a:p>
            <a:pPr lvl="1"/>
            <a:r>
              <a:rPr lang="de-DE"/>
              <a:t>Zweite Ebene</a:t>
            </a:r>
          </a:p>
        </p:txBody>
      </p:sp>
      <p:sp>
        <p:nvSpPr>
          <p:cNvPr id="3" name="Textplatzhalter 2"/>
          <p:cNvSpPr>
            <a:spLocks noGrp="1"/>
          </p:cNvSpPr>
          <p:nvPr>
            <p:ph type="body" idx="1"/>
          </p:nvPr>
        </p:nvSpPr>
        <p:spPr>
          <a:xfrm>
            <a:off x="5113728" y="1066801"/>
            <a:ext cx="3562911" cy="350998"/>
          </a:xfrm>
        </p:spPr>
        <p:txBody>
          <a:bodyPr anchor="b">
            <a:no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7" name="Bildplatzhalter"/>
          <p:cNvSpPr>
            <a:spLocks noGrp="1"/>
          </p:cNvSpPr>
          <p:nvPr>
            <p:ph type="pic" sz="quarter" idx="10"/>
          </p:nvPr>
        </p:nvSpPr>
        <p:spPr bwMode="auto">
          <a:xfrm>
            <a:off x="-1" y="0"/>
            <a:ext cx="6115051" cy="5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800" baseline="0"/>
            </a:lvl1pPr>
          </a:lstStyle>
          <a:p>
            <a:pPr lvl="0"/>
            <a:r>
              <a:rPr lang="de-DE" noProof="0"/>
              <a:t>Bild durch Klicken auf Symbol hinzufügen</a:t>
            </a:r>
            <a:endParaRPr lang="de-DE" noProof="0" dirty="0"/>
          </a:p>
        </p:txBody>
      </p:sp>
      <p:sp>
        <p:nvSpPr>
          <p:cNvPr id="2" name="Titel 1"/>
          <p:cNvSpPr>
            <a:spLocks noGrp="1"/>
          </p:cNvSpPr>
          <p:nvPr>
            <p:ph type="title"/>
          </p:nvPr>
        </p:nvSpPr>
        <p:spPr>
          <a:xfrm>
            <a:off x="5113728" y="1447164"/>
            <a:ext cx="3562911" cy="2201545"/>
          </a:xfrm>
        </p:spPr>
        <p:txBody>
          <a:bodyPr anchor="t"/>
          <a:lstStyle>
            <a:lvl1pPr algn="r">
              <a:defRPr sz="2800" b="1" cap="all">
                <a:solidFill>
                  <a:srgbClr val="FFFFFF"/>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3724199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folie links">
    <p:spTree>
      <p:nvGrpSpPr>
        <p:cNvPr id="1" name=""/>
        <p:cNvGrpSpPr/>
        <p:nvPr/>
      </p:nvGrpSpPr>
      <p:grpSpPr>
        <a:xfrm>
          <a:off x="0" y="0"/>
          <a:ext cx="0" cy="0"/>
          <a:chOff x="0" y="0"/>
          <a:chExt cx="0" cy="0"/>
        </a:xfrm>
      </p:grpSpPr>
      <p:sp>
        <p:nvSpPr>
          <p:cNvPr id="14" name="Textplatzhalter 4"/>
          <p:cNvSpPr>
            <a:spLocks noGrp="1"/>
          </p:cNvSpPr>
          <p:nvPr>
            <p:ph type="body" sz="quarter" idx="13"/>
          </p:nvPr>
        </p:nvSpPr>
        <p:spPr bwMode="auto">
          <a:xfrm flipH="1">
            <a:off x="-14439" y="-5922"/>
            <a:ext cx="5654316" cy="5152775"/>
          </a:xfrm>
          <a:custGeom>
            <a:avLst/>
            <a:gdLst>
              <a:gd name="connsiteX0" fmla="*/ 0 w 2419350"/>
              <a:gd name="connsiteY0" fmla="*/ 5172957 h 5172957"/>
              <a:gd name="connsiteX1" fmla="*/ 604838 w 2419350"/>
              <a:gd name="connsiteY1" fmla="*/ 0 h 5172957"/>
              <a:gd name="connsiteX2" fmla="*/ 1814513 w 2419350"/>
              <a:gd name="connsiteY2" fmla="*/ 0 h 5172957"/>
              <a:gd name="connsiteX3" fmla="*/ 2419350 w 2419350"/>
              <a:gd name="connsiteY3" fmla="*/ 5172957 h 5172957"/>
              <a:gd name="connsiteX4" fmla="*/ 0 w 2419350"/>
              <a:gd name="connsiteY4" fmla="*/ 5172957 h 5172957"/>
              <a:gd name="connsiteX0" fmla="*/ 0 w 2439138"/>
              <a:gd name="connsiteY0" fmla="*/ 5172957 h 5172957"/>
              <a:gd name="connsiteX1" fmla="*/ 604838 w 2439138"/>
              <a:gd name="connsiteY1" fmla="*/ 0 h 5172957"/>
              <a:gd name="connsiteX2" fmla="*/ 2439138 w 2439138"/>
              <a:gd name="connsiteY2" fmla="*/ 6439 h 5172957"/>
              <a:gd name="connsiteX3" fmla="*/ 2419350 w 2439138"/>
              <a:gd name="connsiteY3" fmla="*/ 5172957 h 5172957"/>
              <a:gd name="connsiteX4" fmla="*/ 0 w 2439138"/>
              <a:gd name="connsiteY4" fmla="*/ 5172957 h 5172957"/>
              <a:gd name="connsiteX0" fmla="*/ 3226626 w 5665764"/>
              <a:gd name="connsiteY0" fmla="*/ 5166518 h 5166518"/>
              <a:gd name="connsiteX1" fmla="*/ 0 w 5665764"/>
              <a:gd name="connsiteY1" fmla="*/ 6440 h 5166518"/>
              <a:gd name="connsiteX2" fmla="*/ 5665764 w 5665764"/>
              <a:gd name="connsiteY2" fmla="*/ 0 h 5166518"/>
              <a:gd name="connsiteX3" fmla="*/ 5645976 w 5665764"/>
              <a:gd name="connsiteY3" fmla="*/ 5166518 h 5166518"/>
              <a:gd name="connsiteX4" fmla="*/ 3226626 w 5665764"/>
              <a:gd name="connsiteY4" fmla="*/ 5166518 h 5166518"/>
              <a:gd name="connsiteX0" fmla="*/ 2421696 w 5665764"/>
              <a:gd name="connsiteY0" fmla="*/ 5192275 h 5192275"/>
              <a:gd name="connsiteX1" fmla="*/ 0 w 5665764"/>
              <a:gd name="connsiteY1" fmla="*/ 6440 h 5192275"/>
              <a:gd name="connsiteX2" fmla="*/ 5665764 w 5665764"/>
              <a:gd name="connsiteY2" fmla="*/ 0 h 5192275"/>
              <a:gd name="connsiteX3" fmla="*/ 5645976 w 5665764"/>
              <a:gd name="connsiteY3" fmla="*/ 5166518 h 5192275"/>
              <a:gd name="connsiteX4" fmla="*/ 2421696 w 5665764"/>
              <a:gd name="connsiteY4" fmla="*/ 5192275 h 5192275"/>
              <a:gd name="connsiteX0" fmla="*/ 2421696 w 5665764"/>
              <a:gd name="connsiteY0" fmla="*/ 5183177 h 5183177"/>
              <a:gd name="connsiteX1" fmla="*/ 0 w 5665764"/>
              <a:gd name="connsiteY1" fmla="*/ 6440 h 5183177"/>
              <a:gd name="connsiteX2" fmla="*/ 5665764 w 5665764"/>
              <a:gd name="connsiteY2" fmla="*/ 0 h 5183177"/>
              <a:gd name="connsiteX3" fmla="*/ 5645976 w 5665764"/>
              <a:gd name="connsiteY3" fmla="*/ 5166518 h 5183177"/>
              <a:gd name="connsiteX4" fmla="*/ 2421696 w 5665764"/>
              <a:gd name="connsiteY4" fmla="*/ 5183177 h 5183177"/>
              <a:gd name="connsiteX0" fmla="*/ 2421696 w 5665764"/>
              <a:gd name="connsiteY0" fmla="*/ 5174079 h 5174079"/>
              <a:gd name="connsiteX1" fmla="*/ 0 w 5665764"/>
              <a:gd name="connsiteY1" fmla="*/ 6440 h 5174079"/>
              <a:gd name="connsiteX2" fmla="*/ 5665764 w 5665764"/>
              <a:gd name="connsiteY2" fmla="*/ 0 h 5174079"/>
              <a:gd name="connsiteX3" fmla="*/ 5645976 w 5665764"/>
              <a:gd name="connsiteY3" fmla="*/ 5166518 h 5174079"/>
              <a:gd name="connsiteX4" fmla="*/ 2421696 w 5665764"/>
              <a:gd name="connsiteY4" fmla="*/ 5174079 h 5174079"/>
              <a:gd name="connsiteX0" fmla="*/ 2417147 w 5665764"/>
              <a:gd name="connsiteY0" fmla="*/ 5169530 h 5169530"/>
              <a:gd name="connsiteX1" fmla="*/ 0 w 5665764"/>
              <a:gd name="connsiteY1" fmla="*/ 6440 h 5169530"/>
              <a:gd name="connsiteX2" fmla="*/ 5665764 w 5665764"/>
              <a:gd name="connsiteY2" fmla="*/ 0 h 5169530"/>
              <a:gd name="connsiteX3" fmla="*/ 5645976 w 5665764"/>
              <a:gd name="connsiteY3" fmla="*/ 5166518 h 5169530"/>
              <a:gd name="connsiteX4" fmla="*/ 2417147 w 5665764"/>
              <a:gd name="connsiteY4" fmla="*/ 5169530 h 5169530"/>
              <a:gd name="connsiteX0" fmla="*/ 2417147 w 5652116"/>
              <a:gd name="connsiteY0" fmla="*/ 5164981 h 5164981"/>
              <a:gd name="connsiteX1" fmla="*/ 0 w 5652116"/>
              <a:gd name="connsiteY1" fmla="*/ 1891 h 5164981"/>
              <a:gd name="connsiteX2" fmla="*/ 5652116 w 5652116"/>
              <a:gd name="connsiteY2" fmla="*/ 0 h 5164981"/>
              <a:gd name="connsiteX3" fmla="*/ 5645976 w 5652116"/>
              <a:gd name="connsiteY3" fmla="*/ 5161969 h 5164981"/>
              <a:gd name="connsiteX4" fmla="*/ 2417147 w 5652116"/>
              <a:gd name="connsiteY4" fmla="*/ 5164981 h 5164981"/>
              <a:gd name="connsiteX0" fmla="*/ 2417147 w 5646219"/>
              <a:gd name="connsiteY0" fmla="*/ 5163090 h 5163090"/>
              <a:gd name="connsiteX1" fmla="*/ 0 w 5646219"/>
              <a:gd name="connsiteY1" fmla="*/ 0 h 5163090"/>
              <a:gd name="connsiteX2" fmla="*/ 5638468 w 5646219"/>
              <a:gd name="connsiteY2" fmla="*/ 11757 h 5163090"/>
              <a:gd name="connsiteX3" fmla="*/ 5645976 w 5646219"/>
              <a:gd name="connsiteY3" fmla="*/ 5160078 h 5163090"/>
              <a:gd name="connsiteX4" fmla="*/ 2417147 w 5646219"/>
              <a:gd name="connsiteY4" fmla="*/ 5163090 h 5163090"/>
              <a:gd name="connsiteX0" fmla="*/ 2417147 w 5646219"/>
              <a:gd name="connsiteY0" fmla="*/ 5164981 h 5164981"/>
              <a:gd name="connsiteX1" fmla="*/ 0 w 5646219"/>
              <a:gd name="connsiteY1" fmla="*/ 1891 h 5164981"/>
              <a:gd name="connsiteX2" fmla="*/ 5638468 w 5646219"/>
              <a:gd name="connsiteY2" fmla="*/ 0 h 5164981"/>
              <a:gd name="connsiteX3" fmla="*/ 5645976 w 5646219"/>
              <a:gd name="connsiteY3" fmla="*/ 5161969 h 5164981"/>
              <a:gd name="connsiteX4" fmla="*/ 2417147 w 5646219"/>
              <a:gd name="connsiteY4" fmla="*/ 5164981 h 5164981"/>
              <a:gd name="connsiteX0" fmla="*/ 2417147 w 5641803"/>
              <a:gd name="connsiteY0" fmla="*/ 5164981 h 5164981"/>
              <a:gd name="connsiteX1" fmla="*/ 0 w 5641803"/>
              <a:gd name="connsiteY1" fmla="*/ 1891 h 5164981"/>
              <a:gd name="connsiteX2" fmla="*/ 5638468 w 5641803"/>
              <a:gd name="connsiteY2" fmla="*/ 0 h 5164981"/>
              <a:gd name="connsiteX3" fmla="*/ 5641426 w 5641803"/>
              <a:gd name="connsiteY3" fmla="*/ 5161969 h 5164981"/>
              <a:gd name="connsiteX4" fmla="*/ 2417147 w 5641803"/>
              <a:gd name="connsiteY4" fmla="*/ 5164981 h 5164981"/>
              <a:gd name="connsiteX0" fmla="*/ 2417147 w 5643017"/>
              <a:gd name="connsiteY0" fmla="*/ 5174079 h 5174079"/>
              <a:gd name="connsiteX1" fmla="*/ 0 w 5643017"/>
              <a:gd name="connsiteY1" fmla="*/ 1098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43017"/>
              <a:gd name="connsiteY0" fmla="*/ 5174079 h 5174079"/>
              <a:gd name="connsiteX1" fmla="*/ 0 w 5643017"/>
              <a:gd name="connsiteY1" fmla="*/ 460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54316"/>
              <a:gd name="connsiteY0" fmla="*/ 5174079 h 5177448"/>
              <a:gd name="connsiteX1" fmla="*/ 0 w 5654316"/>
              <a:gd name="connsiteY1" fmla="*/ 4609 h 5177448"/>
              <a:gd name="connsiteX2" fmla="*/ 5643017 w 5654316"/>
              <a:gd name="connsiteY2" fmla="*/ 0 h 5177448"/>
              <a:gd name="connsiteX3" fmla="*/ 5654126 w 5654316"/>
              <a:gd name="connsiteY3" fmla="*/ 5177448 h 5177448"/>
              <a:gd name="connsiteX4" fmla="*/ 2417147 w 5654316"/>
              <a:gd name="connsiteY4" fmla="*/ 5174079 h 51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4316" h="5177448">
                <a:moveTo>
                  <a:pt x="2417147" y="5174079"/>
                </a:moveTo>
                <a:lnTo>
                  <a:pt x="0" y="4609"/>
                </a:lnTo>
                <a:lnTo>
                  <a:pt x="5643017" y="0"/>
                </a:lnTo>
                <a:cubicBezTo>
                  <a:pt x="5640970" y="1720656"/>
                  <a:pt x="5656173" y="3456792"/>
                  <a:pt x="5654126" y="5177448"/>
                </a:cubicBezTo>
                <a:lnTo>
                  <a:pt x="2417147" y="5174079"/>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noFill/>
                </a:ln>
                <a:noFill/>
              </a:defRPr>
            </a:lvl4pPr>
          </a:lstStyle>
          <a:p>
            <a:pPr lvl="0"/>
            <a:r>
              <a:rPr lang="de-DE"/>
              <a:t>Formatvorlagen des Textmasters bearbeiten</a:t>
            </a:r>
          </a:p>
        </p:txBody>
      </p:sp>
      <p:sp>
        <p:nvSpPr>
          <p:cNvPr id="5" name="Textplatzhalter 4"/>
          <p:cNvSpPr>
            <a:spLocks noGrp="1"/>
          </p:cNvSpPr>
          <p:nvPr>
            <p:ph type="body" sz="quarter" idx="11"/>
          </p:nvPr>
        </p:nvSpPr>
        <p:spPr bwMode="auto">
          <a:xfrm flipH="1">
            <a:off x="-14439" y="-4153"/>
            <a:ext cx="4711557" cy="5154092"/>
          </a:xfrm>
          <a:custGeom>
            <a:avLst/>
            <a:gdLst>
              <a:gd name="connsiteX0" fmla="*/ 0 w 1466850"/>
              <a:gd name="connsiteY0" fmla="*/ 1608226 h 1608226"/>
              <a:gd name="connsiteX1" fmla="*/ 366713 w 1466850"/>
              <a:gd name="connsiteY1" fmla="*/ 0 h 1608226"/>
              <a:gd name="connsiteX2" fmla="*/ 1466850 w 1466850"/>
              <a:gd name="connsiteY2" fmla="*/ 0 h 1608226"/>
              <a:gd name="connsiteX3" fmla="*/ 1100138 w 1466850"/>
              <a:gd name="connsiteY3" fmla="*/ 1608226 h 1608226"/>
              <a:gd name="connsiteX4" fmla="*/ 0 w 1466850"/>
              <a:gd name="connsiteY4" fmla="*/ 1608226 h 1608226"/>
              <a:gd name="connsiteX0" fmla="*/ 0 w 2304312"/>
              <a:gd name="connsiteY0" fmla="*/ 1608226 h 1614665"/>
              <a:gd name="connsiteX1" fmla="*/ 366713 w 2304312"/>
              <a:gd name="connsiteY1" fmla="*/ 0 h 1614665"/>
              <a:gd name="connsiteX2" fmla="*/ 1466850 w 2304312"/>
              <a:gd name="connsiteY2" fmla="*/ 0 h 1614665"/>
              <a:gd name="connsiteX3" fmla="*/ 2304312 w 2304312"/>
              <a:gd name="connsiteY3" fmla="*/ 1614665 h 1614665"/>
              <a:gd name="connsiteX4" fmla="*/ 0 w 2304312"/>
              <a:gd name="connsiteY4" fmla="*/ 1608226 h 1614665"/>
              <a:gd name="connsiteX0" fmla="*/ 0 w 4725205"/>
              <a:gd name="connsiteY0" fmla="*/ 5162795 h 5169234"/>
              <a:gd name="connsiteX1" fmla="*/ 366713 w 4725205"/>
              <a:gd name="connsiteY1" fmla="*/ 355456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69378 w 4725205"/>
              <a:gd name="connsiteY1" fmla="*/ 1931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82257 w 4725205"/>
              <a:gd name="connsiteY1" fmla="*/ 1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11557"/>
              <a:gd name="connsiteY0" fmla="*/ 5167345 h 5169234"/>
              <a:gd name="connsiteX1" fmla="*/ 2368609 w 4711557"/>
              <a:gd name="connsiteY1" fmla="*/ 1 h 5169234"/>
              <a:gd name="connsiteX2" fmla="*/ 4711557 w 4711557"/>
              <a:gd name="connsiteY2" fmla="*/ 0 h 5169234"/>
              <a:gd name="connsiteX3" fmla="*/ 2290664 w 4711557"/>
              <a:gd name="connsiteY3" fmla="*/ 5169234 h 5169234"/>
              <a:gd name="connsiteX4" fmla="*/ 0 w 4711557"/>
              <a:gd name="connsiteY4" fmla="*/ 5167345 h 516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557" h="5169234">
                <a:moveTo>
                  <a:pt x="0" y="5167345"/>
                </a:moveTo>
                <a:lnTo>
                  <a:pt x="2368609" y="1"/>
                </a:lnTo>
                <a:lnTo>
                  <a:pt x="4711557" y="0"/>
                </a:lnTo>
                <a:lnTo>
                  <a:pt x="2290664" y="5169234"/>
                </a:lnTo>
                <a:lnTo>
                  <a:pt x="0" y="5167345"/>
                </a:lnTo>
                <a:close/>
              </a:path>
            </a:pathLst>
          </a:custGeom>
          <a:solidFill>
            <a:srgbClr val="FF5451">
              <a:alpha val="5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noFill/>
                </a:ln>
                <a:noFill/>
              </a:defRPr>
            </a:lvl4pPr>
          </a:lstStyle>
          <a:p>
            <a:pPr lvl="0"/>
            <a:r>
              <a:rPr lang="de-DE"/>
              <a:t>Formatvorlagen des Textmasters bearbeiten</a:t>
            </a:r>
          </a:p>
        </p:txBody>
      </p:sp>
      <p:sp>
        <p:nvSpPr>
          <p:cNvPr id="3" name="Textplatzhalter 2"/>
          <p:cNvSpPr>
            <a:spLocks noGrp="1"/>
          </p:cNvSpPr>
          <p:nvPr>
            <p:ph type="body" idx="1"/>
          </p:nvPr>
        </p:nvSpPr>
        <p:spPr>
          <a:xfrm>
            <a:off x="471878" y="1066801"/>
            <a:ext cx="3562911" cy="350998"/>
          </a:xfrm>
        </p:spPr>
        <p:txBody>
          <a:bodyPr anchor="b">
            <a:no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7" name="Bildplatzhalter"/>
          <p:cNvSpPr>
            <a:spLocks noGrp="1"/>
          </p:cNvSpPr>
          <p:nvPr>
            <p:ph type="pic" sz="quarter" idx="10"/>
          </p:nvPr>
        </p:nvSpPr>
        <p:spPr bwMode="auto">
          <a:xfrm>
            <a:off x="2711450" y="0"/>
            <a:ext cx="6432551" cy="5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800" baseline="0"/>
            </a:lvl1pPr>
          </a:lstStyle>
          <a:p>
            <a:pPr lvl="0"/>
            <a:r>
              <a:rPr lang="de-DE" noProof="0"/>
              <a:t>Bild durch Klicken auf Symbol hinzufügen</a:t>
            </a:r>
            <a:endParaRPr lang="de-DE" noProof="0" dirty="0"/>
          </a:p>
        </p:txBody>
      </p:sp>
      <p:sp>
        <p:nvSpPr>
          <p:cNvPr id="2" name="Titel 1"/>
          <p:cNvSpPr>
            <a:spLocks noGrp="1"/>
          </p:cNvSpPr>
          <p:nvPr>
            <p:ph type="title"/>
          </p:nvPr>
        </p:nvSpPr>
        <p:spPr>
          <a:xfrm>
            <a:off x="471878" y="1447164"/>
            <a:ext cx="3562911" cy="2201545"/>
          </a:xfrm>
        </p:spPr>
        <p:txBody>
          <a:bodyPr anchor="t"/>
          <a:lstStyle>
            <a:lvl1pPr algn="l">
              <a:defRPr sz="2800" b="1" cap="all">
                <a:solidFill>
                  <a:srgbClr val="FFFFFF"/>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184871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folie ohne Bild">
    <p:spTree>
      <p:nvGrpSpPr>
        <p:cNvPr id="1" name=""/>
        <p:cNvGrpSpPr/>
        <p:nvPr/>
      </p:nvGrpSpPr>
      <p:grpSpPr>
        <a:xfrm>
          <a:off x="0" y="0"/>
          <a:ext cx="0" cy="0"/>
          <a:chOff x="0" y="0"/>
          <a:chExt cx="0" cy="0"/>
        </a:xfrm>
      </p:grpSpPr>
      <p:pic>
        <p:nvPicPr>
          <p:cNvPr id="4"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0"/>
            <a:ext cx="3314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57588" y="2078847"/>
            <a:ext cx="6400800" cy="1487313"/>
          </a:xfrm>
          <a:prstGeom prst="rect">
            <a:avLst/>
          </a:prstGeom>
        </p:spPr>
        <p:txBody>
          <a:bodyPr anchor="t"/>
          <a:lstStyle>
            <a:lvl1pPr>
              <a:defRPr sz="2800">
                <a:solidFill>
                  <a:srgbClr val="262A3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57587" y="1740092"/>
            <a:ext cx="6400800" cy="338755"/>
          </a:xfrm>
          <a:prstGeom prst="rect">
            <a:avLst/>
          </a:prstGeom>
        </p:spPr>
        <p:txBody>
          <a:bodyPr>
            <a:noAutofit/>
          </a:bodyPr>
          <a:lstStyle>
            <a:lvl1pPr marL="0" indent="0" algn="l">
              <a:buNone/>
              <a:defRPr sz="1800">
                <a:solidFill>
                  <a:srgbClr val="262A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cxnSp>
        <p:nvCxnSpPr>
          <p:cNvPr id="9" name="Gerade Verbindung 10"/>
          <p:cNvCxnSpPr/>
          <p:nvPr userDrawn="1"/>
        </p:nvCxnSpPr>
        <p:spPr>
          <a:xfrm>
            <a:off x="457200" y="4713670"/>
            <a:ext cx="5731459"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769366"/>
            <a:ext cx="547323" cy="324000"/>
          </a:xfrm>
          <a:prstGeom prst="rect">
            <a:avLst/>
          </a:prstGeom>
        </p:spPr>
      </p:pic>
    </p:spTree>
    <p:extLst>
      <p:ext uri="{BB962C8B-B14F-4D97-AF65-F5344CB8AC3E}">
        <p14:creationId xmlns:p14="http://schemas.microsoft.com/office/powerpoint/2010/main" val="3139106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formatfüllend)">
    <p:spTree>
      <p:nvGrpSpPr>
        <p:cNvPr id="1" name=""/>
        <p:cNvGrpSpPr/>
        <p:nvPr/>
      </p:nvGrpSpPr>
      <p:grpSpPr>
        <a:xfrm>
          <a:off x="0" y="0"/>
          <a:ext cx="0" cy="0"/>
          <a:chOff x="0" y="0"/>
          <a:chExt cx="0" cy="0"/>
        </a:xfrm>
      </p:grpSpPr>
      <p:sp>
        <p:nvSpPr>
          <p:cNvPr id="12" name="Bildplatzhalter 11"/>
          <p:cNvSpPr>
            <a:spLocks noGrp="1"/>
          </p:cNvSpPr>
          <p:nvPr>
            <p:ph type="pic" sz="quarter" idx="15"/>
          </p:nvPr>
        </p:nvSpPr>
        <p:spPr>
          <a:xfrm>
            <a:off x="8468" y="8468"/>
            <a:ext cx="9135532" cy="5135032"/>
          </a:xfrm>
        </p:spPr>
        <p:txBody>
          <a:bodyPr rtlCol="0">
            <a:normAutofit/>
          </a:body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410379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elen Dank!">
    <p:spTree>
      <p:nvGrpSpPr>
        <p:cNvPr id="1" name=""/>
        <p:cNvGrpSpPr/>
        <p:nvPr/>
      </p:nvGrpSpPr>
      <p:grpSpPr>
        <a:xfrm>
          <a:off x="0" y="0"/>
          <a:ext cx="0" cy="0"/>
          <a:chOff x="0" y="0"/>
          <a:chExt cx="0" cy="0"/>
        </a:xfrm>
      </p:grpSpPr>
      <p:pic>
        <p:nvPicPr>
          <p:cNvPr id="4" name="Bild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5093"/>
            <a:ext cx="3429000" cy="144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48628" y="0"/>
            <a:ext cx="3524250" cy="51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65495" y="2078847"/>
            <a:ext cx="7984797" cy="562753"/>
          </a:xfrm>
        </p:spPr>
        <p:txBody>
          <a:bodyPr anchor="t"/>
          <a:lstStyle>
            <a:lvl1pPr>
              <a:defRPr sz="2800">
                <a:solidFill>
                  <a:schemeClr val="tx1"/>
                </a:solidFill>
              </a:defRPr>
            </a:lvl1pPr>
          </a:lstStyle>
          <a:p>
            <a:r>
              <a:rPr lang="de-DE"/>
              <a:t>Titelmasterformat durch Klicken bearbeiten</a:t>
            </a:r>
            <a:endParaRPr lang="de-DE" dirty="0"/>
          </a:p>
        </p:txBody>
      </p:sp>
      <p:sp>
        <p:nvSpPr>
          <p:cNvPr id="18" name="Inhaltsplatzhalter 3"/>
          <p:cNvSpPr>
            <a:spLocks noGrp="1"/>
          </p:cNvSpPr>
          <p:nvPr>
            <p:ph sz="half" idx="2"/>
          </p:nvPr>
        </p:nvSpPr>
        <p:spPr>
          <a:xfrm>
            <a:off x="365495" y="2834640"/>
            <a:ext cx="4672172" cy="1847427"/>
          </a:xfrm>
        </p:spPr>
        <p:txBody>
          <a:bodyPr>
            <a:noAutofit/>
          </a:bodyPr>
          <a:lstStyle>
            <a:lvl1pPr marL="0" indent="0">
              <a:buNone/>
              <a:defRPr sz="1100" baseline="0">
                <a:solidFill>
                  <a:schemeClr val="tx1"/>
                </a:solidFill>
              </a:defRPr>
            </a:lvl1pPr>
            <a:lvl2pPr marL="457200" indent="0">
              <a:buNone/>
              <a:defRPr sz="1100">
                <a:solidFill>
                  <a:schemeClr val="tx1"/>
                </a:solidFill>
              </a:defRPr>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p:txBody>
      </p:sp>
      <p:pic>
        <p:nvPicPr>
          <p:cNvPr id="6" name="Grafik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6543" y="260598"/>
            <a:ext cx="2924417" cy="946303"/>
          </a:xfrm>
          <a:prstGeom prst="rect">
            <a:avLst/>
          </a:prstGeom>
        </p:spPr>
      </p:pic>
    </p:spTree>
    <p:extLst>
      <p:ext uri="{BB962C8B-B14F-4D97-AF65-F5344CB8AC3E}">
        <p14:creationId xmlns:p14="http://schemas.microsoft.com/office/powerpoint/2010/main" val="366464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9"/>
            <a:ext cx="8234363" cy="758825"/>
          </a:xfrm>
          <a:prstGeom prst="rect">
            <a:avLst/>
          </a:prstGeom>
        </p:spPr>
        <p:txBody>
          <a:bodyPr anchor="b"/>
          <a:lstStyle>
            <a:lvl1pPr>
              <a:defRPr>
                <a:solidFill>
                  <a:schemeClr val="tx1"/>
                </a:solidFill>
              </a:defRPr>
            </a:lvl1pPr>
          </a:lstStyle>
          <a:p>
            <a:r>
              <a:rPr lang="de-DE" dirty="0"/>
              <a:t>Titelmasterformat durch Klicken bearbeiten</a:t>
            </a:r>
          </a:p>
        </p:txBody>
      </p:sp>
      <p:sp>
        <p:nvSpPr>
          <p:cNvPr id="3" name="Inhaltsplatzhalter 2"/>
          <p:cNvSpPr>
            <a:spLocks noGrp="1"/>
          </p:cNvSpPr>
          <p:nvPr>
            <p:ph idx="1"/>
          </p:nvPr>
        </p:nvSpPr>
        <p:spPr>
          <a:xfrm>
            <a:off x="457200" y="1617134"/>
            <a:ext cx="8234363" cy="2985558"/>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63750" indent="-2349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3"/>
          </p:nvPr>
        </p:nvSpPr>
        <p:spPr>
          <a:xfrm>
            <a:off x="457200" y="1125940"/>
            <a:ext cx="8234363" cy="377740"/>
          </a:xfrm>
          <a:prstGeom prst="rect">
            <a:avLst/>
          </a:prstGeom>
        </p:spPr>
        <p:txBody>
          <a:bodyPr anchor="b">
            <a:noAutofit/>
          </a:bodyPr>
          <a:lstStyle>
            <a:lvl1pPr>
              <a:defRPr sz="1400" cap="all">
                <a:solidFill>
                  <a:schemeClr val="tx1"/>
                </a:solidFill>
              </a:defRPr>
            </a:lvl1pPr>
          </a:lstStyle>
          <a:p>
            <a:pPr lvl="0"/>
            <a:r>
              <a:rPr lang="de-DE"/>
              <a:t>Formatvorlagen des Textmasters bearbeiten</a:t>
            </a:r>
          </a:p>
        </p:txBody>
      </p:sp>
      <p:sp>
        <p:nvSpPr>
          <p:cNvPr id="14"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248790C2-FB8D-4AD1-BFB1-8D82BB9A4283}"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043630"/>
      </p:ext>
    </p:extLst>
  </p:cSld>
  <p:clrMapOvr>
    <a:masterClrMapping/>
  </p:clrMapOvr>
  <p:extLst mod="1">
    <p:ext uri="{DCECCB84-F9BA-43D5-87BE-67443E8EF086}">
      <p15:sldGuideLst xmlns:p15="http://schemas.microsoft.com/office/powerpoint/2012/main">
        <p15:guide id="3" orient="horz" pos="31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ohne Unter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9"/>
            <a:ext cx="8234363" cy="758825"/>
          </a:xfrm>
          <a:prstGeom prst="rect">
            <a:avLst/>
          </a:prstGeom>
        </p:spPr>
        <p:txBody>
          <a:bodyPr anchor="b"/>
          <a:lstStyle>
            <a:lvl1pPr>
              <a:defRPr>
                <a:solidFill>
                  <a:schemeClr val="tx1"/>
                </a:solidFill>
              </a:defRPr>
            </a:lvl1pPr>
          </a:lstStyle>
          <a:p>
            <a:r>
              <a:rPr lang="de-DE" dirty="0"/>
              <a:t>Titelmasterformat durch Klicken bearbeiten</a:t>
            </a:r>
          </a:p>
        </p:txBody>
      </p:sp>
      <p:sp>
        <p:nvSpPr>
          <p:cNvPr id="3" name="Inhaltsplatzhalter 2"/>
          <p:cNvSpPr>
            <a:spLocks noGrp="1"/>
          </p:cNvSpPr>
          <p:nvPr>
            <p:ph idx="1"/>
          </p:nvPr>
        </p:nvSpPr>
        <p:spPr>
          <a:xfrm>
            <a:off x="457200" y="1223492"/>
            <a:ext cx="8234363" cy="3379199"/>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63750" indent="-2349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232963"/>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2 Blöcke">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7"/>
            <a:ext cx="8229600" cy="758827"/>
          </a:xfrm>
          <a:prstGeom prst="rect">
            <a:avLst/>
          </a:prstGeom>
        </p:spPr>
        <p:txBody>
          <a:bodyPr anchor="b"/>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17133"/>
            <a:ext cx="3952240" cy="2977092"/>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00250" indent="-1714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3"/>
          </p:nvPr>
        </p:nvSpPr>
        <p:spPr>
          <a:xfrm>
            <a:off x="457200" y="1139588"/>
            <a:ext cx="8229600" cy="364092"/>
          </a:xfrm>
          <a:prstGeom prst="rect">
            <a:avLst/>
          </a:prstGeom>
        </p:spPr>
        <p:txBody>
          <a:bodyPr anchor="b">
            <a:noAutofit/>
          </a:bodyPr>
          <a:lstStyle>
            <a:lvl1pPr>
              <a:defRPr sz="1400" cap="all">
                <a:solidFill>
                  <a:schemeClr val="tx1"/>
                </a:solidFill>
              </a:defRPr>
            </a:lvl1pPr>
          </a:lstStyle>
          <a:p>
            <a:pPr lvl="0"/>
            <a:r>
              <a:rPr lang="de-DE"/>
              <a:t>Formatvorlagen des Textmasters bearbeiten</a:t>
            </a:r>
          </a:p>
        </p:txBody>
      </p:sp>
      <p:sp>
        <p:nvSpPr>
          <p:cNvPr id="9" name="Inhaltsplatzhalter 2"/>
          <p:cNvSpPr>
            <a:spLocks noGrp="1"/>
          </p:cNvSpPr>
          <p:nvPr>
            <p:ph idx="14"/>
          </p:nvPr>
        </p:nvSpPr>
        <p:spPr>
          <a:xfrm>
            <a:off x="4724400" y="1617133"/>
            <a:ext cx="3962400" cy="2977092"/>
          </a:xfrm>
          <a:prstGeom prst="rect">
            <a:avLst/>
          </a:prstGeom>
        </p:spPr>
        <p:txBody>
          <a:bodyPr>
            <a:noAutofit/>
          </a:bodyPr>
          <a:lstStyle>
            <a:lvl1pPr marL="269875" indent="-269875">
              <a:buClr>
                <a:srgbClr val="D8413E"/>
              </a:buClr>
              <a:buFont typeface="Symbol" charset="2"/>
              <a:buChar char="-"/>
              <a:defRPr sz="1800">
                <a:solidFill>
                  <a:schemeClr val="tx1"/>
                </a:solidFill>
              </a:defRPr>
            </a:lvl1pPr>
            <a:lvl2pPr marL="714375" indent="-257175">
              <a:buClr>
                <a:srgbClr val="D8413E"/>
              </a:buClr>
              <a:buFont typeface="Symbol" charset="2"/>
              <a:buChar char="-"/>
              <a:defRPr sz="1600">
                <a:solidFill>
                  <a:schemeClr val="tx1"/>
                </a:solidFill>
              </a:defRPr>
            </a:lvl2pPr>
            <a:lvl3pPr marL="1160463" indent="-246063">
              <a:buClr>
                <a:srgbClr val="D8413E"/>
              </a:buClr>
              <a:buFont typeface="Symbol" charset="2"/>
              <a:buChar char="-"/>
              <a:defRPr sz="1600">
                <a:solidFill>
                  <a:schemeClr val="tx1"/>
                </a:solidFill>
              </a:defRPr>
            </a:lvl3pPr>
            <a:lvl4pPr marL="1617663" indent="-246063">
              <a:buClr>
                <a:srgbClr val="D8413E"/>
              </a:buClr>
              <a:buFont typeface="Symbol" charset="2"/>
              <a:buChar char="-"/>
              <a:defRPr sz="1600">
                <a:solidFill>
                  <a:schemeClr val="tx1"/>
                </a:solidFill>
              </a:defRPr>
            </a:lvl4pPr>
            <a:lvl5pPr marL="2000250" indent="-171450">
              <a:buClr>
                <a:srgbClr val="D8413E"/>
              </a:buClr>
              <a:buFont typeface="Symbol" charset="2"/>
              <a:buChar char="-"/>
              <a:defRPr sz="16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E6F2A070-8A77-484A-BFE7-6B1E5C215647}" type="slidenum">
              <a:rPr lang="de-DE" altLang="de-DE" sz="1000" smtClean="0">
                <a:solidFill>
                  <a:srgbClr val="D8413E"/>
                </a:solidFill>
                <a:latin typeface="Arial" panose="020B0604020202020204" pitchFamily="34" charset="0"/>
                <a:cs typeface="Arial" panose="020B0604020202020204" pitchFamily="34" charset="0"/>
              </a:rPr>
              <a:pPr>
                <a:defRPr/>
              </a:pPr>
              <a:t>‹#›</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9539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6.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Autofit/>
          </a:bodyPr>
          <a:lstStyle/>
          <a:p>
            <a:r>
              <a:rPr lang="de-DE" dirty="0"/>
              <a:t>Mastertitelformat bearbeiten</a:t>
            </a:r>
          </a:p>
        </p:txBody>
      </p:sp>
      <p:sp>
        <p:nvSpPr>
          <p:cNvPr id="1027" name="Textplatzhalter 2"/>
          <p:cNvSpPr>
            <a:spLocks noGrp="1"/>
          </p:cNvSpPr>
          <p:nvPr>
            <p:ph type="body" idx="1"/>
          </p:nvPr>
        </p:nvSpPr>
        <p:spPr bwMode="auto">
          <a:xfrm>
            <a:off x="457200" y="1063625"/>
            <a:ext cx="82296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SUBHEADLINE</a:t>
            </a:r>
          </a:p>
        </p:txBody>
      </p:sp>
    </p:spTree>
  </p:cSld>
  <p:clrMap bg1="lt1" tx1="dk1" bg2="lt2" tx2="dk2" accent1="accent1" accent2="accent2" accent3="accent3" accent4="accent4" accent5="accent5" accent6="accent6" hlink="hlink" folHlink="folHlink"/>
  <p:sldLayoutIdLst>
    <p:sldLayoutId id="2147483867" r:id="rId1"/>
    <p:sldLayoutId id="2147483884" r:id="rId2"/>
    <p:sldLayoutId id="2147483885" r:id="rId3"/>
    <p:sldLayoutId id="2147483870" r:id="rId4"/>
    <p:sldLayoutId id="2147483877" r:id="rId5"/>
    <p:sldLayoutId id="2147483879" r:id="rId6"/>
  </p:sldLayoutIdLst>
  <p:hf hdr="0" ftr="0" dt="0"/>
  <p:txStyles>
    <p:titleStyle>
      <a:lvl1pPr algn="l" defTabSz="457200" rtl="0" eaLnBrk="1" fontAlgn="base" hangingPunct="1">
        <a:spcBef>
          <a:spcPct val="0"/>
        </a:spcBef>
        <a:spcAft>
          <a:spcPct val="0"/>
        </a:spcAft>
        <a:defRPr sz="2000" b="1" kern="1200" cap="all">
          <a:solidFill>
            <a:srgbClr val="262A31"/>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p:titleStyle>
    <p:bodyStyle>
      <a:lvl1pPr marL="342900" indent="-342900" algn="l" defTabSz="457200" rtl="0" eaLnBrk="1" fontAlgn="base" hangingPunct="1">
        <a:spcBef>
          <a:spcPct val="20000"/>
        </a:spcBef>
        <a:spcAft>
          <a:spcPct val="0"/>
        </a:spcAft>
        <a:buFont typeface="Symbol" panose="05050102010706020507" pitchFamily="18" charset="2"/>
        <a:defRPr sz="1200" kern="1200">
          <a:solidFill>
            <a:srgbClr val="262A31"/>
          </a:solidFill>
          <a:latin typeface="Arial"/>
          <a:ea typeface="MS PGothic" panose="020B0600070205080204" pitchFamily="34" charset="-128"/>
          <a:cs typeface="Arial"/>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Arial"/>
          <a:ea typeface="MS PGothic" panose="020B0600070205080204" pitchFamily="34" charset="-128"/>
          <a:cs typeface="Arial"/>
        </a:defRPr>
      </a:lvl2pPr>
      <a:lvl3pPr marL="9144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3pPr>
      <a:lvl4pPr marL="13716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4pPr>
      <a:lvl5pPr marL="18288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200" y="4769366"/>
            <a:ext cx="547323" cy="324000"/>
          </a:xfrm>
          <a:prstGeom prst="rect">
            <a:avLst/>
          </a:prstGeom>
        </p:spPr>
      </p:pic>
      <p:cxnSp>
        <p:nvCxnSpPr>
          <p:cNvPr id="9" name="Gerade Verbindung 10"/>
          <p:cNvCxnSpPr/>
          <p:nvPr userDrawn="1"/>
        </p:nvCxnSpPr>
        <p:spPr>
          <a:xfrm>
            <a:off x="457200" y="4713670"/>
            <a:ext cx="8229600"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2" name="Textfeld 1"/>
          <p:cNvSpPr txBox="1"/>
          <p:nvPr userDrawn="1"/>
        </p:nvSpPr>
        <p:spPr>
          <a:xfrm>
            <a:off x="2037258" y="4815950"/>
            <a:ext cx="6785496" cy="230832"/>
          </a:xfrm>
          <a:prstGeom prst="rect">
            <a:avLst/>
          </a:prstGeom>
          <a:noFill/>
        </p:spPr>
        <p:txBody>
          <a:bodyPr wrap="square" rtlCol="0">
            <a:spAutoFit/>
          </a:bodyPr>
          <a:lstStyle/>
          <a:p>
            <a:pPr algn="l"/>
            <a:r>
              <a:rPr lang="de-DE" sz="900" baseline="0" dirty="0">
                <a:solidFill>
                  <a:schemeClr val="accent4"/>
                </a:solidFill>
                <a:latin typeface="Arial" panose="020B0604020202020204" pitchFamily="34" charset="0"/>
                <a:cs typeface="Arial" panose="020B0604020202020204" pitchFamily="34" charset="0"/>
              </a:rPr>
              <a:t> SPP-PROM </a:t>
            </a:r>
            <a:r>
              <a:rPr lang="de-DE" sz="900" dirty="0">
                <a:solidFill>
                  <a:schemeClr val="accent4"/>
                </a:solidFill>
                <a:latin typeface="Arial" panose="020B0604020202020204" pitchFamily="34" charset="0"/>
                <a:cs typeface="Arial" panose="020B0604020202020204" pitchFamily="34" charset="0"/>
              </a:rPr>
              <a:t>Annual Meeting</a:t>
            </a:r>
            <a:r>
              <a:rPr lang="de-DE" sz="900" baseline="0" dirty="0">
                <a:solidFill>
                  <a:schemeClr val="accent4"/>
                </a:solidFill>
                <a:latin typeface="Arial" panose="020B0604020202020204" pitchFamily="34" charset="0"/>
                <a:cs typeface="Arial" panose="020B0604020202020204" pitchFamily="34" charset="0"/>
              </a:rPr>
              <a:t> </a:t>
            </a:r>
            <a:r>
              <a:rPr lang="de-DE" sz="900" dirty="0">
                <a:solidFill>
                  <a:schemeClr val="accent4"/>
                </a:solidFill>
                <a:latin typeface="Arial" panose="020B0604020202020204" pitchFamily="34" charset="0"/>
                <a:cs typeface="Arial" panose="020B0604020202020204" pitchFamily="34" charset="0"/>
              </a:rPr>
              <a:t>Bonn,</a:t>
            </a:r>
            <a:r>
              <a:rPr lang="de-DE" sz="900" baseline="0" dirty="0">
                <a:solidFill>
                  <a:schemeClr val="accent4"/>
                </a:solidFill>
                <a:latin typeface="Arial" panose="020B0604020202020204" pitchFamily="34" charset="0"/>
                <a:cs typeface="Arial" panose="020B0604020202020204" pitchFamily="34" charset="0"/>
              </a:rPr>
              <a:t> 23.10.2019: PICNICC </a:t>
            </a:r>
            <a:endParaRPr lang="de-DE" sz="900" dirty="0">
              <a:solidFill>
                <a:schemeClr val="accent4"/>
              </a:soli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E01F2B64-603D-E540-B12D-BEFC1088FA9E}"/>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1605" b="34290"/>
          <a:stretch/>
        </p:blipFill>
        <p:spPr>
          <a:xfrm>
            <a:off x="1133615" y="4793712"/>
            <a:ext cx="774551" cy="275308"/>
          </a:xfrm>
          <a:prstGeom prst="rect">
            <a:avLst/>
          </a:prstGeom>
        </p:spPr>
      </p:pic>
    </p:spTree>
    <p:extLst>
      <p:ext uri="{BB962C8B-B14F-4D97-AF65-F5344CB8AC3E}">
        <p14:creationId xmlns:p14="http://schemas.microsoft.com/office/powerpoint/2010/main" val="3392803545"/>
      </p:ext>
    </p:extLst>
  </p:cSld>
  <p:clrMap bg1="lt1" tx1="dk1" bg2="lt2" tx2="dk2" accent1="accent1" accent2="accent2" accent3="accent3" accent4="accent4" accent5="accent5" accent6="accent6" hlink="hlink" folHlink="folHlink"/>
  <p:sldLayoutIdLst>
    <p:sldLayoutId id="2147483871" r:id="rId1"/>
    <p:sldLayoutId id="2147483882" r:id="rId2"/>
    <p:sldLayoutId id="2147483872" r:id="rId3"/>
    <p:sldLayoutId id="2147483873" r:id="rId4"/>
    <p:sldLayoutId id="2147483874" r:id="rId5"/>
    <p:sldLayoutId id="2147483875" r:id="rId6"/>
    <p:sldLayoutId id="2147483876" r:id="rId7"/>
    <p:sldLayoutId id="2147483878" r:id="rId8"/>
    <p:sldLayoutId id="2147483886" r:id="rId9"/>
    <p:sldLayoutId id="2147483887" r:id="rId10"/>
    <p:sldLayoutId id="2147483888" r:id="rId11"/>
  </p:sldLayoutIdLst>
  <p:hf hdr="0" ftr="0" dt="0"/>
  <p:txStyles>
    <p:titleStyle>
      <a:lvl1pPr algn="l" defTabSz="457200" rtl="0" eaLnBrk="1" fontAlgn="base" hangingPunct="1">
        <a:spcBef>
          <a:spcPct val="0"/>
        </a:spcBef>
        <a:spcAft>
          <a:spcPct val="0"/>
        </a:spcAft>
        <a:defRPr sz="2000" b="1" kern="1200" cap="all">
          <a:solidFill>
            <a:srgbClr val="262A31"/>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p:titleStyle>
    <p:bodyStyle>
      <a:lvl1pPr marL="342900" indent="-342900" algn="l" defTabSz="457200" rtl="0" eaLnBrk="1" fontAlgn="base" hangingPunct="1">
        <a:spcBef>
          <a:spcPct val="20000"/>
        </a:spcBef>
        <a:spcAft>
          <a:spcPct val="0"/>
        </a:spcAft>
        <a:buFont typeface="Symbol" panose="05050102010706020507" pitchFamily="18" charset="2"/>
        <a:defRPr sz="1200" kern="1200">
          <a:solidFill>
            <a:srgbClr val="262A31"/>
          </a:solidFill>
          <a:latin typeface="Arial"/>
          <a:ea typeface="MS PGothic" panose="020B0600070205080204" pitchFamily="34" charset="-128"/>
          <a:cs typeface="Arial"/>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Arial"/>
          <a:ea typeface="MS PGothic" panose="020B0600070205080204" pitchFamily="34" charset="-128"/>
          <a:cs typeface="Arial"/>
        </a:defRPr>
      </a:lvl2pPr>
      <a:lvl3pPr marL="9144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3pPr>
      <a:lvl4pPr marL="13716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4pPr>
      <a:lvl5pPr marL="18288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6.wmf"/><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7.jp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6.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295275" y="1472908"/>
            <a:ext cx="8093075" cy="1485900"/>
          </a:xfrm>
        </p:spPr>
        <p:txBody>
          <a:bodyPr wrap="square" numCol="1" anchorCtr="0" compatLnSpc="1">
            <a:prstTxWarp prst="textNoShape">
              <a:avLst/>
            </a:prstTxWarp>
          </a:bodyPr>
          <a:lstStyle/>
          <a:p>
            <a:r>
              <a:rPr lang="en-US" altLang="de-DE" cap="none" dirty="0">
                <a:solidFill>
                  <a:srgbClr val="B02F2D"/>
                </a:solidFill>
                <a:latin typeface="Arial" panose="020B0604020202020204" pitchFamily="34" charset="0"/>
                <a:cs typeface="Arial" panose="020B0604020202020204" pitchFamily="34" charset="0"/>
              </a:rPr>
              <a:t>P</a:t>
            </a:r>
            <a:r>
              <a:rPr lang="en-US" altLang="de-DE" cap="none" dirty="0">
                <a:latin typeface="Arial" panose="020B0604020202020204" pitchFamily="34" charset="0"/>
                <a:cs typeface="Arial" panose="020B0604020202020204" pitchFamily="34" charset="0"/>
              </a:rPr>
              <a:t>olarimetry </a:t>
            </a:r>
            <a:r>
              <a:rPr lang="en-US" altLang="de-DE" cap="none" dirty="0">
                <a:solidFill>
                  <a:srgbClr val="B02F2D"/>
                </a:solidFill>
                <a:latin typeface="Arial" panose="020B0604020202020204" pitchFamily="34" charset="0"/>
                <a:cs typeface="Arial" panose="020B0604020202020204" pitchFamily="34" charset="0"/>
              </a:rPr>
              <a:t>I</a:t>
            </a:r>
            <a:r>
              <a:rPr lang="en-US" altLang="de-DE" cap="none" dirty="0">
                <a:latin typeface="Arial" panose="020B0604020202020204" pitchFamily="34" charset="0"/>
                <a:cs typeface="Arial" panose="020B0604020202020204" pitchFamily="34" charset="0"/>
              </a:rPr>
              <a:t>nfluenced by </a:t>
            </a:r>
            <a:r>
              <a:rPr lang="en-US" altLang="de-DE" cap="none" dirty="0">
                <a:solidFill>
                  <a:srgbClr val="B02F2D"/>
                </a:solidFill>
                <a:latin typeface="Arial" panose="020B0604020202020204" pitchFamily="34" charset="0"/>
                <a:cs typeface="Arial" panose="020B0604020202020204" pitchFamily="34" charset="0"/>
              </a:rPr>
              <a:t>C</a:t>
            </a:r>
            <a:r>
              <a:rPr lang="en-US" altLang="de-DE" cap="none" dirty="0">
                <a:latin typeface="Arial" panose="020B0604020202020204" pitchFamily="34" charset="0"/>
                <a:cs typeface="Arial" panose="020B0604020202020204" pitchFamily="34" charset="0"/>
              </a:rPr>
              <a:t>CN a</a:t>
            </a:r>
            <a:r>
              <a:rPr lang="en-US" altLang="de-DE" cap="none" dirty="0">
                <a:solidFill>
                  <a:srgbClr val="B02F2D"/>
                </a:solidFill>
                <a:latin typeface="Arial" panose="020B0604020202020204" pitchFamily="34" charset="0"/>
                <a:cs typeface="Arial" panose="020B0604020202020204" pitchFamily="34" charset="0"/>
              </a:rPr>
              <a:t>N</a:t>
            </a:r>
            <a:r>
              <a:rPr lang="en-US" altLang="de-DE" cap="none" dirty="0">
                <a:latin typeface="Arial" panose="020B0604020202020204" pitchFamily="34" charset="0"/>
                <a:cs typeface="Arial" panose="020B0604020202020204" pitchFamily="34" charset="0"/>
              </a:rPr>
              <a:t>d </a:t>
            </a:r>
            <a:r>
              <a:rPr lang="en-US" altLang="de-DE" cap="none" dirty="0">
                <a:solidFill>
                  <a:srgbClr val="B02F2D"/>
                </a:solidFill>
                <a:latin typeface="Arial" panose="020B0604020202020204" pitchFamily="34" charset="0"/>
                <a:cs typeface="Arial" panose="020B0604020202020204" pitchFamily="34" charset="0"/>
              </a:rPr>
              <a:t>I</a:t>
            </a:r>
            <a:r>
              <a:rPr lang="en-US" altLang="de-DE" cap="none" dirty="0">
                <a:latin typeface="Arial" panose="020B0604020202020204" pitchFamily="34" charset="0"/>
                <a:cs typeface="Arial" panose="020B0604020202020204" pitchFamily="34" charset="0"/>
              </a:rPr>
              <a:t>NP in </a:t>
            </a:r>
            <a:r>
              <a:rPr lang="en-US" altLang="de-DE" cap="none" dirty="0">
                <a:solidFill>
                  <a:srgbClr val="B02F2D"/>
                </a:solidFill>
                <a:latin typeface="Arial" panose="020B0604020202020204" pitchFamily="34" charset="0"/>
                <a:cs typeface="Arial" panose="020B0604020202020204" pitchFamily="34" charset="0"/>
              </a:rPr>
              <a:t>C</a:t>
            </a:r>
            <a:r>
              <a:rPr lang="en-US" altLang="de-DE" cap="none" dirty="0">
                <a:latin typeface="Arial" panose="020B0604020202020204" pitchFamily="34" charset="0"/>
                <a:cs typeface="Arial" panose="020B0604020202020204" pitchFamily="34" charset="0"/>
              </a:rPr>
              <a:t>yprus and </a:t>
            </a:r>
            <a:r>
              <a:rPr lang="en-US" altLang="de-DE" cap="none" dirty="0">
                <a:solidFill>
                  <a:srgbClr val="B02F2D"/>
                </a:solidFill>
                <a:latin typeface="Arial" panose="020B0604020202020204" pitchFamily="34" charset="0"/>
                <a:cs typeface="Arial" panose="020B0604020202020204" pitchFamily="34" charset="0"/>
              </a:rPr>
              <a:t>C</a:t>
            </a:r>
            <a:r>
              <a:rPr lang="en-US" altLang="de-DE" cap="none" dirty="0">
                <a:latin typeface="Arial" panose="020B0604020202020204" pitchFamily="34" charset="0"/>
                <a:cs typeface="Arial" panose="020B0604020202020204" pitchFamily="34" charset="0"/>
              </a:rPr>
              <a:t>hile (</a:t>
            </a:r>
            <a:r>
              <a:rPr lang="en-US" altLang="de-DE" cap="none" dirty="0">
                <a:solidFill>
                  <a:srgbClr val="B02F2D"/>
                </a:solidFill>
                <a:latin typeface="Arial" panose="020B0604020202020204" pitchFamily="34" charset="0"/>
                <a:cs typeface="Arial" panose="020B0604020202020204" pitchFamily="34" charset="0"/>
              </a:rPr>
              <a:t>PICNICC</a:t>
            </a:r>
            <a:r>
              <a:rPr lang="en-US" altLang="de-DE" cap="none" dirty="0">
                <a:latin typeface="Arial" panose="020B0604020202020204" pitchFamily="34" charset="0"/>
                <a:cs typeface="Arial" panose="020B0604020202020204" pitchFamily="34" charset="0"/>
              </a:rPr>
              <a:t>)</a:t>
            </a:r>
          </a:p>
        </p:txBody>
      </p:sp>
      <p:sp>
        <p:nvSpPr>
          <p:cNvPr id="17411" name="Untertitel 2"/>
          <p:cNvSpPr>
            <a:spLocks noGrp="1"/>
          </p:cNvSpPr>
          <p:nvPr>
            <p:ph type="subTitle" idx="1"/>
          </p:nvPr>
        </p:nvSpPr>
        <p:spPr>
          <a:xfrm>
            <a:off x="295274" y="2482325"/>
            <a:ext cx="8001437" cy="473075"/>
          </a:xfrm>
        </p:spPr>
        <p:txBody>
          <a:bodyPr/>
          <a:lstStyle/>
          <a:p>
            <a:r>
              <a:rPr lang="de-DE" altLang="de-DE" sz="1700" dirty="0">
                <a:latin typeface="Arial" panose="020B0604020202020204" pitchFamily="34" charset="0"/>
                <a:cs typeface="Arial" panose="020B0604020202020204" pitchFamily="34" charset="0"/>
              </a:rPr>
              <a:t>An </a:t>
            </a:r>
            <a:r>
              <a:rPr lang="en-US" altLang="de-DE" sz="1700" dirty="0">
                <a:latin typeface="Arial" panose="020B0604020202020204" pitchFamily="34" charset="0"/>
                <a:cs typeface="Arial" panose="020B0604020202020204" pitchFamily="34" charset="0"/>
              </a:rPr>
              <a:t>assessment</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of</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hemispheric</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contrasts</a:t>
            </a:r>
            <a:r>
              <a:rPr lang="de-DE" altLang="de-DE" sz="1700" dirty="0">
                <a:latin typeface="Arial" panose="020B0604020202020204" pitchFamily="34" charset="0"/>
                <a:cs typeface="Arial" panose="020B0604020202020204" pitchFamily="34" charset="0"/>
              </a:rPr>
              <a:t> in </a:t>
            </a:r>
            <a:r>
              <a:rPr lang="en-US" altLang="de-DE" sz="1700" dirty="0">
                <a:latin typeface="Arial" panose="020B0604020202020204" pitchFamily="34" charset="0"/>
                <a:cs typeface="Arial" panose="020B0604020202020204" pitchFamily="34" charset="0"/>
              </a:rPr>
              <a:t>polarimetric</a:t>
            </a:r>
            <a:r>
              <a:rPr lang="de-DE" altLang="de-DE" sz="1700" dirty="0">
                <a:latin typeface="Arial" panose="020B0604020202020204" pitchFamily="34" charset="0"/>
                <a:cs typeface="Arial" panose="020B0604020202020204" pitchFamily="34" charset="0"/>
              </a:rPr>
              <a:t> Doppler </a:t>
            </a:r>
            <a:r>
              <a:rPr lang="de-DE" altLang="de-DE" sz="1700" dirty="0" err="1">
                <a:latin typeface="Arial" panose="020B0604020202020204" pitchFamily="34" charset="0"/>
                <a:cs typeface="Arial" panose="020B0604020202020204" pitchFamily="34" charset="0"/>
              </a:rPr>
              <a:t>cloud</a:t>
            </a:r>
            <a:r>
              <a:rPr lang="de-DE" altLang="de-DE" sz="1700" dirty="0">
                <a:latin typeface="Arial" panose="020B0604020202020204" pitchFamily="34" charset="0"/>
                <a:cs typeface="Arial" panose="020B0604020202020204" pitchFamily="34" charset="0"/>
              </a:rPr>
              <a:t> </a:t>
            </a:r>
            <a:r>
              <a:rPr lang="de-DE" altLang="de-DE" sz="1700" dirty="0" err="1">
                <a:latin typeface="Arial" panose="020B0604020202020204" pitchFamily="34" charset="0"/>
                <a:cs typeface="Arial" panose="020B0604020202020204" pitchFamily="34" charset="0"/>
              </a:rPr>
              <a:t>radar</a:t>
            </a:r>
            <a:r>
              <a:rPr lang="de-DE" altLang="de-DE" sz="1700" dirty="0">
                <a:latin typeface="Arial" panose="020B0604020202020204" pitchFamily="34" charset="0"/>
                <a:cs typeface="Arial" panose="020B0604020202020204" pitchFamily="34" charset="0"/>
              </a:rPr>
              <a:t> </a:t>
            </a:r>
            <a:r>
              <a:rPr lang="de-DE" altLang="de-DE" sz="1700" dirty="0" err="1">
                <a:latin typeface="Arial" panose="020B0604020202020204" pitchFamily="34" charset="0"/>
                <a:cs typeface="Arial" panose="020B0604020202020204" pitchFamily="34" charset="0"/>
              </a:rPr>
              <a:t>observations</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and</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its</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relation</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to</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differences</a:t>
            </a:r>
            <a:r>
              <a:rPr lang="de-DE" altLang="de-DE" sz="1700" dirty="0">
                <a:latin typeface="Arial" panose="020B0604020202020204" pitchFamily="34" charset="0"/>
                <a:cs typeface="Arial" panose="020B0604020202020204" pitchFamily="34" charset="0"/>
              </a:rPr>
              <a:t> in </a:t>
            </a:r>
            <a:r>
              <a:rPr lang="en-US" altLang="de-DE" sz="1700" dirty="0">
                <a:latin typeface="Arial" panose="020B0604020202020204" pitchFamily="34" charset="0"/>
                <a:cs typeface="Arial" panose="020B0604020202020204" pitchFamily="34" charset="0"/>
              </a:rPr>
              <a:t>aerosol</a:t>
            </a:r>
            <a:r>
              <a:rPr lang="de-DE" altLang="de-DE" sz="1700" dirty="0">
                <a:latin typeface="Arial" panose="020B0604020202020204" pitchFamily="34" charset="0"/>
                <a:cs typeface="Arial" panose="020B0604020202020204" pitchFamily="34" charset="0"/>
              </a:rPr>
              <a:t> </a:t>
            </a:r>
            <a:r>
              <a:rPr lang="en-US" altLang="de-DE" sz="1700" dirty="0">
                <a:latin typeface="Arial" panose="020B0604020202020204" pitchFamily="34" charset="0"/>
                <a:cs typeface="Arial" panose="020B0604020202020204" pitchFamily="34" charset="0"/>
              </a:rPr>
              <a:t>load</a:t>
            </a:r>
          </a:p>
        </p:txBody>
      </p:sp>
      <p:sp>
        <p:nvSpPr>
          <p:cNvPr id="17414" name="Inhaltsplatzhalter 3"/>
          <p:cNvSpPr>
            <a:spLocks noGrp="1"/>
          </p:cNvSpPr>
          <p:nvPr>
            <p:ph sz="half" idx="4294967295"/>
          </p:nvPr>
        </p:nvSpPr>
        <p:spPr>
          <a:xfrm>
            <a:off x="295275" y="2880590"/>
            <a:ext cx="7482041" cy="612775"/>
          </a:xfrm>
        </p:spPr>
        <p:txBody>
          <a:bodyPr/>
          <a:lstStyle/>
          <a:p>
            <a:pPr marL="0" indent="0" eaLnBrk="1" hangingPunct="1"/>
            <a:r>
              <a:rPr lang="de-DE" altLang="de-DE" sz="1600" b="1" dirty="0">
                <a:latin typeface="Arial" panose="020B0604020202020204" pitchFamily="34" charset="0"/>
                <a:cs typeface="Arial" panose="020B0604020202020204" pitchFamily="34" charset="0"/>
              </a:rPr>
              <a:t>Bonn, </a:t>
            </a:r>
            <a:r>
              <a:rPr lang="en-US" altLang="de-DE" sz="1600" b="1" dirty="0">
                <a:latin typeface="Arial" panose="020B0604020202020204" pitchFamily="34" charset="0"/>
                <a:cs typeface="Arial" panose="020B0604020202020204" pitchFamily="34" charset="0"/>
              </a:rPr>
              <a:t>October</a:t>
            </a:r>
            <a:r>
              <a:rPr lang="de-DE" altLang="de-DE" sz="1600" b="1" dirty="0">
                <a:latin typeface="Arial" panose="020B0604020202020204" pitchFamily="34" charset="0"/>
                <a:cs typeface="Arial" panose="020B0604020202020204" pitchFamily="34" charset="0"/>
              </a:rPr>
              <a:t> 23, 2019</a:t>
            </a:r>
          </a:p>
          <a:p>
            <a:pPr marL="0" indent="0"/>
            <a:r>
              <a:rPr lang="de-DE" altLang="de-DE" sz="1500" dirty="0">
                <a:latin typeface="Arial" panose="020B0604020202020204" pitchFamily="34" charset="0"/>
                <a:cs typeface="Arial" panose="020B0604020202020204" pitchFamily="34" charset="0"/>
              </a:rPr>
              <a:t>PIs: Heike Kalesse, Patric Seifert, Johannes </a:t>
            </a:r>
            <a:r>
              <a:rPr lang="de-DE" altLang="de-DE" sz="1500" dirty="0" err="1">
                <a:latin typeface="Arial" panose="020B0604020202020204" pitchFamily="34" charset="0"/>
                <a:cs typeface="Arial" panose="020B0604020202020204" pitchFamily="34" charset="0"/>
              </a:rPr>
              <a:t>Quaas</a:t>
            </a:r>
            <a:endParaRPr lang="de-DE" altLang="de-DE" sz="1500" dirty="0">
              <a:latin typeface="Arial" panose="020B0604020202020204" pitchFamily="34" charset="0"/>
              <a:cs typeface="Arial" panose="020B0604020202020204" pitchFamily="34" charset="0"/>
            </a:endParaRPr>
          </a:p>
          <a:p>
            <a:pPr marL="0" indent="0"/>
            <a:r>
              <a:rPr lang="de-DE" altLang="de-DE" sz="1500" dirty="0" err="1">
                <a:latin typeface="Arial" panose="020B0604020202020204" pitchFamily="34" charset="0"/>
                <a:cs typeface="Arial" panose="020B0604020202020204" pitchFamily="34" charset="0"/>
              </a:rPr>
              <a:t>PhD</a:t>
            </a:r>
            <a:r>
              <a:rPr lang="de-DE" altLang="de-DE" sz="1500" dirty="0">
                <a:latin typeface="Arial" panose="020B0604020202020204" pitchFamily="34" charset="0"/>
                <a:cs typeface="Arial" panose="020B0604020202020204" pitchFamily="34" charset="0"/>
              </a:rPr>
              <a:t> </a:t>
            </a:r>
            <a:r>
              <a:rPr lang="de-DE" altLang="de-DE" sz="1500" dirty="0" err="1">
                <a:latin typeface="Arial" panose="020B0604020202020204" pitchFamily="34" charset="0"/>
                <a:cs typeface="Arial" panose="020B0604020202020204" pitchFamily="34" charset="0"/>
              </a:rPr>
              <a:t>students</a:t>
            </a:r>
            <a:r>
              <a:rPr lang="de-DE" altLang="de-DE" sz="1500" dirty="0">
                <a:latin typeface="Arial" panose="020B0604020202020204" pitchFamily="34" charset="0"/>
                <a:cs typeface="Arial" panose="020B0604020202020204" pitchFamily="34" charset="0"/>
              </a:rPr>
              <a:t>: Teresa Vogl (Uni Leipzig), Audrey </a:t>
            </a:r>
            <a:r>
              <a:rPr lang="de-DE" altLang="de-DE" sz="1500" dirty="0" err="1">
                <a:latin typeface="Arial" panose="020B0604020202020204" pitchFamily="34" charset="0"/>
                <a:cs typeface="Arial" panose="020B0604020202020204" pitchFamily="34" charset="0"/>
              </a:rPr>
              <a:t>Teisseire</a:t>
            </a:r>
            <a:r>
              <a:rPr lang="de-DE" altLang="de-DE" sz="1500" dirty="0">
                <a:latin typeface="Arial" panose="020B0604020202020204" pitchFamily="34" charset="0"/>
                <a:cs typeface="Arial" panose="020B0604020202020204" pitchFamily="34" charset="0"/>
              </a:rPr>
              <a:t> (TROPOS)</a:t>
            </a:r>
          </a:p>
        </p:txBody>
      </p:sp>
      <p:pic>
        <p:nvPicPr>
          <p:cNvPr id="32770" name="Bildplatzhalter 3"/>
          <p:cNvPicPr>
            <a:picLocks noGrp="1" noChangeAspect="1"/>
          </p:cNvPicPr>
          <p:nvPr/>
        </p:nvPicPr>
        <p:blipFill>
          <a:blip r:embed="rId3">
            <a:extLst>
              <a:ext uri="{28A0092B-C50C-407E-A947-70E740481C1C}">
                <a14:useLocalDpi xmlns:a14="http://schemas.microsoft.com/office/drawing/2010/main" val="0"/>
              </a:ext>
            </a:extLst>
          </a:blip>
          <a:srcRect t="24214" b="24214"/>
          <a:stretch>
            <a:fillRect/>
          </a:stretch>
        </p:blipFill>
        <p:spPr bwMode="auto">
          <a:xfrm>
            <a:off x="-2147483648" y="-2147483648"/>
            <a:ext cx="0" cy="0"/>
          </a:xfrm>
          <a:prstGeom prst="rect">
            <a:avLst/>
          </a:prstGeom>
          <a:noFill/>
          <a:extLst>
            <a:ext uri="{909E8E84-426E-40DD-AFC4-6F175D3DCCD1}">
              <a14:hiddenFill xmlns:a14="http://schemas.microsoft.com/office/drawing/2010/main">
                <a:solidFill>
                  <a:srgbClr val="FFFFFF"/>
                </a:solidFill>
              </a14:hiddenFill>
            </a:ext>
          </a:extLst>
        </p:spPr>
      </p:pic>
      <p:grpSp>
        <p:nvGrpSpPr>
          <p:cNvPr id="32772" name="Group 4"/>
          <p:cNvGrpSpPr>
            <a:grpSpLocks noChangeAspect="1"/>
          </p:cNvGrpSpPr>
          <p:nvPr/>
        </p:nvGrpSpPr>
        <p:grpSpPr bwMode="auto">
          <a:xfrm>
            <a:off x="-2147483648" y="-2147483648"/>
            <a:ext cx="0" cy="0"/>
            <a:chOff x="-214748" y="-214748"/>
            <a:chExt cx="0" cy="0"/>
          </a:xfrm>
        </p:grpSpPr>
      </p:gr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306" y="4565560"/>
            <a:ext cx="518160" cy="520473"/>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01" y="215920"/>
            <a:ext cx="2383984" cy="1139915"/>
          </a:xfrm>
          <a:prstGeom prst="rect">
            <a:avLst/>
          </a:prstGeom>
        </p:spPr>
      </p:pic>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8996" y="4420139"/>
            <a:ext cx="1231900" cy="665226"/>
          </a:xfrm>
          <a:prstGeom prst="rect">
            <a:avLst/>
          </a:prstGeom>
        </p:spPr>
      </p:pic>
      <p:pic>
        <p:nvPicPr>
          <p:cNvPr id="13" name="Grafik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3146" y="4492515"/>
            <a:ext cx="2384170" cy="572943"/>
          </a:xfrm>
          <a:prstGeom prst="rect">
            <a:avLst/>
          </a:prstGeom>
        </p:spPr>
      </p:pic>
      <p:sp>
        <p:nvSpPr>
          <p:cNvPr id="2" name="Rechteck 1"/>
          <p:cNvSpPr/>
          <p:nvPr/>
        </p:nvSpPr>
        <p:spPr>
          <a:xfrm>
            <a:off x="295274" y="4015461"/>
            <a:ext cx="7016517" cy="954107"/>
          </a:xfrm>
          <a:prstGeom prst="rect">
            <a:avLst/>
          </a:prstGeom>
        </p:spPr>
        <p:txBody>
          <a:bodyPr wrap="square">
            <a:spAutoFit/>
          </a:bodyPr>
          <a:lstStyle/>
          <a:p>
            <a:r>
              <a:rPr lang="en-US" sz="1400" i="1" dirty="0">
                <a:latin typeface="+mj-lt"/>
              </a:rPr>
              <a:t>Collaborators: </a:t>
            </a:r>
            <a:r>
              <a:rPr lang="en-US" sz="1400" i="1" dirty="0" err="1">
                <a:latin typeface="+mj-lt"/>
              </a:rPr>
              <a:t>Rodanthi</a:t>
            </a:r>
            <a:r>
              <a:rPr lang="en-US" sz="1400" i="1" dirty="0">
                <a:latin typeface="+mj-lt"/>
              </a:rPr>
              <a:t> </a:t>
            </a:r>
            <a:r>
              <a:rPr lang="en-US" sz="1400" i="1" dirty="0" err="1">
                <a:latin typeface="+mj-lt"/>
              </a:rPr>
              <a:t>Mamouri</a:t>
            </a:r>
            <a:r>
              <a:rPr lang="en-US" sz="1400" i="1" dirty="0">
                <a:latin typeface="+mj-lt"/>
              </a:rPr>
              <a:t> (Cyprus University of Technology, Limassol, Cyprus), Boris </a:t>
            </a:r>
            <a:r>
              <a:rPr lang="en-US" sz="1400" i="1" dirty="0" err="1">
                <a:latin typeface="+mj-lt"/>
              </a:rPr>
              <a:t>Barja</a:t>
            </a:r>
            <a:r>
              <a:rPr lang="en-US" sz="1400" i="1" dirty="0">
                <a:latin typeface="+mj-lt"/>
              </a:rPr>
              <a:t> (University of Magallanes, Punta Arenas, Chile)</a:t>
            </a:r>
          </a:p>
          <a:p>
            <a:r>
              <a:rPr lang="en-US" sz="1400" i="1" dirty="0">
                <a:latin typeface="+mj-lt"/>
              </a:rPr>
              <a:t>Many other PhDs and researchers from </a:t>
            </a:r>
          </a:p>
          <a:p>
            <a:r>
              <a:rPr lang="en-US" sz="1400" i="1" dirty="0">
                <a:latin typeface="+mj-lt"/>
              </a:rPr>
              <a:t>TROPOS and LIM are involved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00" y="169261"/>
            <a:ext cx="8234363" cy="758825"/>
          </a:xfrm>
        </p:spPr>
        <p:txBody>
          <a:bodyPr/>
          <a:lstStyle/>
          <a:p>
            <a:r>
              <a:rPr lang="de-DE" dirty="0"/>
              <a:t>Work </a:t>
            </a:r>
            <a:r>
              <a:rPr lang="de-DE" dirty="0" err="1"/>
              <a:t>package</a:t>
            </a:r>
            <a:r>
              <a:rPr lang="de-DE" dirty="0"/>
              <a:t> 1 (</a:t>
            </a:r>
            <a:r>
              <a:rPr lang="de-DE" dirty="0" err="1"/>
              <a:t>PhD</a:t>
            </a:r>
            <a:r>
              <a:rPr lang="de-DE" dirty="0"/>
              <a:t> 1): ANALYSIS OF BULK MOMENTS FOR MICROPHYSICAL FINGERPRINTING</a:t>
            </a:r>
            <a:endParaRPr lang="en-US" dirty="0"/>
          </a:p>
        </p:txBody>
      </p:sp>
      <p:sp>
        <p:nvSpPr>
          <p:cNvPr id="3" name="Inhaltsplatzhalter 2"/>
          <p:cNvSpPr>
            <a:spLocks noGrp="1"/>
          </p:cNvSpPr>
          <p:nvPr>
            <p:ph idx="1"/>
          </p:nvPr>
        </p:nvSpPr>
        <p:spPr>
          <a:xfrm>
            <a:off x="457200" y="1098367"/>
            <a:ext cx="4661527" cy="3379199"/>
          </a:xfrm>
        </p:spPr>
        <p:txBody>
          <a:bodyPr/>
          <a:lstStyle/>
          <a:p>
            <a:r>
              <a:rPr lang="de-DE" dirty="0"/>
              <a:t>Analysis </a:t>
            </a:r>
            <a:r>
              <a:rPr lang="de-DE" dirty="0" err="1"/>
              <a:t>of</a:t>
            </a:r>
            <a:r>
              <a:rPr lang="de-DE" dirty="0"/>
              <a:t> </a:t>
            </a:r>
            <a:r>
              <a:rPr lang="de-DE" dirty="0" err="1"/>
              <a:t>radar</a:t>
            </a:r>
            <a:r>
              <a:rPr lang="de-DE" dirty="0"/>
              <a:t> </a:t>
            </a:r>
            <a:r>
              <a:rPr lang="de-DE" dirty="0" err="1"/>
              <a:t>moments</a:t>
            </a:r>
            <a:r>
              <a:rPr lang="de-DE" dirty="0"/>
              <a:t>: </a:t>
            </a:r>
            <a:r>
              <a:rPr lang="de-DE" dirty="0" err="1"/>
              <a:t>Ze</a:t>
            </a:r>
            <a:r>
              <a:rPr lang="de-DE" dirty="0"/>
              <a:t>, V</a:t>
            </a:r>
            <a:r>
              <a:rPr lang="de-DE" baseline="-25000" dirty="0"/>
              <a:t>D</a:t>
            </a:r>
            <a:r>
              <a:rPr lang="de-DE" dirty="0"/>
              <a:t>,</a:t>
            </a:r>
            <a:r>
              <a:rPr lang="el-GR" dirty="0"/>
              <a:t>σ</a:t>
            </a:r>
            <a:r>
              <a:rPr lang="de-DE" dirty="0"/>
              <a:t>, LDR, </a:t>
            </a:r>
            <a:r>
              <a:rPr lang="de-DE" dirty="0" err="1"/>
              <a:t>skewness</a:t>
            </a:r>
            <a:r>
              <a:rPr lang="de-DE" dirty="0"/>
              <a:t> </a:t>
            </a:r>
          </a:p>
          <a:p>
            <a:r>
              <a:rPr lang="de-DE" dirty="0" err="1"/>
              <a:t>Gradients</a:t>
            </a:r>
            <a:r>
              <a:rPr lang="de-DE" dirty="0"/>
              <a:t> </a:t>
            </a:r>
            <a:r>
              <a:rPr lang="de-DE" dirty="0" err="1"/>
              <a:t>of</a:t>
            </a:r>
            <a:r>
              <a:rPr lang="de-DE" dirty="0"/>
              <a:t> </a:t>
            </a:r>
            <a:r>
              <a:rPr lang="de-DE" dirty="0" err="1"/>
              <a:t>moments</a:t>
            </a:r>
            <a:endParaRPr lang="de-DE" dirty="0"/>
          </a:p>
          <a:p>
            <a:r>
              <a:rPr lang="de-DE" dirty="0"/>
              <a:t>Determination </a:t>
            </a:r>
            <a:r>
              <a:rPr lang="de-DE" dirty="0" err="1"/>
              <a:t>of</a:t>
            </a:r>
            <a:r>
              <a:rPr lang="de-DE" dirty="0"/>
              <a:t> V</a:t>
            </a:r>
            <a:r>
              <a:rPr lang="de-DE" baseline="-25000" dirty="0"/>
              <a:t>D</a:t>
            </a:r>
            <a:r>
              <a:rPr lang="de-DE" dirty="0"/>
              <a:t>-</a:t>
            </a:r>
            <a:r>
              <a:rPr lang="de-DE" dirty="0" err="1"/>
              <a:t>Ze</a:t>
            </a:r>
            <a:r>
              <a:rPr lang="de-DE" dirty="0"/>
              <a:t> power </a:t>
            </a:r>
            <a:r>
              <a:rPr lang="de-DE" dirty="0" err="1"/>
              <a:t>relations</a:t>
            </a:r>
            <a:r>
              <a:rPr lang="de-DE" dirty="0"/>
              <a:t> </a:t>
            </a:r>
            <a:r>
              <a:rPr lang="de-DE" dirty="0" err="1"/>
              <a:t>and</a:t>
            </a:r>
            <a:r>
              <a:rPr lang="de-DE" dirty="0"/>
              <a:t> </a:t>
            </a:r>
            <a:r>
              <a:rPr lang="de-DE" dirty="0" err="1"/>
              <a:t>comparison</a:t>
            </a:r>
            <a:r>
              <a:rPr lang="de-DE" dirty="0"/>
              <a:t> </a:t>
            </a:r>
            <a:r>
              <a:rPr lang="de-DE" dirty="0" err="1"/>
              <a:t>to</a:t>
            </a:r>
            <a:r>
              <a:rPr lang="de-DE" dirty="0"/>
              <a:t> </a:t>
            </a:r>
            <a:r>
              <a:rPr lang="de-DE" dirty="0" err="1"/>
              <a:t>existing</a:t>
            </a:r>
            <a:r>
              <a:rPr lang="de-DE" dirty="0"/>
              <a:t> </a:t>
            </a:r>
            <a:r>
              <a:rPr lang="de-DE" dirty="0" err="1"/>
              <a:t>relations</a:t>
            </a:r>
            <a:r>
              <a:rPr lang="de-DE" dirty="0"/>
              <a:t> </a:t>
            </a:r>
            <a:r>
              <a:rPr lang="de-DE" dirty="0" err="1"/>
              <a:t>for</a:t>
            </a:r>
            <a:r>
              <a:rPr lang="de-DE" dirty="0"/>
              <a:t> </a:t>
            </a:r>
            <a:r>
              <a:rPr lang="de-DE" dirty="0" err="1"/>
              <a:t>aggregation</a:t>
            </a:r>
            <a:r>
              <a:rPr lang="de-DE" dirty="0"/>
              <a:t> </a:t>
            </a:r>
            <a:r>
              <a:rPr lang="de-DE" dirty="0" err="1"/>
              <a:t>and</a:t>
            </a:r>
            <a:r>
              <a:rPr lang="de-DE" dirty="0"/>
              <a:t> </a:t>
            </a:r>
            <a:r>
              <a:rPr lang="de-DE" dirty="0" err="1"/>
              <a:t>riming</a:t>
            </a:r>
            <a:r>
              <a:rPr lang="de-DE" dirty="0"/>
              <a:t> (</a:t>
            </a:r>
            <a:r>
              <a:rPr lang="de-DE" dirty="0" err="1"/>
              <a:t>Straka</a:t>
            </a:r>
            <a:r>
              <a:rPr lang="de-DE" dirty="0"/>
              <a:t> et al., 2000)</a:t>
            </a:r>
          </a:p>
          <a:p>
            <a:r>
              <a:rPr lang="de-DE" dirty="0"/>
              <a:t>Multi-</a:t>
            </a:r>
            <a:r>
              <a:rPr lang="de-DE" dirty="0" err="1"/>
              <a:t>frequency</a:t>
            </a:r>
            <a:r>
              <a:rPr lang="de-DE" dirty="0"/>
              <a:t> </a:t>
            </a:r>
            <a:r>
              <a:rPr lang="de-DE" dirty="0" err="1"/>
              <a:t>analysis</a:t>
            </a:r>
            <a:r>
              <a:rPr lang="de-DE" dirty="0"/>
              <a:t> (Dual-</a:t>
            </a:r>
            <a:r>
              <a:rPr lang="de-DE" dirty="0" err="1"/>
              <a:t>wavelength</a:t>
            </a:r>
            <a:r>
              <a:rPr lang="de-DE" dirty="0"/>
              <a:t>-ratio Ka/W) </a:t>
            </a:r>
          </a:p>
          <a:p>
            <a:endParaRPr lang="en-US"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10</a:t>
            </a:fld>
            <a:endParaRPr lang="de-DE" altLang="de-DE" sz="1000" dirty="0">
              <a:solidFill>
                <a:srgbClr val="D8413E"/>
              </a:solidFill>
              <a:latin typeface="Arial" panose="020B0604020202020204" pitchFamily="34" charset="0"/>
              <a:cs typeface="Arial" panose="020B0604020202020204" pitchFamily="34" charset="0"/>
            </a:endParaRPr>
          </a:p>
        </p:txBody>
      </p:sp>
      <p:grpSp>
        <p:nvGrpSpPr>
          <p:cNvPr id="29" name="Gruppieren 28"/>
          <p:cNvGrpSpPr/>
          <p:nvPr/>
        </p:nvGrpSpPr>
        <p:grpSpPr>
          <a:xfrm>
            <a:off x="5527035" y="1063624"/>
            <a:ext cx="3266311" cy="3612956"/>
            <a:chOff x="6138897" y="2219120"/>
            <a:chExt cx="2368008" cy="2492203"/>
          </a:xfrm>
        </p:grpSpPr>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085" y="2219120"/>
              <a:ext cx="1959777" cy="2384481"/>
            </a:xfrm>
            <a:prstGeom prst="rect">
              <a:avLst/>
            </a:prstGeom>
          </p:spPr>
        </p:pic>
        <p:sp>
          <p:nvSpPr>
            <p:cNvPr id="18" name="Rechteck 17"/>
            <p:cNvSpPr/>
            <p:nvPr/>
          </p:nvSpPr>
          <p:spPr>
            <a:xfrm>
              <a:off x="6528068" y="2328692"/>
              <a:ext cx="1567444" cy="203623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Freihandform 15"/>
            <p:cNvSpPr/>
            <p:nvPr/>
          </p:nvSpPr>
          <p:spPr>
            <a:xfrm>
              <a:off x="6521718" y="3105136"/>
              <a:ext cx="1573794" cy="573989"/>
            </a:xfrm>
            <a:custGeom>
              <a:avLst/>
              <a:gdLst>
                <a:gd name="connsiteX0" fmla="*/ 0 w 1633783"/>
                <a:gd name="connsiteY0" fmla="*/ 594153 h 594153"/>
                <a:gd name="connsiteX1" fmla="*/ 717550 w 1633783"/>
                <a:gd name="connsiteY1" fmla="*/ 368728 h 594153"/>
                <a:gd name="connsiteX2" fmla="*/ 1539875 w 1633783"/>
                <a:gd name="connsiteY2" fmla="*/ 35353 h 594153"/>
                <a:gd name="connsiteX3" fmla="*/ 1581150 w 1633783"/>
                <a:gd name="connsiteY3" fmla="*/ 25828 h 594153"/>
                <a:gd name="connsiteX0" fmla="*/ 0 w 1586346"/>
                <a:gd name="connsiteY0" fmla="*/ 570853 h 570853"/>
                <a:gd name="connsiteX1" fmla="*/ 717550 w 1586346"/>
                <a:gd name="connsiteY1" fmla="*/ 345428 h 570853"/>
                <a:gd name="connsiteX2" fmla="*/ 1146175 w 1586346"/>
                <a:gd name="connsiteY2" fmla="*/ 186678 h 570853"/>
                <a:gd name="connsiteX3" fmla="*/ 1581150 w 1586346"/>
                <a:gd name="connsiteY3" fmla="*/ 2528 h 570853"/>
                <a:gd name="connsiteX0" fmla="*/ 0 w 1573794"/>
                <a:gd name="connsiteY0" fmla="*/ 573989 h 573989"/>
                <a:gd name="connsiteX1" fmla="*/ 717550 w 1573794"/>
                <a:gd name="connsiteY1" fmla="*/ 348564 h 573989"/>
                <a:gd name="connsiteX2" fmla="*/ 1146175 w 1573794"/>
                <a:gd name="connsiteY2" fmla="*/ 189814 h 573989"/>
                <a:gd name="connsiteX3" fmla="*/ 1568450 w 1573794"/>
                <a:gd name="connsiteY3" fmla="*/ 2489 h 573989"/>
              </a:gdLst>
              <a:ahLst/>
              <a:cxnLst>
                <a:cxn ang="0">
                  <a:pos x="connsiteX0" y="connsiteY0"/>
                </a:cxn>
                <a:cxn ang="0">
                  <a:pos x="connsiteX1" y="connsiteY1"/>
                </a:cxn>
                <a:cxn ang="0">
                  <a:pos x="connsiteX2" y="connsiteY2"/>
                </a:cxn>
                <a:cxn ang="0">
                  <a:pos x="connsiteX3" y="connsiteY3"/>
                </a:cxn>
              </a:cxnLst>
              <a:rect l="l" t="t" r="r" b="b"/>
              <a:pathLst>
                <a:path w="1573794" h="573989">
                  <a:moveTo>
                    <a:pt x="0" y="573989"/>
                  </a:moveTo>
                  <a:cubicBezTo>
                    <a:pt x="230452" y="507843"/>
                    <a:pt x="526521" y="412593"/>
                    <a:pt x="717550" y="348564"/>
                  </a:cubicBezTo>
                  <a:cubicBezTo>
                    <a:pt x="908579" y="284535"/>
                    <a:pt x="1004358" y="247493"/>
                    <a:pt x="1146175" y="189814"/>
                  </a:cubicBezTo>
                  <a:cubicBezTo>
                    <a:pt x="1287992" y="132135"/>
                    <a:pt x="1619779" y="-21324"/>
                    <a:pt x="1568450" y="2489"/>
                  </a:cubicBezTo>
                </a:path>
              </a:pathLst>
            </a:cu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ihandform 16"/>
            <p:cNvSpPr/>
            <p:nvPr/>
          </p:nvSpPr>
          <p:spPr>
            <a:xfrm>
              <a:off x="6528068" y="3536250"/>
              <a:ext cx="1574800" cy="76200"/>
            </a:xfrm>
            <a:custGeom>
              <a:avLst/>
              <a:gdLst>
                <a:gd name="connsiteX0" fmla="*/ 0 w 1574800"/>
                <a:gd name="connsiteY0" fmla="*/ 76200 h 76200"/>
                <a:gd name="connsiteX1" fmla="*/ 304800 w 1574800"/>
                <a:gd name="connsiteY1" fmla="*/ 57150 h 76200"/>
                <a:gd name="connsiteX2" fmla="*/ 590550 w 1574800"/>
                <a:gd name="connsiteY2" fmla="*/ 47625 h 76200"/>
                <a:gd name="connsiteX3" fmla="*/ 1050925 w 1574800"/>
                <a:gd name="connsiteY3" fmla="*/ 25400 h 76200"/>
                <a:gd name="connsiteX4" fmla="*/ 1336675 w 1574800"/>
                <a:gd name="connsiteY4" fmla="*/ 9525 h 76200"/>
                <a:gd name="connsiteX5" fmla="*/ 1530350 w 1574800"/>
                <a:gd name="connsiteY5" fmla="*/ 6350 h 76200"/>
                <a:gd name="connsiteX6" fmla="*/ 1574800 w 1574800"/>
                <a:gd name="connsiteY6" fmla="*/ 0 h 76200"/>
                <a:gd name="connsiteX0" fmla="*/ 0 w 1574800"/>
                <a:gd name="connsiteY0" fmla="*/ 76200 h 76200"/>
                <a:gd name="connsiteX1" fmla="*/ 304800 w 1574800"/>
                <a:gd name="connsiteY1" fmla="*/ 57150 h 76200"/>
                <a:gd name="connsiteX2" fmla="*/ 590550 w 1574800"/>
                <a:gd name="connsiteY2" fmla="*/ 47625 h 76200"/>
                <a:gd name="connsiteX3" fmla="*/ 984250 w 1574800"/>
                <a:gd name="connsiteY3" fmla="*/ 31750 h 76200"/>
                <a:gd name="connsiteX4" fmla="*/ 1336675 w 1574800"/>
                <a:gd name="connsiteY4" fmla="*/ 9525 h 76200"/>
                <a:gd name="connsiteX5" fmla="*/ 1530350 w 1574800"/>
                <a:gd name="connsiteY5" fmla="*/ 6350 h 76200"/>
                <a:gd name="connsiteX6" fmla="*/ 1574800 w 1574800"/>
                <a:gd name="connsiteY6" fmla="*/ 0 h 76200"/>
                <a:gd name="connsiteX0" fmla="*/ 0 w 1574800"/>
                <a:gd name="connsiteY0" fmla="*/ 76200 h 76200"/>
                <a:gd name="connsiteX1" fmla="*/ 304800 w 1574800"/>
                <a:gd name="connsiteY1" fmla="*/ 57150 h 76200"/>
                <a:gd name="connsiteX2" fmla="*/ 590550 w 1574800"/>
                <a:gd name="connsiteY2" fmla="*/ 47625 h 76200"/>
                <a:gd name="connsiteX3" fmla="*/ 984250 w 1574800"/>
                <a:gd name="connsiteY3" fmla="*/ 31750 h 76200"/>
                <a:gd name="connsiteX4" fmla="*/ 1282700 w 1574800"/>
                <a:gd name="connsiteY4" fmla="*/ 12700 h 76200"/>
                <a:gd name="connsiteX5" fmla="*/ 1530350 w 1574800"/>
                <a:gd name="connsiteY5" fmla="*/ 6350 h 76200"/>
                <a:gd name="connsiteX6" fmla="*/ 1574800 w 1574800"/>
                <a:gd name="connsiteY6"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800" h="76200">
                  <a:moveTo>
                    <a:pt x="0" y="76200"/>
                  </a:moveTo>
                  <a:lnTo>
                    <a:pt x="304800" y="57150"/>
                  </a:lnTo>
                  <a:cubicBezTo>
                    <a:pt x="403225" y="52388"/>
                    <a:pt x="477309" y="51858"/>
                    <a:pt x="590550" y="47625"/>
                  </a:cubicBezTo>
                  <a:lnTo>
                    <a:pt x="984250" y="31750"/>
                  </a:lnTo>
                  <a:cubicBezTo>
                    <a:pt x="1099608" y="25929"/>
                    <a:pt x="1183217" y="19050"/>
                    <a:pt x="1282700" y="12700"/>
                  </a:cubicBezTo>
                  <a:cubicBezTo>
                    <a:pt x="1373717" y="8467"/>
                    <a:pt x="1481667" y="8467"/>
                    <a:pt x="1530350" y="6350"/>
                  </a:cubicBezTo>
                  <a:cubicBezTo>
                    <a:pt x="1579033" y="4233"/>
                    <a:pt x="1572418" y="2381"/>
                    <a:pt x="1574800"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9" name="Textfeld 18"/>
            <p:cNvSpPr txBox="1"/>
            <p:nvPr/>
          </p:nvSpPr>
          <p:spPr>
            <a:xfrm>
              <a:off x="7193216" y="2370420"/>
              <a:ext cx="1313689" cy="430887"/>
            </a:xfrm>
            <a:prstGeom prst="rect">
              <a:avLst/>
            </a:prstGeom>
            <a:noFill/>
          </p:spPr>
          <p:txBody>
            <a:bodyPr wrap="square" lIns="0" tIns="0" rIns="0" bIns="0" rtlCol="0">
              <a:spAutoFit/>
            </a:bodyPr>
            <a:lstStyle/>
            <a:p>
              <a:r>
                <a:rPr lang="de-DE" sz="1400" i="0" dirty="0">
                  <a:solidFill>
                    <a:srgbClr val="4D4D4D"/>
                  </a:solidFill>
                  <a:latin typeface="+mn-lt"/>
                  <a:cs typeface="Arial" panose="020B0604020202020204" pitchFamily="34" charset="0"/>
                </a:rPr>
                <a:t>Graupel</a:t>
              </a:r>
            </a:p>
            <a:p>
              <a:r>
                <a:rPr lang="de-DE" sz="1400" dirty="0">
                  <a:solidFill>
                    <a:srgbClr val="4D4D4D"/>
                  </a:solidFill>
                  <a:latin typeface="+mn-lt"/>
                  <a:cs typeface="Arial" panose="020B0604020202020204" pitchFamily="34" charset="0"/>
                </a:rPr>
                <a:t>Aggregates</a:t>
              </a:r>
              <a:endParaRPr lang="en-US" sz="1400" i="0" dirty="0">
                <a:solidFill>
                  <a:srgbClr val="4D4D4D"/>
                </a:solidFill>
                <a:latin typeface="+mn-lt"/>
                <a:cs typeface="Arial" panose="020B0604020202020204" pitchFamily="34" charset="0"/>
              </a:endParaRPr>
            </a:p>
          </p:txBody>
        </p:sp>
        <p:cxnSp>
          <p:nvCxnSpPr>
            <p:cNvPr id="21" name="Gerader Verbinder 20"/>
            <p:cNvCxnSpPr/>
            <p:nvPr/>
          </p:nvCxnSpPr>
          <p:spPr>
            <a:xfrm>
              <a:off x="7019135" y="2504375"/>
              <a:ext cx="1740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Gerader Verbinder 22"/>
            <p:cNvCxnSpPr/>
            <p:nvPr/>
          </p:nvCxnSpPr>
          <p:spPr>
            <a:xfrm>
              <a:off x="7019135" y="2683847"/>
              <a:ext cx="174081" cy="0"/>
            </a:xfrm>
            <a:prstGeom prst="line">
              <a:avLst/>
            </a:prstGeom>
          </p:spPr>
          <p:style>
            <a:lnRef idx="2">
              <a:schemeClr val="accent3"/>
            </a:lnRef>
            <a:fillRef idx="0">
              <a:schemeClr val="accent3"/>
            </a:fillRef>
            <a:effectRef idx="1">
              <a:schemeClr val="accent3"/>
            </a:effectRef>
            <a:fontRef idx="minor">
              <a:schemeClr val="tx1"/>
            </a:fontRef>
          </p:style>
        </p:cxnSp>
        <p:sp>
          <p:nvSpPr>
            <p:cNvPr id="25" name="Textfeld 24"/>
            <p:cNvSpPr txBox="1"/>
            <p:nvPr/>
          </p:nvSpPr>
          <p:spPr>
            <a:xfrm rot="16200000">
              <a:off x="5380997" y="3262037"/>
              <a:ext cx="1731243" cy="215444"/>
            </a:xfrm>
            <a:prstGeom prst="rect">
              <a:avLst/>
            </a:prstGeom>
            <a:solidFill>
              <a:schemeClr val="bg1"/>
            </a:solidFill>
          </p:spPr>
          <p:txBody>
            <a:bodyPr wrap="none" lIns="0" tIns="0" rIns="0" bIns="0" rtlCol="0">
              <a:spAutoFit/>
            </a:bodyPr>
            <a:lstStyle/>
            <a:p>
              <a:r>
                <a:rPr lang="de-DE" sz="1400" i="0" dirty="0">
                  <a:latin typeface="+mn-lt"/>
                  <a:cs typeface="Arial" panose="020B0604020202020204" pitchFamily="34" charset="0"/>
                </a:rPr>
                <a:t>Doppler </a:t>
              </a:r>
              <a:r>
                <a:rPr lang="de-DE" sz="1400" i="0" dirty="0" err="1">
                  <a:latin typeface="+mn-lt"/>
                  <a:cs typeface="Arial" panose="020B0604020202020204" pitchFamily="34" charset="0"/>
                </a:rPr>
                <a:t>velocity</a:t>
              </a:r>
              <a:r>
                <a:rPr lang="de-DE" sz="1400" i="0" dirty="0">
                  <a:latin typeface="+mn-lt"/>
                  <a:cs typeface="Arial" panose="020B0604020202020204" pitchFamily="34" charset="0"/>
                </a:rPr>
                <a:t> (m/s)</a:t>
              </a:r>
              <a:endParaRPr lang="en-US" sz="1400" i="0" dirty="0">
                <a:latin typeface="+mn-lt"/>
                <a:cs typeface="Arial" panose="020B0604020202020204" pitchFamily="34" charset="0"/>
              </a:endParaRPr>
            </a:p>
          </p:txBody>
        </p:sp>
        <p:sp>
          <p:nvSpPr>
            <p:cNvPr id="26" name="Textfeld 25"/>
            <p:cNvSpPr txBox="1"/>
            <p:nvPr/>
          </p:nvSpPr>
          <p:spPr>
            <a:xfrm>
              <a:off x="6734557" y="4495879"/>
              <a:ext cx="1364156" cy="215444"/>
            </a:xfrm>
            <a:prstGeom prst="rect">
              <a:avLst/>
            </a:prstGeom>
            <a:solidFill>
              <a:schemeClr val="bg1"/>
            </a:solidFill>
          </p:spPr>
          <p:txBody>
            <a:bodyPr wrap="none" lIns="0" tIns="0" rIns="0" bIns="0" rtlCol="0">
              <a:spAutoFit/>
            </a:bodyPr>
            <a:lstStyle/>
            <a:p>
              <a:r>
                <a:rPr lang="de-DE" sz="1400" i="0" dirty="0" err="1">
                  <a:latin typeface="+mn-lt"/>
                  <a:cs typeface="Arial" panose="020B0604020202020204" pitchFamily="34" charset="0"/>
                </a:rPr>
                <a:t>Reflectivity</a:t>
              </a:r>
              <a:r>
                <a:rPr lang="de-DE" sz="1400" i="0" dirty="0">
                  <a:latin typeface="+mn-lt"/>
                  <a:cs typeface="Arial" panose="020B0604020202020204" pitchFamily="34" charset="0"/>
                </a:rPr>
                <a:t> (</a:t>
              </a:r>
              <a:r>
                <a:rPr lang="de-DE" sz="1400" i="0" dirty="0" err="1">
                  <a:latin typeface="+mn-lt"/>
                  <a:cs typeface="Arial" panose="020B0604020202020204" pitchFamily="34" charset="0"/>
                </a:rPr>
                <a:t>dBZ</a:t>
              </a:r>
              <a:r>
                <a:rPr lang="de-DE" sz="1400" i="0" dirty="0">
                  <a:latin typeface="+mn-lt"/>
                  <a:cs typeface="Arial" panose="020B0604020202020204" pitchFamily="34" charset="0"/>
                </a:rPr>
                <a:t>)</a:t>
              </a:r>
              <a:endParaRPr lang="en-US" sz="1400" i="0" dirty="0">
                <a:latin typeface="+mn-lt"/>
                <a:cs typeface="Arial" panose="020B0604020202020204" pitchFamily="34" charset="0"/>
              </a:endParaRPr>
            </a:p>
          </p:txBody>
        </p:sp>
      </p:grpSp>
      <p:sp>
        <p:nvSpPr>
          <p:cNvPr id="24" name="Textfeld 23"/>
          <p:cNvSpPr txBox="1"/>
          <p:nvPr/>
        </p:nvSpPr>
        <p:spPr>
          <a:xfrm>
            <a:off x="6773570" y="3708526"/>
            <a:ext cx="1452321" cy="430887"/>
          </a:xfrm>
          <a:prstGeom prst="rect">
            <a:avLst/>
          </a:prstGeom>
          <a:noFill/>
        </p:spPr>
        <p:txBody>
          <a:bodyPr wrap="none" lIns="0" tIns="0" rIns="0" bIns="0" rtlCol="0">
            <a:spAutoFit/>
          </a:bodyPr>
          <a:lstStyle/>
          <a:p>
            <a:r>
              <a:rPr lang="de-DE" sz="1400" i="0" dirty="0" err="1">
                <a:solidFill>
                  <a:srgbClr val="4D4D4D"/>
                </a:solidFill>
                <a:latin typeface="+mn-lt"/>
                <a:cs typeface="Arial" panose="020B0604020202020204" pitchFamily="34" charset="0"/>
              </a:rPr>
              <a:t>Oue</a:t>
            </a:r>
            <a:r>
              <a:rPr lang="de-DE" sz="1400" i="0" dirty="0">
                <a:solidFill>
                  <a:srgbClr val="4D4D4D"/>
                </a:solidFill>
                <a:latin typeface="+mn-lt"/>
                <a:cs typeface="Arial" panose="020B0604020202020204" pitchFamily="34" charset="0"/>
              </a:rPr>
              <a:t> et al., 2018</a:t>
            </a:r>
          </a:p>
          <a:p>
            <a:r>
              <a:rPr lang="de-DE" sz="1400" dirty="0" err="1">
                <a:solidFill>
                  <a:srgbClr val="4D4D4D"/>
                </a:solidFill>
                <a:latin typeface="+mn-lt"/>
                <a:cs typeface="Arial" panose="020B0604020202020204" pitchFamily="34" charset="0"/>
              </a:rPr>
              <a:t>Straka</a:t>
            </a:r>
            <a:r>
              <a:rPr lang="de-DE" sz="1400" dirty="0">
                <a:solidFill>
                  <a:srgbClr val="4D4D4D"/>
                </a:solidFill>
                <a:latin typeface="+mn-lt"/>
                <a:cs typeface="Arial" panose="020B0604020202020204" pitchFamily="34" charset="0"/>
              </a:rPr>
              <a:t> et al., 2000</a:t>
            </a:r>
            <a:endParaRPr lang="en-US" sz="1400" i="0" dirty="0">
              <a:solidFill>
                <a:srgbClr val="4D4D4D"/>
              </a:solidFill>
              <a:latin typeface="+mn-lt"/>
              <a:cs typeface="Arial" panose="020B0604020202020204" pitchFamily="34" charset="0"/>
            </a:endParaRPr>
          </a:p>
        </p:txBody>
      </p:sp>
    </p:spTree>
    <p:extLst>
      <p:ext uri="{BB962C8B-B14F-4D97-AF65-F5344CB8AC3E}">
        <p14:creationId xmlns:p14="http://schemas.microsoft.com/office/powerpoint/2010/main" val="43494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
        <p:nvSpPr>
          <p:cNvPr id="3" name="Inhaltsplatzhalter 2"/>
          <p:cNvSpPr>
            <a:spLocks noGrp="1"/>
          </p:cNvSpPr>
          <p:nvPr>
            <p:ph idx="1"/>
          </p:nvPr>
        </p:nvSpPr>
        <p:spPr>
          <a:xfrm>
            <a:off x="457200" y="773695"/>
            <a:ext cx="8234363" cy="3379199"/>
          </a:xfrm>
        </p:spPr>
        <p:txBody>
          <a:bodyPr/>
          <a:lstStyle/>
          <a:p>
            <a:r>
              <a:rPr lang="de-DE" dirty="0" err="1"/>
              <a:t>Active</a:t>
            </a:r>
            <a:r>
              <a:rPr lang="de-DE" dirty="0"/>
              <a:t> </a:t>
            </a:r>
            <a:r>
              <a:rPr lang="de-DE" dirty="0" err="1"/>
              <a:t>development</a:t>
            </a:r>
            <a:r>
              <a:rPr lang="de-DE" dirty="0"/>
              <a:t> </a:t>
            </a:r>
            <a:r>
              <a:rPr lang="de-DE" dirty="0" err="1"/>
              <a:t>of</a:t>
            </a:r>
            <a:r>
              <a:rPr lang="de-DE" dirty="0"/>
              <a:t> </a:t>
            </a:r>
            <a:r>
              <a:rPr lang="de-DE" dirty="0" err="1"/>
              <a:t>peak</a:t>
            </a:r>
            <a:r>
              <a:rPr lang="de-DE" dirty="0"/>
              <a:t> </a:t>
            </a:r>
            <a:r>
              <a:rPr lang="de-DE" dirty="0" err="1"/>
              <a:t>detection</a:t>
            </a:r>
            <a:r>
              <a:rPr lang="de-DE" dirty="0"/>
              <a:t> </a:t>
            </a:r>
            <a:r>
              <a:rPr lang="de-DE" dirty="0" err="1"/>
              <a:t>and</a:t>
            </a:r>
            <a:r>
              <a:rPr lang="de-DE" dirty="0"/>
              <a:t> </a:t>
            </a:r>
            <a:r>
              <a:rPr lang="de-DE" dirty="0" err="1"/>
              <a:t>tracking</a:t>
            </a:r>
            <a:r>
              <a:rPr lang="de-DE" dirty="0"/>
              <a:t> </a:t>
            </a:r>
            <a:r>
              <a:rPr lang="de-DE" dirty="0" err="1"/>
              <a:t>tools</a:t>
            </a:r>
            <a:r>
              <a:rPr lang="de-DE" dirty="0"/>
              <a:t>: </a:t>
            </a:r>
          </a:p>
          <a:p>
            <a:pPr lvl="1"/>
            <a:r>
              <a:rPr lang="de-DE" dirty="0"/>
              <a:t>PEAKO </a:t>
            </a:r>
            <a:r>
              <a:rPr lang="de-DE" dirty="0" err="1"/>
              <a:t>peak</a:t>
            </a:r>
            <a:r>
              <a:rPr lang="de-DE" dirty="0"/>
              <a:t> </a:t>
            </a:r>
            <a:r>
              <a:rPr lang="de-DE" dirty="0" err="1"/>
              <a:t>detection</a:t>
            </a:r>
            <a:r>
              <a:rPr lang="de-DE" dirty="0"/>
              <a:t> </a:t>
            </a:r>
            <a:r>
              <a:rPr lang="de-DE" dirty="0" err="1"/>
              <a:t>algorithm</a:t>
            </a:r>
            <a:r>
              <a:rPr lang="de-DE" dirty="0"/>
              <a:t> (</a:t>
            </a:r>
            <a:r>
              <a:rPr lang="de-DE" dirty="0" err="1"/>
              <a:t>Kalesse</a:t>
            </a:r>
            <a:r>
              <a:rPr lang="de-DE" dirty="0"/>
              <a:t>, Vogl et al., AMT 2019)</a:t>
            </a:r>
          </a:p>
          <a:p>
            <a:pPr lvl="1"/>
            <a:r>
              <a:rPr lang="de-DE" dirty="0" err="1"/>
              <a:t>peakTree</a:t>
            </a:r>
            <a:r>
              <a:rPr lang="de-DE" dirty="0"/>
              <a:t> </a:t>
            </a:r>
            <a:r>
              <a:rPr lang="de-DE" dirty="0" err="1"/>
              <a:t>tool</a:t>
            </a:r>
            <a:r>
              <a:rPr lang="de-DE" dirty="0"/>
              <a:t> </a:t>
            </a:r>
            <a:r>
              <a:rPr lang="de-DE" dirty="0" err="1"/>
              <a:t>for</a:t>
            </a:r>
            <a:r>
              <a:rPr lang="de-DE" dirty="0"/>
              <a:t> </a:t>
            </a:r>
            <a:r>
              <a:rPr lang="de-DE" dirty="0" err="1"/>
              <a:t>tracking</a:t>
            </a:r>
            <a:r>
              <a:rPr lang="de-DE" dirty="0"/>
              <a:t> </a:t>
            </a:r>
            <a:r>
              <a:rPr lang="de-DE" dirty="0" err="1"/>
              <a:t>peak</a:t>
            </a:r>
            <a:r>
              <a:rPr lang="de-DE" dirty="0"/>
              <a:t> </a:t>
            </a:r>
            <a:r>
              <a:rPr lang="de-DE" dirty="0" err="1"/>
              <a:t>properties</a:t>
            </a:r>
            <a:r>
              <a:rPr lang="de-DE" dirty="0"/>
              <a:t> (</a:t>
            </a:r>
            <a:r>
              <a:rPr lang="de-DE" dirty="0" err="1"/>
              <a:t>Radenz</a:t>
            </a:r>
            <a:r>
              <a:rPr lang="de-DE" dirty="0"/>
              <a:t> et al., AMT 2019) </a:t>
            </a:r>
            <a:endParaRPr lang="en-US"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11</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466788" y="1815241"/>
            <a:ext cx="3223317" cy="2239411"/>
          </a:xfrm>
          <a:prstGeom prst="rect">
            <a:avLst/>
          </a:prstGeom>
        </p:spPr>
      </p:pic>
      <p:pic>
        <p:nvPicPr>
          <p:cNvPr id="11" name="Grafik 10"/>
          <p:cNvPicPr>
            <a:picLocks noChangeAspect="1"/>
          </p:cNvPicPr>
          <p:nvPr/>
        </p:nvPicPr>
        <p:blipFill>
          <a:blip r:embed="rId4"/>
          <a:stretch>
            <a:fillRect/>
          </a:stretch>
        </p:blipFill>
        <p:spPr>
          <a:xfrm>
            <a:off x="5035095" y="1779169"/>
            <a:ext cx="3666056" cy="2275483"/>
          </a:xfrm>
          <a:prstGeom prst="rect">
            <a:avLst/>
          </a:prstGeom>
        </p:spPr>
      </p:pic>
      <p:sp>
        <p:nvSpPr>
          <p:cNvPr id="20" name="Textfeld 19"/>
          <p:cNvSpPr txBox="1"/>
          <p:nvPr/>
        </p:nvSpPr>
        <p:spPr>
          <a:xfrm>
            <a:off x="466788" y="4054652"/>
            <a:ext cx="3499156" cy="492443"/>
          </a:xfrm>
          <a:prstGeom prst="rect">
            <a:avLst/>
          </a:prstGeom>
          <a:noFill/>
        </p:spPr>
        <p:txBody>
          <a:bodyPr wrap="square" lIns="0" tIns="0" rIns="0" bIns="0" rtlCol="0">
            <a:spAutoFit/>
          </a:bodyPr>
          <a:lstStyle/>
          <a:p>
            <a:r>
              <a:rPr lang="de-DE" sz="1600" b="1" i="0" dirty="0">
                <a:latin typeface="+mn-lt"/>
                <a:cs typeface="Arial" panose="020B0604020202020204" pitchFamily="34" charset="0"/>
              </a:rPr>
              <a:t>PEAKO</a:t>
            </a:r>
            <a:r>
              <a:rPr lang="de-DE" sz="1600" i="0" dirty="0">
                <a:latin typeface="+mn-lt"/>
                <a:cs typeface="Arial" panose="020B0604020202020204" pitchFamily="34" charset="0"/>
              </a:rPr>
              <a:t> </a:t>
            </a:r>
            <a:r>
              <a:rPr lang="de-DE" sz="1600" i="0" dirty="0" err="1">
                <a:latin typeface="+mn-lt"/>
                <a:cs typeface="Arial" panose="020B0604020202020204" pitchFamily="34" charset="0"/>
              </a:rPr>
              <a:t>is</a:t>
            </a:r>
            <a:r>
              <a:rPr lang="de-DE" sz="1600" i="0" dirty="0">
                <a:latin typeface="+mn-lt"/>
                <a:cs typeface="Arial" panose="020B0604020202020204" pitchFamily="34" charset="0"/>
              </a:rPr>
              <a:t> a </a:t>
            </a:r>
            <a:r>
              <a:rPr lang="de-DE" sz="1600" i="0" dirty="0" err="1">
                <a:latin typeface="+mn-lt"/>
                <a:cs typeface="Arial" panose="020B0604020202020204" pitchFamily="34" charset="0"/>
              </a:rPr>
              <a:t>supervised</a:t>
            </a:r>
            <a:r>
              <a:rPr lang="de-DE" sz="1600" i="0" dirty="0">
                <a:latin typeface="+mn-lt"/>
                <a:cs typeface="Arial" panose="020B0604020202020204" pitchFamily="34" charset="0"/>
              </a:rPr>
              <a:t> </a:t>
            </a:r>
            <a:r>
              <a:rPr lang="de-DE" sz="1600" i="0" dirty="0" err="1">
                <a:latin typeface="+mn-lt"/>
                <a:cs typeface="Arial" panose="020B0604020202020204" pitchFamily="34" charset="0"/>
              </a:rPr>
              <a:t>machine</a:t>
            </a:r>
            <a:r>
              <a:rPr lang="de-DE" sz="1600" i="0" dirty="0">
                <a:latin typeface="+mn-lt"/>
                <a:cs typeface="Arial" panose="020B0604020202020204" pitchFamily="34" charset="0"/>
              </a:rPr>
              <a:t> </a:t>
            </a:r>
            <a:r>
              <a:rPr lang="de-DE" sz="1600" i="0" dirty="0" err="1">
                <a:latin typeface="+mn-lt"/>
                <a:cs typeface="Arial" panose="020B0604020202020204" pitchFamily="34" charset="0"/>
              </a:rPr>
              <a:t>learning</a:t>
            </a:r>
            <a:r>
              <a:rPr lang="de-DE" sz="1600" dirty="0">
                <a:latin typeface="+mn-lt"/>
                <a:cs typeface="Arial" panose="020B0604020202020204" pitchFamily="34" charset="0"/>
              </a:rPr>
              <a:t> </a:t>
            </a:r>
            <a:r>
              <a:rPr lang="de-DE" sz="1600" dirty="0" err="1">
                <a:latin typeface="+mn-lt"/>
                <a:cs typeface="Arial" panose="020B0604020202020204" pitchFamily="34" charset="0"/>
              </a:rPr>
              <a:t>framework</a:t>
            </a:r>
            <a:r>
              <a:rPr lang="de-DE" sz="1600" dirty="0">
                <a:latin typeface="+mn-lt"/>
                <a:cs typeface="Arial" panose="020B0604020202020204" pitchFamily="34" charset="0"/>
              </a:rPr>
              <a:t> </a:t>
            </a:r>
            <a:r>
              <a:rPr lang="de-DE" sz="1600" dirty="0" err="1">
                <a:latin typeface="+mn-lt"/>
                <a:cs typeface="Arial" panose="020B0604020202020204" pitchFamily="34" charset="0"/>
              </a:rPr>
              <a:t>for</a:t>
            </a:r>
            <a:r>
              <a:rPr lang="de-DE" sz="1600" dirty="0">
                <a:latin typeface="+mn-lt"/>
                <a:cs typeface="Arial" panose="020B0604020202020204" pitchFamily="34" charset="0"/>
              </a:rPr>
              <a:t> </a:t>
            </a:r>
            <a:r>
              <a:rPr lang="de-DE" sz="1600" dirty="0" err="1">
                <a:latin typeface="+mn-lt"/>
                <a:cs typeface="Arial" panose="020B0604020202020204" pitchFamily="34" charset="0"/>
              </a:rPr>
              <a:t>peak</a:t>
            </a:r>
            <a:r>
              <a:rPr lang="de-DE" sz="1600" dirty="0">
                <a:latin typeface="+mn-lt"/>
                <a:cs typeface="Arial" panose="020B0604020202020204" pitchFamily="34" charset="0"/>
              </a:rPr>
              <a:t> </a:t>
            </a:r>
            <a:r>
              <a:rPr lang="de-DE" sz="1600" dirty="0" err="1">
                <a:latin typeface="+mn-lt"/>
                <a:cs typeface="Arial" panose="020B0604020202020204" pitchFamily="34" charset="0"/>
              </a:rPr>
              <a:t>detection</a:t>
            </a:r>
            <a:endParaRPr lang="en-US" sz="1600" i="0" dirty="0">
              <a:latin typeface="+mn-lt"/>
              <a:cs typeface="Arial" panose="020B0604020202020204" pitchFamily="34" charset="0"/>
            </a:endParaRPr>
          </a:p>
        </p:txBody>
      </p:sp>
      <p:sp>
        <p:nvSpPr>
          <p:cNvPr id="22" name="Textfeld 21"/>
          <p:cNvSpPr txBox="1"/>
          <p:nvPr/>
        </p:nvSpPr>
        <p:spPr>
          <a:xfrm>
            <a:off x="5157626" y="4054652"/>
            <a:ext cx="3499156" cy="492443"/>
          </a:xfrm>
          <a:prstGeom prst="rect">
            <a:avLst/>
          </a:prstGeom>
          <a:noFill/>
        </p:spPr>
        <p:txBody>
          <a:bodyPr wrap="square" lIns="0" tIns="0" rIns="0" bIns="0" rtlCol="0">
            <a:spAutoFit/>
          </a:bodyPr>
          <a:lstStyle/>
          <a:p>
            <a:r>
              <a:rPr lang="de-DE" sz="1600" b="1" i="0" dirty="0" err="1">
                <a:latin typeface="+mn-lt"/>
                <a:cs typeface="Arial" panose="020B0604020202020204" pitchFamily="34" charset="0"/>
              </a:rPr>
              <a:t>peakTree</a:t>
            </a:r>
            <a:r>
              <a:rPr lang="de-DE" sz="1600" i="0" dirty="0">
                <a:latin typeface="+mn-lt"/>
                <a:cs typeface="Arial" panose="020B0604020202020204" pitchFamily="34" charset="0"/>
              </a:rPr>
              <a:t> also </a:t>
            </a:r>
            <a:r>
              <a:rPr lang="de-DE" sz="1600" i="0" dirty="0" err="1">
                <a:latin typeface="+mn-lt"/>
                <a:cs typeface="Arial" panose="020B0604020202020204" pitchFamily="34" charset="0"/>
              </a:rPr>
              <a:t>detects</a:t>
            </a:r>
            <a:r>
              <a:rPr lang="de-DE" sz="1600" i="0" dirty="0">
                <a:latin typeface="+mn-lt"/>
                <a:cs typeface="Arial" panose="020B0604020202020204" pitchFamily="34" charset="0"/>
              </a:rPr>
              <a:t> </a:t>
            </a:r>
            <a:r>
              <a:rPr lang="de-DE" sz="1600" i="0" dirty="0" err="1">
                <a:latin typeface="+mn-lt"/>
                <a:cs typeface="Arial" panose="020B0604020202020204" pitchFamily="34" charset="0"/>
              </a:rPr>
              <a:t>peaks</a:t>
            </a:r>
            <a:r>
              <a:rPr lang="de-DE" sz="1600" i="0" dirty="0">
                <a:latin typeface="+mn-lt"/>
                <a:cs typeface="Arial" panose="020B0604020202020204" pitchFamily="34" charset="0"/>
              </a:rPr>
              <a:t> </a:t>
            </a:r>
            <a:r>
              <a:rPr lang="de-DE" sz="1600" i="0" dirty="0" err="1">
                <a:latin typeface="+mn-lt"/>
                <a:cs typeface="Arial" panose="020B0604020202020204" pitchFamily="34" charset="0"/>
              </a:rPr>
              <a:t>and</a:t>
            </a:r>
            <a:r>
              <a:rPr lang="de-DE" sz="1600" i="0" dirty="0">
                <a:latin typeface="+mn-lt"/>
                <a:cs typeface="Arial" panose="020B0604020202020204" pitchFamily="34" charset="0"/>
              </a:rPr>
              <a:t> </a:t>
            </a:r>
            <a:r>
              <a:rPr lang="de-DE" sz="1600" i="0" dirty="0" err="1">
                <a:latin typeface="+mn-lt"/>
                <a:cs typeface="Arial" panose="020B0604020202020204" pitchFamily="34" charset="0"/>
              </a:rPr>
              <a:t>puts</a:t>
            </a:r>
            <a:r>
              <a:rPr lang="de-DE" sz="1600" i="0" dirty="0">
                <a:latin typeface="+mn-lt"/>
                <a:cs typeface="Arial" panose="020B0604020202020204" pitchFamily="34" charset="0"/>
              </a:rPr>
              <a:t> </a:t>
            </a:r>
            <a:r>
              <a:rPr lang="de-DE" sz="1600" i="0" dirty="0" err="1">
                <a:latin typeface="+mn-lt"/>
                <a:cs typeface="Arial" panose="020B0604020202020204" pitchFamily="34" charset="0"/>
              </a:rPr>
              <a:t>them</a:t>
            </a:r>
            <a:r>
              <a:rPr lang="de-DE" sz="1600" i="0" dirty="0">
                <a:latin typeface="+mn-lt"/>
                <a:cs typeface="Arial" panose="020B0604020202020204" pitchFamily="34" charset="0"/>
              </a:rPr>
              <a:t> </a:t>
            </a:r>
            <a:r>
              <a:rPr lang="de-DE" sz="1600" i="0" dirty="0" err="1">
                <a:latin typeface="+mn-lt"/>
                <a:cs typeface="Arial" panose="020B0604020202020204" pitchFamily="34" charset="0"/>
              </a:rPr>
              <a:t>into</a:t>
            </a:r>
            <a:r>
              <a:rPr lang="de-DE" sz="1600" i="0" dirty="0">
                <a:latin typeface="+mn-lt"/>
                <a:cs typeface="Arial" panose="020B0604020202020204" pitchFamily="34" charset="0"/>
              </a:rPr>
              <a:t> a </a:t>
            </a:r>
            <a:r>
              <a:rPr lang="de-DE" sz="1600" i="0" dirty="0" err="1">
                <a:latin typeface="+mn-lt"/>
                <a:cs typeface="Arial" panose="020B0604020202020204" pitchFamily="34" charset="0"/>
              </a:rPr>
              <a:t>binary</a:t>
            </a:r>
            <a:r>
              <a:rPr lang="de-DE" sz="1600" i="0" dirty="0">
                <a:latin typeface="+mn-lt"/>
                <a:cs typeface="Arial" panose="020B0604020202020204" pitchFamily="34" charset="0"/>
              </a:rPr>
              <a:t> </a:t>
            </a:r>
            <a:r>
              <a:rPr lang="de-DE" sz="1600" i="0" dirty="0" err="1">
                <a:latin typeface="+mn-lt"/>
                <a:cs typeface="Arial" panose="020B0604020202020204" pitchFamily="34" charset="0"/>
              </a:rPr>
              <a:t>tree</a:t>
            </a:r>
            <a:r>
              <a:rPr lang="de-DE" sz="1600" i="0" dirty="0">
                <a:latin typeface="+mn-lt"/>
                <a:cs typeface="Arial" panose="020B0604020202020204" pitchFamily="34" charset="0"/>
              </a:rPr>
              <a:t> </a:t>
            </a:r>
            <a:r>
              <a:rPr lang="de-DE" sz="1600" i="0" dirty="0" err="1">
                <a:latin typeface="+mn-lt"/>
                <a:cs typeface="Arial" panose="020B0604020202020204" pitchFamily="34" charset="0"/>
              </a:rPr>
              <a:t>structure</a:t>
            </a:r>
            <a:endParaRPr lang="en-US" sz="1600" i="0" dirty="0">
              <a:latin typeface="+mn-lt"/>
              <a:cs typeface="Arial" panose="020B0604020202020204" pitchFamily="34" charset="0"/>
            </a:endParaRPr>
          </a:p>
        </p:txBody>
      </p:sp>
      <p:sp>
        <p:nvSpPr>
          <p:cNvPr id="5" name="Pfeil nach rechts 4"/>
          <p:cNvSpPr/>
          <p:nvPr/>
        </p:nvSpPr>
        <p:spPr>
          <a:xfrm>
            <a:off x="3738135" y="2723930"/>
            <a:ext cx="1586523" cy="422031"/>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feld 6"/>
          <p:cNvSpPr txBox="1"/>
          <p:nvPr/>
        </p:nvSpPr>
        <p:spPr>
          <a:xfrm>
            <a:off x="3748667" y="3156252"/>
            <a:ext cx="1408959" cy="553998"/>
          </a:xfrm>
          <a:prstGeom prst="rect">
            <a:avLst/>
          </a:prstGeom>
        </p:spPr>
        <p:style>
          <a:lnRef idx="2">
            <a:schemeClr val="accent6"/>
          </a:lnRef>
          <a:fillRef idx="1">
            <a:schemeClr val="lt1"/>
          </a:fillRef>
          <a:effectRef idx="0">
            <a:schemeClr val="accent6"/>
          </a:effectRef>
          <a:fontRef idx="minor">
            <a:schemeClr val="dk1"/>
          </a:fontRef>
        </p:style>
        <p:txBody>
          <a:bodyPr wrap="square" lIns="0" tIns="0" rIns="0" bIns="0" rtlCol="0">
            <a:spAutoFit/>
          </a:bodyPr>
          <a:lstStyle/>
          <a:p>
            <a:pPr algn="ctr"/>
            <a:r>
              <a:rPr lang="de-DE" sz="1200" i="0" dirty="0" err="1">
                <a:latin typeface="+mn-lt"/>
                <a:cs typeface="Arial" panose="020B0604020202020204" pitchFamily="34" charset="0"/>
              </a:rPr>
              <a:t>Using</a:t>
            </a:r>
            <a:r>
              <a:rPr lang="de-DE" sz="1200" i="0" dirty="0">
                <a:latin typeface="+mn-lt"/>
                <a:cs typeface="Arial" panose="020B0604020202020204" pitchFamily="34" charset="0"/>
              </a:rPr>
              <a:t> PEAKO </a:t>
            </a:r>
            <a:r>
              <a:rPr lang="de-DE" sz="1200" i="0" dirty="0" err="1">
                <a:latin typeface="+mn-lt"/>
                <a:cs typeface="Arial" panose="020B0604020202020204" pitchFamily="34" charset="0"/>
              </a:rPr>
              <a:t>peaks</a:t>
            </a:r>
            <a:r>
              <a:rPr lang="de-DE" sz="1200" i="0" dirty="0">
                <a:latin typeface="+mn-lt"/>
                <a:cs typeface="Arial" panose="020B0604020202020204" pitchFamily="34" charset="0"/>
              </a:rPr>
              <a:t> in </a:t>
            </a:r>
            <a:r>
              <a:rPr lang="de-DE" sz="1200" i="0" dirty="0" err="1">
                <a:latin typeface="+mn-lt"/>
                <a:cs typeface="Arial" panose="020B0604020202020204" pitchFamily="34" charset="0"/>
              </a:rPr>
              <a:t>the</a:t>
            </a:r>
            <a:r>
              <a:rPr lang="de-DE" sz="1200" i="0" dirty="0">
                <a:latin typeface="+mn-lt"/>
                <a:cs typeface="Arial" panose="020B0604020202020204" pitchFamily="34" charset="0"/>
              </a:rPr>
              <a:t> </a:t>
            </a:r>
            <a:r>
              <a:rPr lang="de-DE" sz="1200" i="0" dirty="0" err="1">
                <a:latin typeface="+mn-lt"/>
                <a:cs typeface="Arial" panose="020B0604020202020204" pitchFamily="34" charset="0"/>
              </a:rPr>
              <a:t>peakTree</a:t>
            </a:r>
            <a:r>
              <a:rPr lang="de-DE" sz="1200" i="0" dirty="0">
                <a:latin typeface="+mn-lt"/>
                <a:cs typeface="Arial" panose="020B0604020202020204" pitchFamily="34" charset="0"/>
              </a:rPr>
              <a:t> </a:t>
            </a:r>
            <a:r>
              <a:rPr lang="de-DE" sz="1200" i="0" dirty="0" err="1">
                <a:latin typeface="+mn-lt"/>
                <a:cs typeface="Arial" panose="020B0604020202020204" pitchFamily="34" charset="0"/>
              </a:rPr>
              <a:t>structure</a:t>
            </a:r>
            <a:r>
              <a:rPr lang="de-DE" sz="1200" i="0" dirty="0">
                <a:latin typeface="+mn-lt"/>
                <a:cs typeface="Arial" panose="020B0604020202020204" pitchFamily="34" charset="0"/>
              </a:rPr>
              <a:t>  </a:t>
            </a:r>
            <a:endParaRPr lang="en-US" sz="1200" i="0" dirty="0">
              <a:latin typeface="+mn-lt"/>
              <a:cs typeface="Arial" panose="020B0604020202020204" pitchFamily="34" charset="0"/>
            </a:endParaRPr>
          </a:p>
        </p:txBody>
      </p:sp>
    </p:spTree>
    <p:extLst>
      <p:ext uri="{BB962C8B-B14F-4D97-AF65-F5344CB8AC3E}">
        <p14:creationId xmlns:p14="http://schemas.microsoft.com/office/powerpoint/2010/main" val="32091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773695"/>
            <a:ext cx="8234363" cy="3379199"/>
          </a:xfrm>
        </p:spPr>
        <p:txBody>
          <a:bodyPr/>
          <a:lstStyle/>
          <a:p>
            <a:r>
              <a:rPr lang="de-DE" dirty="0" err="1"/>
              <a:t>It</a:t>
            </a:r>
            <a:r>
              <a:rPr lang="de-DE" dirty="0"/>
              <a:t> </a:t>
            </a:r>
            <a:r>
              <a:rPr lang="de-DE" dirty="0" err="1"/>
              <a:t>is</a:t>
            </a:r>
            <a:r>
              <a:rPr lang="de-DE" dirty="0"/>
              <a:t> </a:t>
            </a:r>
            <a:r>
              <a:rPr lang="de-DE" dirty="0" err="1"/>
              <a:t>possible</a:t>
            </a:r>
            <a:r>
              <a:rPr lang="de-DE" dirty="0"/>
              <a:t> </a:t>
            </a:r>
            <a:r>
              <a:rPr lang="de-DE" dirty="0" err="1"/>
              <a:t>to</a:t>
            </a:r>
            <a:r>
              <a:rPr lang="de-DE" dirty="0"/>
              <a:t> </a:t>
            </a:r>
            <a:r>
              <a:rPr lang="de-DE" dirty="0" err="1"/>
              <a:t>select</a:t>
            </a:r>
            <a:r>
              <a:rPr lang="de-DE" dirty="0"/>
              <a:t> </a:t>
            </a:r>
            <a:r>
              <a:rPr lang="de-DE" dirty="0" err="1"/>
              <a:t>peaks</a:t>
            </a:r>
            <a:r>
              <a:rPr lang="de-DE" dirty="0"/>
              <a:t> </a:t>
            </a:r>
            <a:r>
              <a:rPr lang="de-DE" dirty="0" err="1"/>
              <a:t>fulfilling</a:t>
            </a:r>
            <a:r>
              <a:rPr lang="de-DE" dirty="0"/>
              <a:t> </a:t>
            </a:r>
            <a:r>
              <a:rPr lang="de-DE" dirty="0" err="1"/>
              <a:t>certain</a:t>
            </a:r>
            <a:r>
              <a:rPr lang="de-DE" dirty="0"/>
              <a:t> </a:t>
            </a:r>
            <a:r>
              <a:rPr lang="de-DE" dirty="0" err="1"/>
              <a:t>criteria</a:t>
            </a:r>
            <a:r>
              <a:rPr lang="de-DE" dirty="0"/>
              <a:t>.</a:t>
            </a:r>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12</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8" y="1327387"/>
            <a:ext cx="7687340" cy="3370603"/>
          </a:xfrm>
          <a:prstGeom prst="rect">
            <a:avLst/>
          </a:prstGeom>
        </p:spPr>
      </p:pic>
      <p:sp>
        <p:nvSpPr>
          <p:cNvPr id="6" name="Textfeld 5"/>
          <p:cNvSpPr txBox="1"/>
          <p:nvPr/>
        </p:nvSpPr>
        <p:spPr>
          <a:xfrm>
            <a:off x="1819275" y="1180493"/>
            <a:ext cx="4930389" cy="246221"/>
          </a:xfrm>
          <a:prstGeom prst="rect">
            <a:avLst/>
          </a:prstGeom>
          <a:noFill/>
        </p:spPr>
        <p:txBody>
          <a:bodyPr wrap="none" lIns="0" tIns="0" rIns="0" bIns="0" rtlCol="0">
            <a:spAutoFit/>
          </a:bodyPr>
          <a:lstStyle/>
          <a:p>
            <a:r>
              <a:rPr lang="de-DE" sz="1600" b="1" dirty="0">
                <a:latin typeface="+mn-lt"/>
                <a:cs typeface="Arial" panose="020B0604020202020204" pitchFamily="34" charset="0"/>
              </a:rPr>
              <a:t>35 GHz </a:t>
            </a:r>
            <a:r>
              <a:rPr lang="de-DE" sz="1600" b="1" dirty="0" err="1">
                <a:latin typeface="+mn-lt"/>
                <a:cs typeface="Arial" panose="020B0604020202020204" pitchFamily="34" charset="0"/>
              </a:rPr>
              <a:t>radar</a:t>
            </a:r>
            <a:r>
              <a:rPr lang="de-DE" sz="1600" b="1" dirty="0">
                <a:latin typeface="+mn-lt"/>
                <a:cs typeface="Arial" panose="020B0604020202020204" pitchFamily="34" charset="0"/>
              </a:rPr>
              <a:t> </a:t>
            </a:r>
            <a:r>
              <a:rPr lang="de-DE" sz="1600" b="1" dirty="0" err="1">
                <a:latin typeface="+mn-lt"/>
                <a:cs typeface="Arial" panose="020B0604020202020204" pitchFamily="34" charset="0"/>
              </a:rPr>
              <a:t>reflectivity</a:t>
            </a:r>
            <a:r>
              <a:rPr lang="de-DE" sz="1600" b="1" dirty="0">
                <a:latin typeface="+mn-lt"/>
                <a:cs typeface="Arial" panose="020B0604020202020204" pitchFamily="34" charset="0"/>
              </a:rPr>
              <a:t>, Punta Arenas, 2019-02-23</a:t>
            </a:r>
            <a:endParaRPr lang="en-US" sz="1600" b="1" i="0" dirty="0">
              <a:latin typeface="+mn-lt"/>
              <a:cs typeface="Arial" panose="020B0604020202020204" pitchFamily="34" charset="0"/>
            </a:endParaRPr>
          </a:p>
        </p:txBody>
      </p:sp>
      <p:sp>
        <p:nvSpPr>
          <p:cNvPr id="7" name="Inhaltsplatzhalter 4"/>
          <p:cNvSpPr txBox="1">
            <a:spLocks/>
          </p:cNvSpPr>
          <p:nvPr/>
        </p:nvSpPr>
        <p:spPr>
          <a:xfrm>
            <a:off x="6959120" y="3120878"/>
            <a:ext cx="1642399" cy="1291018"/>
          </a:xfrm>
          <a:prstGeom prst="rect">
            <a:avLst/>
          </a:prstGeom>
          <a:ln w="41275"/>
        </p:spPr>
        <p:style>
          <a:lnRef idx="2">
            <a:schemeClr val="accent2">
              <a:shade val="50000"/>
            </a:schemeClr>
          </a:lnRef>
          <a:fillRef idx="1">
            <a:schemeClr val="accent2"/>
          </a:fillRef>
          <a:effectRef idx="0">
            <a:schemeClr val="accent2"/>
          </a:effectRef>
          <a:fontRef idx="minor">
            <a:schemeClr val="lt1"/>
          </a:fontRef>
        </p:style>
        <p:txBody>
          <a:bodyPr>
            <a:noAutofit/>
          </a:bodyPr>
          <a:lstStyle>
            <a:lvl1pPr marL="269875" indent="-269875" algn="l" defTabSz="457200" rtl="0" eaLnBrk="1" fontAlgn="base" hangingPunct="1">
              <a:spcBef>
                <a:spcPct val="20000"/>
              </a:spcBef>
              <a:spcAft>
                <a:spcPct val="0"/>
              </a:spcAft>
              <a:buClr>
                <a:srgbClr val="D8413E"/>
              </a:buClr>
              <a:buFont typeface="Symbol" charset="2"/>
              <a:buChar char="-"/>
              <a:defRPr sz="1800" kern="1200">
                <a:solidFill>
                  <a:schemeClr val="tx1"/>
                </a:solidFill>
                <a:latin typeface="Arial"/>
                <a:ea typeface="MS PGothic" panose="020B0600070205080204" pitchFamily="34" charset="-128"/>
                <a:cs typeface="Arial"/>
              </a:defRPr>
            </a:lvl1pPr>
            <a:lvl2pPr marL="714375" indent="-257175"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2pPr>
            <a:lvl3pPr marL="11604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3pPr>
            <a:lvl4pPr marL="16176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4pPr>
            <a:lvl5pPr marL="2063750" indent="-234950"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Symbol" charset="2"/>
              <a:buNone/>
            </a:pPr>
            <a:r>
              <a:rPr lang="de-DE" sz="1600" dirty="0"/>
              <a:t>„</a:t>
            </a:r>
            <a:r>
              <a:rPr lang="de-DE" sz="1600" u="sng" dirty="0"/>
              <a:t>liquid</a:t>
            </a:r>
            <a:r>
              <a:rPr lang="de-DE" sz="1600" dirty="0"/>
              <a:t>“ : </a:t>
            </a:r>
            <a:r>
              <a:rPr lang="de-DE" sz="1600" dirty="0" err="1"/>
              <a:t>peaks</a:t>
            </a:r>
            <a:r>
              <a:rPr lang="de-DE" sz="1600" dirty="0"/>
              <a:t> </a:t>
            </a:r>
            <a:r>
              <a:rPr lang="de-DE" sz="1600" dirty="0" err="1"/>
              <a:t>with</a:t>
            </a:r>
            <a:r>
              <a:rPr lang="de-DE" sz="1600" dirty="0"/>
              <a:t> </a:t>
            </a:r>
          </a:p>
          <a:p>
            <a:pPr marL="0" indent="0">
              <a:buFont typeface="Symbol" charset="2"/>
              <a:buNone/>
            </a:pPr>
            <a:r>
              <a:rPr lang="de-DE" sz="1600" dirty="0"/>
              <a:t>Z &lt; 20 </a:t>
            </a:r>
            <a:r>
              <a:rPr lang="de-DE" sz="1600" dirty="0" err="1"/>
              <a:t>dBZ</a:t>
            </a:r>
            <a:r>
              <a:rPr lang="de-DE" sz="1600" dirty="0"/>
              <a:t> </a:t>
            </a:r>
            <a:r>
              <a:rPr lang="de-DE" sz="1600" dirty="0" err="1"/>
              <a:t>and</a:t>
            </a:r>
            <a:r>
              <a:rPr lang="de-DE" sz="1600" dirty="0"/>
              <a:t> </a:t>
            </a:r>
          </a:p>
          <a:p>
            <a:pPr marL="0" indent="0">
              <a:buFont typeface="Symbol" charset="2"/>
              <a:buNone/>
            </a:pPr>
            <a:r>
              <a:rPr lang="de-DE" sz="1600" dirty="0"/>
              <a:t>|v| &lt; 0.3 m/s</a:t>
            </a:r>
            <a:endParaRPr lang="en-US" sz="1600" dirty="0"/>
          </a:p>
        </p:txBody>
      </p:sp>
      <p:sp>
        <p:nvSpPr>
          <p:cNvPr id="10"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Tree>
    <p:extLst>
      <p:ext uri="{BB962C8B-B14F-4D97-AF65-F5344CB8AC3E}">
        <p14:creationId xmlns:p14="http://schemas.microsoft.com/office/powerpoint/2010/main" val="125518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00" y="1328400"/>
            <a:ext cx="7685053" cy="3369600"/>
          </a:xfrm>
          <a:prstGeom prst="rect">
            <a:avLst/>
          </a:prstGeom>
        </p:spPr>
      </p:pic>
      <p:sp>
        <p:nvSpPr>
          <p:cNvPr id="3" name="Inhaltsplatzhalter 2"/>
          <p:cNvSpPr>
            <a:spLocks noGrp="1"/>
          </p:cNvSpPr>
          <p:nvPr>
            <p:ph idx="1"/>
          </p:nvPr>
        </p:nvSpPr>
        <p:spPr>
          <a:xfrm>
            <a:off x="457200" y="773695"/>
            <a:ext cx="8234363" cy="3379199"/>
          </a:xfrm>
        </p:spPr>
        <p:txBody>
          <a:bodyPr/>
          <a:lstStyle/>
          <a:p>
            <a:r>
              <a:rPr lang="de-DE" dirty="0"/>
              <a:t>E.g. </a:t>
            </a:r>
            <a:r>
              <a:rPr lang="de-DE" dirty="0" err="1"/>
              <a:t>selecting</a:t>
            </a:r>
            <a:r>
              <a:rPr lang="de-DE" dirty="0"/>
              <a:t> </a:t>
            </a:r>
            <a:r>
              <a:rPr lang="de-DE" dirty="0" err="1"/>
              <a:t>possible</a:t>
            </a:r>
            <a:r>
              <a:rPr lang="de-DE" dirty="0"/>
              <a:t> liquid </a:t>
            </a:r>
            <a:r>
              <a:rPr lang="de-DE" dirty="0" err="1"/>
              <a:t>peaks</a:t>
            </a:r>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13</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7" name="Textfeld 6"/>
          <p:cNvSpPr txBox="1"/>
          <p:nvPr/>
        </p:nvSpPr>
        <p:spPr>
          <a:xfrm>
            <a:off x="1143000" y="1180493"/>
            <a:ext cx="5857757" cy="246221"/>
          </a:xfrm>
          <a:prstGeom prst="rect">
            <a:avLst/>
          </a:prstGeom>
          <a:noFill/>
        </p:spPr>
        <p:txBody>
          <a:bodyPr wrap="none" lIns="0" tIns="0" rIns="0" bIns="0" rtlCol="0">
            <a:spAutoFit/>
          </a:bodyPr>
          <a:lstStyle/>
          <a:p>
            <a:r>
              <a:rPr lang="de-DE" sz="1600" b="1" dirty="0" err="1">
                <a:latin typeface="+mn-lt"/>
                <a:cs typeface="Arial" panose="020B0604020202020204" pitchFamily="34" charset="0"/>
              </a:rPr>
              <a:t>Reflectivity</a:t>
            </a:r>
            <a:r>
              <a:rPr lang="de-DE" sz="1600" b="1" dirty="0">
                <a:latin typeface="+mn-lt"/>
                <a:cs typeface="Arial" panose="020B0604020202020204" pitchFamily="34" charset="0"/>
              </a:rPr>
              <a:t> </a:t>
            </a:r>
            <a:r>
              <a:rPr lang="de-DE" sz="1600" b="1" dirty="0" err="1">
                <a:latin typeface="+mn-lt"/>
                <a:cs typeface="Arial" panose="020B0604020202020204" pitchFamily="34" charset="0"/>
              </a:rPr>
              <a:t>of</a:t>
            </a:r>
            <a:r>
              <a:rPr lang="de-DE" sz="1600" b="1" dirty="0">
                <a:latin typeface="+mn-lt"/>
                <a:cs typeface="Arial" panose="020B0604020202020204" pitchFamily="34" charset="0"/>
              </a:rPr>
              <a:t> „liquid“ </a:t>
            </a:r>
            <a:r>
              <a:rPr lang="de-DE" sz="1600" b="1" dirty="0" err="1">
                <a:latin typeface="+mn-lt"/>
                <a:cs typeface="Arial" panose="020B0604020202020204" pitchFamily="34" charset="0"/>
              </a:rPr>
              <a:t>population</a:t>
            </a:r>
            <a:r>
              <a:rPr lang="de-DE" sz="1600" b="1" dirty="0">
                <a:latin typeface="+mn-lt"/>
                <a:cs typeface="Arial" panose="020B0604020202020204" pitchFamily="34" charset="0"/>
              </a:rPr>
              <a:t>, Punta Arenas, 2019-02-23</a:t>
            </a:r>
            <a:endParaRPr lang="en-US" sz="1600" b="1" i="0" dirty="0">
              <a:latin typeface="+mn-lt"/>
              <a:cs typeface="Arial" panose="020B0604020202020204" pitchFamily="34" charset="0"/>
            </a:endParaRPr>
          </a:p>
        </p:txBody>
      </p:sp>
      <p:sp>
        <p:nvSpPr>
          <p:cNvPr id="8"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Tree>
    <p:extLst>
      <p:ext uri="{BB962C8B-B14F-4D97-AF65-F5344CB8AC3E}">
        <p14:creationId xmlns:p14="http://schemas.microsoft.com/office/powerpoint/2010/main" val="198909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773695"/>
            <a:ext cx="8234363" cy="3379199"/>
          </a:xfrm>
        </p:spPr>
        <p:txBody>
          <a:bodyPr/>
          <a:lstStyle/>
          <a:p>
            <a:r>
              <a:rPr lang="de-DE" dirty="0" err="1"/>
              <a:t>It</a:t>
            </a:r>
            <a:r>
              <a:rPr lang="de-DE" dirty="0"/>
              <a:t> </a:t>
            </a:r>
            <a:r>
              <a:rPr lang="de-DE" dirty="0" err="1"/>
              <a:t>is</a:t>
            </a:r>
            <a:r>
              <a:rPr lang="de-DE" dirty="0"/>
              <a:t> </a:t>
            </a:r>
            <a:r>
              <a:rPr lang="de-DE" dirty="0" err="1"/>
              <a:t>possible</a:t>
            </a:r>
            <a:r>
              <a:rPr lang="de-DE" dirty="0"/>
              <a:t> </a:t>
            </a:r>
            <a:r>
              <a:rPr lang="de-DE" dirty="0" err="1"/>
              <a:t>to</a:t>
            </a:r>
            <a:r>
              <a:rPr lang="de-DE" dirty="0"/>
              <a:t> </a:t>
            </a:r>
            <a:r>
              <a:rPr lang="de-DE" dirty="0" err="1"/>
              <a:t>select</a:t>
            </a:r>
            <a:r>
              <a:rPr lang="de-DE" dirty="0"/>
              <a:t> </a:t>
            </a:r>
            <a:r>
              <a:rPr lang="de-DE" dirty="0" err="1"/>
              <a:t>peaks</a:t>
            </a:r>
            <a:r>
              <a:rPr lang="de-DE" dirty="0"/>
              <a:t> </a:t>
            </a:r>
            <a:r>
              <a:rPr lang="de-DE" dirty="0" err="1"/>
              <a:t>fulfilling</a:t>
            </a:r>
            <a:r>
              <a:rPr lang="de-DE" dirty="0"/>
              <a:t> </a:t>
            </a:r>
            <a:r>
              <a:rPr lang="de-DE" dirty="0" err="1"/>
              <a:t>certain</a:t>
            </a:r>
            <a:r>
              <a:rPr lang="de-DE" dirty="0"/>
              <a:t> </a:t>
            </a:r>
            <a:r>
              <a:rPr lang="de-DE" dirty="0" err="1"/>
              <a:t>criteria</a:t>
            </a:r>
            <a:r>
              <a:rPr lang="de-DE" dirty="0"/>
              <a:t>.</a:t>
            </a:r>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14</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8" y="1327387"/>
            <a:ext cx="7687340" cy="3370603"/>
          </a:xfrm>
          <a:prstGeom prst="rect">
            <a:avLst/>
          </a:prstGeom>
        </p:spPr>
      </p:pic>
      <p:sp>
        <p:nvSpPr>
          <p:cNvPr id="6" name="Textfeld 5"/>
          <p:cNvSpPr txBox="1"/>
          <p:nvPr/>
        </p:nvSpPr>
        <p:spPr>
          <a:xfrm>
            <a:off x="1819275" y="1180493"/>
            <a:ext cx="4930389" cy="246221"/>
          </a:xfrm>
          <a:prstGeom prst="rect">
            <a:avLst/>
          </a:prstGeom>
          <a:noFill/>
        </p:spPr>
        <p:txBody>
          <a:bodyPr wrap="none" lIns="0" tIns="0" rIns="0" bIns="0" rtlCol="0">
            <a:spAutoFit/>
          </a:bodyPr>
          <a:lstStyle/>
          <a:p>
            <a:r>
              <a:rPr lang="de-DE" sz="1600" b="1" dirty="0">
                <a:latin typeface="+mn-lt"/>
                <a:cs typeface="Arial" panose="020B0604020202020204" pitchFamily="34" charset="0"/>
              </a:rPr>
              <a:t>35 GHz </a:t>
            </a:r>
            <a:r>
              <a:rPr lang="de-DE" sz="1600" b="1" dirty="0" err="1">
                <a:latin typeface="+mn-lt"/>
                <a:cs typeface="Arial" panose="020B0604020202020204" pitchFamily="34" charset="0"/>
              </a:rPr>
              <a:t>radar</a:t>
            </a:r>
            <a:r>
              <a:rPr lang="de-DE" sz="1600" b="1" dirty="0">
                <a:latin typeface="+mn-lt"/>
                <a:cs typeface="Arial" panose="020B0604020202020204" pitchFamily="34" charset="0"/>
              </a:rPr>
              <a:t> </a:t>
            </a:r>
            <a:r>
              <a:rPr lang="de-DE" sz="1600" b="1" dirty="0" err="1">
                <a:latin typeface="+mn-lt"/>
                <a:cs typeface="Arial" panose="020B0604020202020204" pitchFamily="34" charset="0"/>
              </a:rPr>
              <a:t>reflectivity</a:t>
            </a:r>
            <a:r>
              <a:rPr lang="de-DE" sz="1600" b="1" dirty="0">
                <a:latin typeface="+mn-lt"/>
                <a:cs typeface="Arial" panose="020B0604020202020204" pitchFamily="34" charset="0"/>
              </a:rPr>
              <a:t>, Punta Arenas, 2019-02-23</a:t>
            </a:r>
            <a:endParaRPr lang="en-US" sz="1600" b="1" i="0" dirty="0">
              <a:latin typeface="+mn-lt"/>
              <a:cs typeface="Arial" panose="020B0604020202020204" pitchFamily="34" charset="0"/>
            </a:endParaRPr>
          </a:p>
        </p:txBody>
      </p:sp>
      <p:sp>
        <p:nvSpPr>
          <p:cNvPr id="7" name="Inhaltsplatzhalter 4"/>
          <p:cNvSpPr txBox="1">
            <a:spLocks/>
          </p:cNvSpPr>
          <p:nvPr/>
        </p:nvSpPr>
        <p:spPr>
          <a:xfrm>
            <a:off x="6959120" y="3120878"/>
            <a:ext cx="1642399" cy="1291018"/>
          </a:xfrm>
          <a:prstGeom prst="rect">
            <a:avLst/>
          </a:prstGeom>
          <a:ln w="41275"/>
        </p:spPr>
        <p:style>
          <a:lnRef idx="2">
            <a:schemeClr val="accent2">
              <a:shade val="50000"/>
            </a:schemeClr>
          </a:lnRef>
          <a:fillRef idx="1">
            <a:schemeClr val="accent2"/>
          </a:fillRef>
          <a:effectRef idx="0">
            <a:schemeClr val="accent2"/>
          </a:effectRef>
          <a:fontRef idx="minor">
            <a:schemeClr val="lt1"/>
          </a:fontRef>
        </p:style>
        <p:txBody>
          <a:bodyPr>
            <a:noAutofit/>
          </a:bodyPr>
          <a:lstStyle>
            <a:lvl1pPr marL="269875" indent="-269875" algn="l" defTabSz="457200" rtl="0" eaLnBrk="1" fontAlgn="base" hangingPunct="1">
              <a:spcBef>
                <a:spcPct val="20000"/>
              </a:spcBef>
              <a:spcAft>
                <a:spcPct val="0"/>
              </a:spcAft>
              <a:buClr>
                <a:srgbClr val="D8413E"/>
              </a:buClr>
              <a:buFont typeface="Symbol" charset="2"/>
              <a:buChar char="-"/>
              <a:defRPr sz="1800" kern="1200">
                <a:solidFill>
                  <a:schemeClr val="tx1"/>
                </a:solidFill>
                <a:latin typeface="Arial"/>
                <a:ea typeface="MS PGothic" panose="020B0600070205080204" pitchFamily="34" charset="-128"/>
                <a:cs typeface="Arial"/>
              </a:defRPr>
            </a:lvl1pPr>
            <a:lvl2pPr marL="714375" indent="-257175"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2pPr>
            <a:lvl3pPr marL="11604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3pPr>
            <a:lvl4pPr marL="16176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4pPr>
            <a:lvl5pPr marL="2063750" indent="-234950"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600" dirty="0"/>
              <a:t>„</a:t>
            </a:r>
            <a:r>
              <a:rPr lang="de-DE" sz="1600" u="sng" dirty="0" err="1"/>
              <a:t>rimed</a:t>
            </a:r>
            <a:r>
              <a:rPr lang="de-DE" sz="1600" dirty="0"/>
              <a:t>“ : </a:t>
            </a:r>
            <a:r>
              <a:rPr lang="de-DE" sz="1600" dirty="0" err="1"/>
              <a:t>peaks</a:t>
            </a:r>
            <a:r>
              <a:rPr lang="de-DE" sz="1600" dirty="0"/>
              <a:t> </a:t>
            </a:r>
            <a:r>
              <a:rPr lang="de-DE" sz="1600" dirty="0" err="1"/>
              <a:t>more</a:t>
            </a:r>
            <a:r>
              <a:rPr lang="de-DE" sz="1600" dirty="0"/>
              <a:t> </a:t>
            </a:r>
            <a:r>
              <a:rPr lang="de-DE" sz="1600" dirty="0" err="1"/>
              <a:t>than</a:t>
            </a:r>
            <a:r>
              <a:rPr lang="de-DE" sz="1600" dirty="0"/>
              <a:t> 1.5 m/s </a:t>
            </a:r>
            <a:r>
              <a:rPr lang="de-DE" sz="1600" dirty="0" err="1"/>
              <a:t>faster</a:t>
            </a:r>
            <a:r>
              <a:rPr lang="de-DE" sz="1600" dirty="0"/>
              <a:t> </a:t>
            </a:r>
            <a:r>
              <a:rPr lang="de-DE" sz="1600" dirty="0" err="1"/>
              <a:t>than</a:t>
            </a:r>
            <a:r>
              <a:rPr lang="de-DE" sz="1600" dirty="0"/>
              <a:t> </a:t>
            </a:r>
            <a:r>
              <a:rPr lang="de-DE" sz="1600" dirty="0" err="1"/>
              <a:t>slowest</a:t>
            </a:r>
            <a:r>
              <a:rPr lang="de-DE" sz="1600" dirty="0"/>
              <a:t> </a:t>
            </a:r>
            <a:r>
              <a:rPr lang="de-DE" sz="1600" dirty="0" err="1"/>
              <a:t>falling</a:t>
            </a:r>
            <a:r>
              <a:rPr lang="de-DE" sz="1600" dirty="0"/>
              <a:t> </a:t>
            </a:r>
            <a:r>
              <a:rPr lang="de-DE" sz="1600" dirty="0" err="1"/>
              <a:t>peak</a:t>
            </a:r>
            <a:endParaRPr lang="en-US" sz="1600" dirty="0"/>
          </a:p>
          <a:p>
            <a:pPr marL="0" indent="0">
              <a:buFont typeface="Symbol" charset="2"/>
              <a:buNone/>
            </a:pPr>
            <a:endParaRPr lang="en-US" sz="1600" dirty="0"/>
          </a:p>
        </p:txBody>
      </p:sp>
      <p:sp>
        <p:nvSpPr>
          <p:cNvPr id="13"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0" y="2382127"/>
            <a:ext cx="3950042" cy="2251523"/>
          </a:xfrm>
          <a:prstGeom prst="rect">
            <a:avLst/>
          </a:prstGeom>
        </p:spPr>
      </p:pic>
      <p:sp>
        <p:nvSpPr>
          <p:cNvPr id="12" name="Textfeld 11"/>
          <p:cNvSpPr txBox="1"/>
          <p:nvPr/>
        </p:nvSpPr>
        <p:spPr>
          <a:xfrm>
            <a:off x="978996" y="3827938"/>
            <a:ext cx="692497" cy="276999"/>
          </a:xfrm>
          <a:prstGeom prst="rect">
            <a:avLst/>
          </a:prstGeom>
          <a:noFill/>
        </p:spPr>
        <p:txBody>
          <a:bodyPr wrap="none" lIns="0" tIns="0" rIns="0" bIns="0" rtlCol="0">
            <a:spAutoFit/>
          </a:bodyPr>
          <a:lstStyle/>
          <a:p>
            <a:r>
              <a:rPr lang="de-DE" b="1" i="0" dirty="0">
                <a:solidFill>
                  <a:srgbClr val="880000"/>
                </a:solidFill>
                <a:latin typeface="+mn-lt"/>
                <a:cs typeface="Arial" panose="020B0604020202020204" pitchFamily="34" charset="0"/>
              </a:rPr>
              <a:t>„</a:t>
            </a:r>
            <a:r>
              <a:rPr lang="de-DE" b="1" i="0" dirty="0" err="1">
                <a:solidFill>
                  <a:srgbClr val="880000"/>
                </a:solidFill>
                <a:latin typeface="+mn-lt"/>
                <a:cs typeface="Arial" panose="020B0604020202020204" pitchFamily="34" charset="0"/>
              </a:rPr>
              <a:t>tails</a:t>
            </a:r>
            <a:r>
              <a:rPr lang="de-DE" b="1" i="0" dirty="0">
                <a:solidFill>
                  <a:srgbClr val="880000"/>
                </a:solidFill>
                <a:latin typeface="+mn-lt"/>
                <a:cs typeface="Arial" panose="020B0604020202020204" pitchFamily="34" charset="0"/>
              </a:rPr>
              <a:t>“</a:t>
            </a:r>
            <a:endParaRPr lang="en-US" b="1" i="0" dirty="0">
              <a:solidFill>
                <a:srgbClr val="880000"/>
              </a:solidFill>
              <a:latin typeface="+mn-lt"/>
              <a:cs typeface="Arial" panose="020B0604020202020204" pitchFamily="34" charset="0"/>
            </a:endParaRPr>
          </a:p>
        </p:txBody>
      </p:sp>
    </p:spTree>
    <p:extLst>
      <p:ext uri="{BB962C8B-B14F-4D97-AF65-F5344CB8AC3E}">
        <p14:creationId xmlns:p14="http://schemas.microsoft.com/office/powerpoint/2010/main" val="25286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773695"/>
            <a:ext cx="8234363" cy="3379199"/>
          </a:xfrm>
        </p:spPr>
        <p:txBody>
          <a:bodyPr/>
          <a:lstStyle/>
          <a:p>
            <a:r>
              <a:rPr lang="de-DE" dirty="0"/>
              <a:t>e.g. </a:t>
            </a:r>
            <a:r>
              <a:rPr lang="de-DE" dirty="0" err="1"/>
              <a:t>probably</a:t>
            </a:r>
            <a:r>
              <a:rPr lang="de-DE" dirty="0"/>
              <a:t> </a:t>
            </a:r>
            <a:r>
              <a:rPr lang="de-DE" dirty="0" err="1"/>
              <a:t>rimed</a:t>
            </a:r>
            <a:r>
              <a:rPr lang="de-DE" dirty="0"/>
              <a:t> </a:t>
            </a:r>
            <a:r>
              <a:rPr lang="de-DE" dirty="0" err="1"/>
              <a:t>population</a:t>
            </a:r>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15</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00" y="1328400"/>
            <a:ext cx="7685053" cy="3369600"/>
          </a:xfrm>
          <a:prstGeom prst="rect">
            <a:avLst/>
          </a:prstGeom>
        </p:spPr>
      </p:pic>
      <p:sp>
        <p:nvSpPr>
          <p:cNvPr id="9" name="Textfeld 8"/>
          <p:cNvSpPr txBox="1"/>
          <p:nvPr/>
        </p:nvSpPr>
        <p:spPr>
          <a:xfrm>
            <a:off x="1143000" y="1180493"/>
            <a:ext cx="5868979" cy="246221"/>
          </a:xfrm>
          <a:prstGeom prst="rect">
            <a:avLst/>
          </a:prstGeom>
          <a:noFill/>
        </p:spPr>
        <p:txBody>
          <a:bodyPr wrap="none" lIns="0" tIns="0" rIns="0" bIns="0" rtlCol="0">
            <a:spAutoFit/>
          </a:bodyPr>
          <a:lstStyle/>
          <a:p>
            <a:r>
              <a:rPr lang="de-DE" sz="1600" b="1" dirty="0" err="1">
                <a:latin typeface="+mn-lt"/>
                <a:cs typeface="Arial" panose="020B0604020202020204" pitchFamily="34" charset="0"/>
              </a:rPr>
              <a:t>Reflectivity</a:t>
            </a:r>
            <a:r>
              <a:rPr lang="de-DE" sz="1600" b="1" dirty="0">
                <a:latin typeface="+mn-lt"/>
                <a:cs typeface="Arial" panose="020B0604020202020204" pitchFamily="34" charset="0"/>
              </a:rPr>
              <a:t> </a:t>
            </a:r>
            <a:r>
              <a:rPr lang="de-DE" sz="1600" b="1" dirty="0" err="1">
                <a:latin typeface="+mn-lt"/>
                <a:cs typeface="Arial" panose="020B0604020202020204" pitchFamily="34" charset="0"/>
              </a:rPr>
              <a:t>of</a:t>
            </a:r>
            <a:r>
              <a:rPr lang="de-DE" sz="1600" b="1" dirty="0">
                <a:latin typeface="+mn-lt"/>
                <a:cs typeface="Arial" panose="020B0604020202020204" pitchFamily="34" charset="0"/>
              </a:rPr>
              <a:t> „</a:t>
            </a:r>
            <a:r>
              <a:rPr lang="de-DE" sz="1600" b="1" dirty="0" err="1">
                <a:latin typeface="+mn-lt"/>
                <a:cs typeface="Arial" panose="020B0604020202020204" pitchFamily="34" charset="0"/>
              </a:rPr>
              <a:t>rimed</a:t>
            </a:r>
            <a:r>
              <a:rPr lang="de-DE" sz="1600" b="1" dirty="0">
                <a:latin typeface="+mn-lt"/>
                <a:cs typeface="Arial" panose="020B0604020202020204" pitchFamily="34" charset="0"/>
              </a:rPr>
              <a:t>“ </a:t>
            </a:r>
            <a:r>
              <a:rPr lang="de-DE" sz="1600" b="1" dirty="0" err="1">
                <a:latin typeface="+mn-lt"/>
                <a:cs typeface="Arial" panose="020B0604020202020204" pitchFamily="34" charset="0"/>
              </a:rPr>
              <a:t>population</a:t>
            </a:r>
            <a:r>
              <a:rPr lang="de-DE" sz="1600" b="1" dirty="0">
                <a:latin typeface="+mn-lt"/>
                <a:cs typeface="Arial" panose="020B0604020202020204" pitchFamily="34" charset="0"/>
              </a:rPr>
              <a:t>, Punta Arenas, 2019-02-23</a:t>
            </a:r>
            <a:endParaRPr lang="en-US" sz="1600" b="1" i="0" dirty="0">
              <a:latin typeface="+mn-lt"/>
              <a:cs typeface="Arial" panose="020B0604020202020204" pitchFamily="34" charset="0"/>
            </a:endParaRPr>
          </a:p>
        </p:txBody>
      </p:sp>
      <p:sp>
        <p:nvSpPr>
          <p:cNvPr id="10"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Tree>
    <p:extLst>
      <p:ext uri="{BB962C8B-B14F-4D97-AF65-F5344CB8AC3E}">
        <p14:creationId xmlns:p14="http://schemas.microsoft.com/office/powerpoint/2010/main" val="113510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38369" y="947034"/>
            <a:ext cx="5356459" cy="3379199"/>
          </a:xfrm>
        </p:spPr>
        <p:txBody>
          <a:bodyPr/>
          <a:lstStyle/>
          <a:p>
            <a:r>
              <a:rPr lang="de-DE" dirty="0"/>
              <a:t>Cloud-</a:t>
            </a:r>
            <a:r>
              <a:rPr lang="de-DE" dirty="0" err="1"/>
              <a:t>resolving</a:t>
            </a:r>
            <a:r>
              <a:rPr lang="de-DE" dirty="0"/>
              <a:t> </a:t>
            </a:r>
            <a:r>
              <a:rPr lang="de-DE" dirty="0" err="1"/>
              <a:t>modelling</a:t>
            </a:r>
            <a:r>
              <a:rPr lang="de-DE" dirty="0"/>
              <a:t> </a:t>
            </a:r>
            <a:r>
              <a:rPr lang="de-DE" dirty="0" err="1"/>
              <a:t>with</a:t>
            </a:r>
            <a:r>
              <a:rPr lang="de-DE" dirty="0"/>
              <a:t> </a:t>
            </a:r>
            <a:r>
              <a:rPr lang="de-DE" b="1" dirty="0"/>
              <a:t>ICON-NWP</a:t>
            </a:r>
          </a:p>
          <a:p>
            <a:pPr lvl="1"/>
            <a:r>
              <a:rPr lang="de-DE" dirty="0" err="1"/>
              <a:t>case</a:t>
            </a:r>
            <a:r>
              <a:rPr lang="de-DE" dirty="0"/>
              <a:t> </a:t>
            </a:r>
            <a:r>
              <a:rPr lang="de-DE" dirty="0" err="1"/>
              <a:t>studies</a:t>
            </a:r>
            <a:endParaRPr lang="de-DE" dirty="0"/>
          </a:p>
          <a:p>
            <a:pPr lvl="1"/>
            <a:r>
              <a:rPr lang="de-DE" dirty="0" err="1"/>
              <a:t>sensitivity</a:t>
            </a:r>
            <a:r>
              <a:rPr lang="de-DE" dirty="0"/>
              <a:t> </a:t>
            </a:r>
            <a:r>
              <a:rPr lang="de-DE" dirty="0" err="1"/>
              <a:t>study</a:t>
            </a:r>
            <a:r>
              <a:rPr lang="de-DE" dirty="0"/>
              <a:t> (</a:t>
            </a:r>
            <a:r>
              <a:rPr lang="de-DE" dirty="0" err="1"/>
              <a:t>variation</a:t>
            </a:r>
            <a:r>
              <a:rPr lang="de-DE" dirty="0"/>
              <a:t> </a:t>
            </a:r>
            <a:r>
              <a:rPr lang="de-DE" dirty="0" err="1"/>
              <a:t>of</a:t>
            </a:r>
            <a:r>
              <a:rPr lang="de-DE" dirty="0"/>
              <a:t> </a:t>
            </a:r>
            <a:r>
              <a:rPr lang="de-DE" dirty="0" err="1"/>
              <a:t>empirical</a:t>
            </a:r>
            <a:r>
              <a:rPr lang="de-DE" dirty="0"/>
              <a:t> </a:t>
            </a:r>
            <a:r>
              <a:rPr lang="de-DE" dirty="0" err="1"/>
              <a:t>parameters</a:t>
            </a:r>
            <a:r>
              <a:rPr lang="de-DE" dirty="0"/>
              <a:t>)</a:t>
            </a:r>
          </a:p>
          <a:p>
            <a:pPr lvl="1"/>
            <a:r>
              <a:rPr lang="de-DE" dirty="0" err="1"/>
              <a:t>simulation</a:t>
            </a:r>
            <a:r>
              <a:rPr lang="de-DE" dirty="0"/>
              <a:t> </a:t>
            </a:r>
            <a:r>
              <a:rPr lang="de-DE" dirty="0" err="1"/>
              <a:t>of</a:t>
            </a:r>
            <a:r>
              <a:rPr lang="de-DE" dirty="0"/>
              <a:t> </a:t>
            </a:r>
            <a:r>
              <a:rPr lang="de-DE" dirty="0" err="1"/>
              <a:t>full</a:t>
            </a:r>
            <a:r>
              <a:rPr lang="de-DE" dirty="0"/>
              <a:t> </a:t>
            </a:r>
            <a:r>
              <a:rPr lang="de-DE" dirty="0" err="1"/>
              <a:t>observation</a:t>
            </a:r>
            <a:r>
              <a:rPr lang="de-DE" dirty="0"/>
              <a:t> </a:t>
            </a:r>
            <a:r>
              <a:rPr lang="de-DE" dirty="0" err="1"/>
              <a:t>periods</a:t>
            </a:r>
            <a:endParaRPr lang="de-DE" dirty="0"/>
          </a:p>
          <a:p>
            <a:pPr lvl="1"/>
            <a:r>
              <a:rPr lang="en-US" dirty="0"/>
              <a:t>take NH aerosol conc. to SH and vice versa</a:t>
            </a:r>
            <a:endParaRPr lang="de-DE" dirty="0"/>
          </a:p>
          <a:p>
            <a:pPr marL="457200" lvl="1" indent="0">
              <a:buNone/>
            </a:pPr>
            <a:endParaRPr lang="de-DE" dirty="0"/>
          </a:p>
          <a:p>
            <a:r>
              <a:rPr lang="de-DE" dirty="0"/>
              <a:t>Attribution </a:t>
            </a:r>
            <a:r>
              <a:rPr lang="de-DE" dirty="0" err="1"/>
              <a:t>of</a:t>
            </a:r>
            <a:r>
              <a:rPr lang="de-DE" dirty="0"/>
              <a:t> </a:t>
            </a:r>
            <a:r>
              <a:rPr lang="de-DE" dirty="0" err="1"/>
              <a:t>observations</a:t>
            </a:r>
            <a:r>
              <a:rPr lang="de-DE" dirty="0"/>
              <a:t> in NH </a:t>
            </a:r>
            <a:r>
              <a:rPr lang="de-DE" dirty="0" err="1"/>
              <a:t>and</a:t>
            </a:r>
            <a:r>
              <a:rPr lang="de-DE" dirty="0"/>
              <a:t> SH </a:t>
            </a:r>
            <a:r>
              <a:rPr lang="de-DE" dirty="0" err="1"/>
              <a:t>to</a:t>
            </a:r>
            <a:r>
              <a:rPr lang="de-DE" dirty="0"/>
              <a:t> </a:t>
            </a:r>
            <a:r>
              <a:rPr lang="de-DE" dirty="0" err="1"/>
              <a:t>differences</a:t>
            </a:r>
            <a:r>
              <a:rPr lang="de-DE" dirty="0"/>
              <a:t> in INP/ CCN</a:t>
            </a:r>
          </a:p>
          <a:p>
            <a:pPr marL="457200" lvl="1" indent="0">
              <a:buNone/>
            </a:pPr>
            <a:endParaRPr lang="de-DE" dirty="0"/>
          </a:p>
          <a:p>
            <a:pPr lvl="1"/>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16</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8"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3 (</a:t>
            </a:r>
            <a:r>
              <a:rPr lang="de-DE" dirty="0" err="1"/>
              <a:t>PhD</a:t>
            </a:r>
            <a:r>
              <a:rPr lang="de-DE" dirty="0"/>
              <a:t> 1): Modeling</a:t>
            </a:r>
            <a:br>
              <a:rPr lang="de-DE" dirty="0"/>
            </a:br>
            <a:endParaRPr lang="en-US"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640" y="2599417"/>
            <a:ext cx="3095199" cy="1910986"/>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641" y="348359"/>
            <a:ext cx="3095199" cy="1882386"/>
          </a:xfrm>
          <a:prstGeom prst="rect">
            <a:avLst/>
          </a:prstGeom>
        </p:spPr>
      </p:pic>
      <p:sp>
        <p:nvSpPr>
          <p:cNvPr id="9" name="Textfeld 8"/>
          <p:cNvSpPr txBox="1"/>
          <p:nvPr/>
        </p:nvSpPr>
        <p:spPr>
          <a:xfrm>
            <a:off x="5994400" y="436833"/>
            <a:ext cx="1000274" cy="276999"/>
          </a:xfrm>
          <a:prstGeom prst="rect">
            <a:avLst/>
          </a:prstGeom>
          <a:noFill/>
        </p:spPr>
        <p:txBody>
          <a:bodyPr wrap="none" lIns="0" tIns="0" rIns="0" bIns="0" rtlCol="0">
            <a:spAutoFit/>
          </a:bodyPr>
          <a:lstStyle/>
          <a:p>
            <a:r>
              <a:rPr lang="de-DE" b="1" i="0" dirty="0">
                <a:solidFill>
                  <a:schemeClr val="bg1"/>
                </a:solidFill>
                <a:latin typeface="+mn-lt"/>
                <a:cs typeface="Arial" panose="020B0604020202020204" pitchFamily="34" charset="0"/>
              </a:rPr>
              <a:t>Limassol</a:t>
            </a:r>
            <a:endParaRPr lang="en-US" b="1" i="0" dirty="0">
              <a:solidFill>
                <a:schemeClr val="bg1"/>
              </a:solidFill>
              <a:latin typeface="+mn-lt"/>
              <a:cs typeface="Arial" panose="020B0604020202020204" pitchFamily="34" charset="0"/>
            </a:endParaRPr>
          </a:p>
        </p:txBody>
      </p:sp>
      <p:sp>
        <p:nvSpPr>
          <p:cNvPr id="10" name="Textfeld 9"/>
          <p:cNvSpPr txBox="1"/>
          <p:nvPr/>
        </p:nvSpPr>
        <p:spPr>
          <a:xfrm>
            <a:off x="5994400" y="2661036"/>
            <a:ext cx="782265" cy="553998"/>
          </a:xfrm>
          <a:prstGeom prst="rect">
            <a:avLst/>
          </a:prstGeom>
          <a:noFill/>
        </p:spPr>
        <p:txBody>
          <a:bodyPr wrap="none" lIns="0" tIns="0" rIns="0" bIns="0" rtlCol="0">
            <a:spAutoFit/>
          </a:bodyPr>
          <a:lstStyle/>
          <a:p>
            <a:r>
              <a:rPr lang="de-DE" b="1" i="0" dirty="0">
                <a:solidFill>
                  <a:schemeClr val="bg1"/>
                </a:solidFill>
                <a:latin typeface="+mn-lt"/>
                <a:cs typeface="Arial" panose="020B0604020202020204" pitchFamily="34" charset="0"/>
              </a:rPr>
              <a:t>Punta </a:t>
            </a:r>
          </a:p>
          <a:p>
            <a:r>
              <a:rPr lang="de-DE" b="1" i="0" dirty="0">
                <a:solidFill>
                  <a:schemeClr val="bg1"/>
                </a:solidFill>
                <a:latin typeface="+mn-lt"/>
                <a:cs typeface="Arial" panose="020B0604020202020204" pitchFamily="34" charset="0"/>
              </a:rPr>
              <a:t>Arenas</a:t>
            </a:r>
            <a:endParaRPr lang="en-US" b="1" i="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46265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800" y="2451600"/>
            <a:ext cx="3960000" cy="2257200"/>
          </a:xfrm>
          <a:prstGeom prst="rect">
            <a:avLst/>
          </a:prstGeom>
        </p:spPr>
      </p:pic>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17</a:t>
            </a:fld>
            <a:endParaRPr lang="de-DE" altLang="de-DE" sz="1000" dirty="0">
              <a:solidFill>
                <a:srgbClr val="D8413E"/>
              </a:solidFill>
              <a:latin typeface="Arial" panose="020B0604020202020204" pitchFamily="34" charset="0"/>
              <a:cs typeface="Arial" panose="020B0604020202020204" pitchFamily="34" charset="0"/>
            </a:endParaRPr>
          </a:p>
        </p:txBody>
      </p:sp>
      <p:grpSp>
        <p:nvGrpSpPr>
          <p:cNvPr id="11" name="Gruppieren 10"/>
          <p:cNvGrpSpPr/>
          <p:nvPr/>
        </p:nvGrpSpPr>
        <p:grpSpPr>
          <a:xfrm>
            <a:off x="5361357" y="2735385"/>
            <a:ext cx="2306933" cy="926483"/>
            <a:chOff x="4814277" y="2735385"/>
            <a:chExt cx="2306933" cy="926483"/>
          </a:xfrm>
        </p:grpSpPr>
        <p:sp>
          <p:nvSpPr>
            <p:cNvPr id="5" name="Textfeld 4"/>
            <p:cNvSpPr txBox="1"/>
            <p:nvPr/>
          </p:nvSpPr>
          <p:spPr>
            <a:xfrm>
              <a:off x="4931508" y="2735385"/>
              <a:ext cx="2189702" cy="215444"/>
            </a:xfrm>
            <a:prstGeom prst="rect">
              <a:avLst/>
            </a:prstGeom>
            <a:noFill/>
          </p:spPr>
          <p:txBody>
            <a:bodyPr wrap="none" lIns="0" tIns="0" rIns="0" bIns="0" rtlCol="0">
              <a:spAutoFit/>
            </a:bodyPr>
            <a:lstStyle/>
            <a:p>
              <a:r>
                <a:rPr lang="de-DE" sz="1400" i="0" dirty="0" err="1">
                  <a:latin typeface="+mn-lt"/>
                  <a:cs typeface="Arial" panose="020B0604020202020204" pitchFamily="34" charset="0"/>
                </a:rPr>
                <a:t>Modeled</a:t>
              </a:r>
              <a:r>
                <a:rPr lang="de-DE" sz="1400" i="0" dirty="0">
                  <a:latin typeface="+mn-lt"/>
                  <a:cs typeface="Arial" panose="020B0604020202020204" pitchFamily="34" charset="0"/>
                </a:rPr>
                <a:t> 35 GHz </a:t>
              </a:r>
              <a:r>
                <a:rPr lang="de-DE" sz="1400" i="0" dirty="0" err="1">
                  <a:latin typeface="+mn-lt"/>
                  <a:cs typeface="Arial" panose="020B0604020202020204" pitchFamily="34" charset="0"/>
                </a:rPr>
                <a:t>reflectivity</a:t>
              </a:r>
              <a:endParaRPr lang="en-US" sz="1400" i="0" dirty="0">
                <a:latin typeface="+mn-lt"/>
                <a:cs typeface="Arial" panose="020B0604020202020204" pitchFamily="34" charset="0"/>
              </a:endParaRPr>
            </a:p>
          </p:txBody>
        </p:sp>
        <p:sp>
          <p:nvSpPr>
            <p:cNvPr id="6" name="Textfeld 5"/>
            <p:cNvSpPr txBox="1"/>
            <p:nvPr/>
          </p:nvSpPr>
          <p:spPr>
            <a:xfrm>
              <a:off x="5069366" y="3378355"/>
              <a:ext cx="660437" cy="246221"/>
            </a:xfrm>
            <a:prstGeom prst="rect">
              <a:avLst/>
            </a:prstGeom>
            <a:noFill/>
          </p:spPr>
          <p:txBody>
            <a:bodyPr wrap="none" lIns="0" tIns="0" rIns="0" bIns="0" rtlCol="0">
              <a:spAutoFit/>
            </a:bodyPr>
            <a:lstStyle/>
            <a:p>
              <a:r>
                <a:rPr lang="de-DE" sz="1600" dirty="0" err="1">
                  <a:solidFill>
                    <a:srgbClr val="B02F2C"/>
                  </a:solidFill>
                  <a:latin typeface="+mn-lt"/>
                  <a:cs typeface="Arial" panose="020B0604020202020204" pitchFamily="34" charset="0"/>
                </a:rPr>
                <a:t>s</a:t>
              </a:r>
              <a:r>
                <a:rPr lang="de-DE" sz="1600" i="0" dirty="0" err="1">
                  <a:solidFill>
                    <a:srgbClr val="B02F2C"/>
                  </a:solidFill>
                  <a:latin typeface="+mn-lt"/>
                  <a:cs typeface="Arial" panose="020B0604020202020204" pitchFamily="34" charset="0"/>
                </a:rPr>
                <a:t>pin</a:t>
              </a:r>
              <a:r>
                <a:rPr lang="de-DE" sz="1600" i="0" dirty="0">
                  <a:solidFill>
                    <a:srgbClr val="B02F2C"/>
                  </a:solidFill>
                  <a:latin typeface="+mn-lt"/>
                  <a:cs typeface="Arial" panose="020B0604020202020204" pitchFamily="34" charset="0"/>
                </a:rPr>
                <a:t> </a:t>
              </a:r>
              <a:r>
                <a:rPr lang="de-DE" sz="1600" i="0" dirty="0" err="1">
                  <a:solidFill>
                    <a:srgbClr val="B02F2C"/>
                  </a:solidFill>
                  <a:latin typeface="+mn-lt"/>
                  <a:cs typeface="Arial" panose="020B0604020202020204" pitchFamily="34" charset="0"/>
                </a:rPr>
                <a:t>up</a:t>
              </a:r>
              <a:endParaRPr lang="en-US" sz="1600" i="0" dirty="0">
                <a:solidFill>
                  <a:srgbClr val="B02F2C"/>
                </a:solidFill>
                <a:latin typeface="+mn-lt"/>
                <a:cs typeface="Arial" panose="020B0604020202020204" pitchFamily="34" charset="0"/>
              </a:endParaRPr>
            </a:p>
          </p:txBody>
        </p:sp>
        <p:cxnSp>
          <p:nvCxnSpPr>
            <p:cNvPr id="8" name="Gerade Verbindung mit Pfeil 7"/>
            <p:cNvCxnSpPr/>
            <p:nvPr/>
          </p:nvCxnSpPr>
          <p:spPr>
            <a:xfrm flipV="1">
              <a:off x="4814277" y="3661868"/>
              <a:ext cx="1203569" cy="0"/>
            </a:xfrm>
            <a:prstGeom prst="straightConnector1">
              <a:avLst/>
            </a:prstGeom>
            <a:ln cap="rnd">
              <a:headEnd type="arrow"/>
              <a:tailEnd type="arrow"/>
            </a:ln>
          </p:spPr>
          <p:style>
            <a:lnRef idx="2">
              <a:schemeClr val="accent1"/>
            </a:lnRef>
            <a:fillRef idx="0">
              <a:schemeClr val="accent1"/>
            </a:fillRef>
            <a:effectRef idx="1">
              <a:schemeClr val="accent1"/>
            </a:effectRef>
            <a:fontRef idx="minor">
              <a:schemeClr val="tx1"/>
            </a:fontRef>
          </p:style>
        </p:cxnSp>
      </p:grpSp>
      <p:pic>
        <p:nvPicPr>
          <p:cNvPr id="17" name="Grafik 16"/>
          <p:cNvPicPr>
            <a:picLocks noChangeAspect="1"/>
          </p:cNvPicPr>
          <p:nvPr/>
        </p:nvPicPr>
        <p:blipFill>
          <a:blip r:embed="rId4">
            <a:clrChange>
              <a:clrFrom>
                <a:srgbClr val="FFFFFF"/>
              </a:clrFrom>
              <a:clrTo>
                <a:srgbClr val="FFFFFF">
                  <a:alpha val="0"/>
                </a:srgbClr>
              </a:clrTo>
            </a:clrChange>
          </a:blip>
          <a:stretch>
            <a:fillRect/>
          </a:stretch>
        </p:blipFill>
        <p:spPr>
          <a:xfrm rot="16200000">
            <a:off x="601176" y="1129110"/>
            <a:ext cx="3515737" cy="3852000"/>
          </a:xfrm>
          <a:prstGeom prst="rect">
            <a:avLst/>
          </a:prstGeom>
        </p:spPr>
      </p:pic>
      <p:pic>
        <p:nvPicPr>
          <p:cNvPr id="18"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800" y="253672"/>
            <a:ext cx="3960001" cy="2257200"/>
          </a:xfrm>
          <a:prstGeom prst="rect">
            <a:avLst/>
          </a:prstGeom>
        </p:spPr>
      </p:pic>
      <p:sp>
        <p:nvSpPr>
          <p:cNvPr id="19" name="Textfeld 18"/>
          <p:cNvSpPr txBox="1"/>
          <p:nvPr/>
        </p:nvSpPr>
        <p:spPr>
          <a:xfrm>
            <a:off x="5478588" y="523631"/>
            <a:ext cx="2298706" cy="430887"/>
          </a:xfrm>
          <a:prstGeom prst="rect">
            <a:avLst/>
          </a:prstGeom>
          <a:noFill/>
        </p:spPr>
        <p:txBody>
          <a:bodyPr wrap="none" lIns="0" tIns="0" rIns="0" bIns="0" rtlCol="0">
            <a:spAutoFit/>
          </a:bodyPr>
          <a:lstStyle/>
          <a:p>
            <a:r>
              <a:rPr lang="de-DE" sz="1400" i="0" dirty="0" err="1">
                <a:latin typeface="+mn-lt"/>
                <a:cs typeface="Arial" panose="020B0604020202020204" pitchFamily="34" charset="0"/>
              </a:rPr>
              <a:t>Measured</a:t>
            </a:r>
            <a:r>
              <a:rPr lang="de-DE" sz="1400" i="0" dirty="0">
                <a:latin typeface="+mn-lt"/>
                <a:cs typeface="Arial" panose="020B0604020202020204" pitchFamily="34" charset="0"/>
              </a:rPr>
              <a:t> 35 GHz </a:t>
            </a:r>
            <a:r>
              <a:rPr lang="de-DE" sz="1400" i="0" dirty="0" err="1">
                <a:latin typeface="+mn-lt"/>
                <a:cs typeface="Arial" panose="020B0604020202020204" pitchFamily="34" charset="0"/>
              </a:rPr>
              <a:t>reflectivity</a:t>
            </a:r>
            <a:endParaRPr lang="de-DE" sz="1400" i="0" dirty="0">
              <a:latin typeface="+mn-lt"/>
              <a:cs typeface="Arial" panose="020B0604020202020204" pitchFamily="34" charset="0"/>
            </a:endParaRPr>
          </a:p>
          <a:p>
            <a:r>
              <a:rPr lang="de-DE" sz="1400" dirty="0">
                <a:latin typeface="+mn-lt"/>
                <a:cs typeface="Arial" panose="020B0604020202020204" pitchFamily="34" charset="0"/>
              </a:rPr>
              <a:t>+ 7 dB</a:t>
            </a:r>
            <a:endParaRPr lang="en-US" sz="1400" i="0" dirty="0">
              <a:latin typeface="+mn-lt"/>
              <a:cs typeface="Arial" panose="020B0604020202020204" pitchFamily="34" charset="0"/>
            </a:endParaRPr>
          </a:p>
        </p:txBody>
      </p:sp>
      <p:sp>
        <p:nvSpPr>
          <p:cNvPr id="16"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3 (</a:t>
            </a:r>
            <a:r>
              <a:rPr lang="de-DE" dirty="0" err="1"/>
              <a:t>PhD</a:t>
            </a:r>
            <a:r>
              <a:rPr lang="de-DE" dirty="0"/>
              <a:t> 1): Modeling</a:t>
            </a:r>
            <a:br>
              <a:rPr lang="de-DE" dirty="0"/>
            </a:br>
            <a:endParaRPr lang="en-US" dirty="0"/>
          </a:p>
        </p:txBody>
      </p:sp>
      <p:sp>
        <p:nvSpPr>
          <p:cNvPr id="3" name="Textfeld 2"/>
          <p:cNvSpPr txBox="1"/>
          <p:nvPr/>
        </p:nvSpPr>
        <p:spPr>
          <a:xfrm>
            <a:off x="548327" y="979874"/>
            <a:ext cx="2141612" cy="276999"/>
          </a:xfrm>
          <a:prstGeom prst="rect">
            <a:avLst/>
          </a:prstGeom>
          <a:noFill/>
        </p:spPr>
        <p:txBody>
          <a:bodyPr wrap="none" lIns="0" tIns="0" rIns="0" bIns="0" rtlCol="0">
            <a:spAutoFit/>
          </a:bodyPr>
          <a:lstStyle/>
          <a:p>
            <a:r>
              <a:rPr lang="de-DE" i="0" dirty="0">
                <a:latin typeface="+mn-lt"/>
                <a:cs typeface="Arial" panose="020B0604020202020204" pitchFamily="34" charset="0"/>
              </a:rPr>
              <a:t>10 km </a:t>
            </a:r>
            <a:r>
              <a:rPr lang="de-DE" i="0" dirty="0" err="1">
                <a:latin typeface="+mn-lt"/>
                <a:cs typeface="Arial" panose="020B0604020202020204" pitchFamily="34" charset="0"/>
              </a:rPr>
              <a:t>grid</a:t>
            </a:r>
            <a:r>
              <a:rPr lang="de-DE" i="0" dirty="0">
                <a:latin typeface="+mn-lt"/>
                <a:cs typeface="Arial" panose="020B0604020202020204" pitchFamily="34" charset="0"/>
              </a:rPr>
              <a:t> </a:t>
            </a:r>
            <a:r>
              <a:rPr lang="de-DE" i="0" dirty="0" err="1">
                <a:latin typeface="+mn-lt"/>
                <a:cs typeface="Arial" panose="020B0604020202020204" pitchFamily="34" charset="0"/>
              </a:rPr>
              <a:t>resolution</a:t>
            </a:r>
            <a:endParaRPr lang="en-US" i="0" dirty="0">
              <a:latin typeface="+mn-lt"/>
              <a:cs typeface="Arial" panose="020B0604020202020204" pitchFamily="34" charset="0"/>
            </a:endParaRPr>
          </a:p>
        </p:txBody>
      </p:sp>
    </p:spTree>
    <p:extLst>
      <p:ext uri="{BB962C8B-B14F-4D97-AF65-F5344CB8AC3E}">
        <p14:creationId xmlns:p14="http://schemas.microsoft.com/office/powerpoint/2010/main" val="3597465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949" y="2578126"/>
            <a:ext cx="3327991" cy="1896955"/>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4" y="2567940"/>
            <a:ext cx="3327991" cy="1896955"/>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940" y="2717777"/>
            <a:ext cx="2507804" cy="1529771"/>
          </a:xfrm>
          <a:prstGeom prst="rect">
            <a:avLst/>
          </a:prstGeom>
        </p:spPr>
      </p:pic>
      <p:sp>
        <p:nvSpPr>
          <p:cNvPr id="2" name="Titel 1"/>
          <p:cNvSpPr>
            <a:spLocks noGrp="1"/>
          </p:cNvSpPr>
          <p:nvPr>
            <p:ph type="title"/>
          </p:nvPr>
        </p:nvSpPr>
        <p:spPr>
          <a:xfrm>
            <a:off x="457200" y="304798"/>
            <a:ext cx="8229600" cy="422034"/>
          </a:xfrm>
        </p:spPr>
        <p:txBody>
          <a:bodyPr/>
          <a:lstStyle/>
          <a:p>
            <a:r>
              <a:rPr lang="de-DE" dirty="0" err="1"/>
              <a:t>Challenges</a:t>
            </a:r>
            <a:endParaRPr lang="en-US"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18</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13" name="Inhaltsplatzhalter 2"/>
          <p:cNvSpPr>
            <a:spLocks noGrp="1"/>
          </p:cNvSpPr>
          <p:nvPr>
            <p:ph idx="1"/>
          </p:nvPr>
        </p:nvSpPr>
        <p:spPr>
          <a:xfrm>
            <a:off x="457200" y="784038"/>
            <a:ext cx="8630755" cy="1626448"/>
          </a:xfrm>
        </p:spPr>
        <p:txBody>
          <a:bodyPr/>
          <a:lstStyle/>
          <a:p>
            <a:r>
              <a:rPr lang="de-DE" b="1" dirty="0"/>
              <a:t>Gravity </a:t>
            </a:r>
            <a:r>
              <a:rPr lang="de-DE" b="1" dirty="0" err="1"/>
              <a:t>waves</a:t>
            </a:r>
            <a:r>
              <a:rPr lang="de-DE" dirty="0"/>
              <a:t>: Punta Arenas </a:t>
            </a:r>
            <a:r>
              <a:rPr lang="de-DE" dirty="0" err="1"/>
              <a:t>site</a:t>
            </a:r>
            <a:r>
              <a:rPr lang="de-DE" dirty="0"/>
              <a:t> </a:t>
            </a:r>
            <a:r>
              <a:rPr lang="de-DE" dirty="0" err="1"/>
              <a:t>experiences</a:t>
            </a:r>
            <a:r>
              <a:rPr lang="de-DE" dirty="0"/>
              <a:t> </a:t>
            </a:r>
            <a:r>
              <a:rPr lang="de-DE" dirty="0" err="1"/>
              <a:t>very</a:t>
            </a:r>
            <a:r>
              <a:rPr lang="de-DE" dirty="0"/>
              <a:t> large </a:t>
            </a:r>
            <a:r>
              <a:rPr lang="de-DE" dirty="0" err="1"/>
              <a:t>vertical</a:t>
            </a:r>
            <a:r>
              <a:rPr lang="de-DE" dirty="0"/>
              <a:t> wind </a:t>
            </a:r>
            <a:r>
              <a:rPr lang="de-DE" dirty="0" err="1"/>
              <a:t>velocities</a:t>
            </a:r>
            <a:endParaRPr lang="de-DE" dirty="0"/>
          </a:p>
          <a:p>
            <a:r>
              <a:rPr lang="de-DE" b="1" dirty="0" err="1"/>
              <a:t>Attenuation</a:t>
            </a:r>
            <a:r>
              <a:rPr lang="de-DE" b="1" dirty="0"/>
              <a:t> </a:t>
            </a:r>
            <a:r>
              <a:rPr lang="de-DE" b="1" dirty="0" err="1"/>
              <a:t>by</a:t>
            </a:r>
            <a:r>
              <a:rPr lang="de-DE" b="1" dirty="0"/>
              <a:t> rain </a:t>
            </a:r>
            <a:r>
              <a:rPr lang="de-DE" dirty="0" err="1"/>
              <a:t>has</a:t>
            </a:r>
            <a:r>
              <a:rPr lang="de-DE" dirty="0"/>
              <a:t> </a:t>
            </a:r>
            <a:r>
              <a:rPr lang="de-DE" dirty="0" err="1"/>
              <a:t>to</a:t>
            </a:r>
            <a:r>
              <a:rPr lang="de-DE" dirty="0"/>
              <a:t> </a:t>
            </a:r>
            <a:r>
              <a:rPr lang="de-DE" dirty="0" err="1"/>
              <a:t>be</a:t>
            </a:r>
            <a:r>
              <a:rPr lang="de-DE" dirty="0"/>
              <a:t> </a:t>
            </a:r>
            <a:r>
              <a:rPr lang="de-DE" dirty="0" err="1"/>
              <a:t>corrected</a:t>
            </a:r>
            <a:r>
              <a:rPr lang="de-DE" dirty="0"/>
              <a:t> </a:t>
            </a:r>
            <a:r>
              <a:rPr lang="de-DE" dirty="0" err="1"/>
              <a:t>for</a:t>
            </a:r>
            <a:r>
              <a:rPr lang="de-DE" dirty="0"/>
              <a:t> </a:t>
            </a:r>
            <a:r>
              <a:rPr lang="de-DE" dirty="0" err="1"/>
              <a:t>to</a:t>
            </a:r>
            <a:r>
              <a:rPr lang="de-DE" dirty="0"/>
              <a:t> </a:t>
            </a:r>
            <a:r>
              <a:rPr lang="de-DE" dirty="0" err="1"/>
              <a:t>make</a:t>
            </a:r>
            <a:r>
              <a:rPr lang="de-DE" dirty="0"/>
              <a:t> dual-</a:t>
            </a:r>
            <a:r>
              <a:rPr lang="de-DE" dirty="0" err="1"/>
              <a:t>wavelength</a:t>
            </a:r>
            <a:r>
              <a:rPr lang="de-DE" dirty="0"/>
              <a:t> </a:t>
            </a:r>
            <a:r>
              <a:rPr lang="de-DE" dirty="0" err="1"/>
              <a:t>comparison</a:t>
            </a:r>
            <a:r>
              <a:rPr lang="de-DE" dirty="0"/>
              <a:t> </a:t>
            </a:r>
            <a:r>
              <a:rPr lang="de-DE" dirty="0" err="1"/>
              <a:t>possible</a:t>
            </a:r>
            <a:r>
              <a:rPr lang="de-DE" dirty="0"/>
              <a:t> (</a:t>
            </a:r>
            <a:r>
              <a:rPr lang="de-DE" dirty="0" err="1"/>
              <a:t>hardly</a:t>
            </a:r>
            <a:r>
              <a:rPr lang="de-DE" dirty="0"/>
              <a:t> </a:t>
            </a:r>
            <a:r>
              <a:rPr lang="de-DE" dirty="0" err="1"/>
              <a:t>any</a:t>
            </a:r>
            <a:r>
              <a:rPr lang="de-DE" dirty="0"/>
              <a:t> </a:t>
            </a:r>
            <a:r>
              <a:rPr lang="de-DE" dirty="0" err="1"/>
              <a:t>snow</a:t>
            </a:r>
            <a:r>
              <a:rPr lang="de-DE" dirty="0"/>
              <a:t> </a:t>
            </a:r>
            <a:r>
              <a:rPr lang="de-DE" dirty="0" err="1"/>
              <a:t>cases</a:t>
            </a:r>
            <a:r>
              <a:rPr lang="de-DE" dirty="0"/>
              <a:t> in </a:t>
            </a:r>
            <a:r>
              <a:rPr lang="de-DE" dirty="0" err="1"/>
              <a:t>data</a:t>
            </a:r>
            <a:r>
              <a:rPr lang="de-DE" dirty="0"/>
              <a:t> </a:t>
            </a:r>
            <a:r>
              <a:rPr lang="de-DE" dirty="0" err="1"/>
              <a:t>set</a:t>
            </a:r>
            <a:r>
              <a:rPr lang="de-DE" dirty="0"/>
              <a:t>)</a:t>
            </a:r>
          </a:p>
          <a:p>
            <a:r>
              <a:rPr lang="de-DE" b="1" dirty="0"/>
              <a:t>„</a:t>
            </a:r>
            <a:r>
              <a:rPr lang="de-DE" b="1" dirty="0" err="1"/>
              <a:t>Tails</a:t>
            </a:r>
            <a:r>
              <a:rPr lang="de-DE" b="1" dirty="0"/>
              <a:t>“</a:t>
            </a:r>
            <a:r>
              <a:rPr lang="de-DE" dirty="0"/>
              <a:t> in MIRA </a:t>
            </a:r>
            <a:r>
              <a:rPr lang="de-DE" dirty="0" err="1"/>
              <a:t>spectra</a:t>
            </a:r>
            <a:endParaRPr lang="de-DE" dirty="0"/>
          </a:p>
          <a:p>
            <a:r>
              <a:rPr lang="de-DE" b="1" dirty="0"/>
              <a:t>Absolute </a:t>
            </a:r>
            <a:r>
              <a:rPr lang="de-DE" b="1" dirty="0" err="1"/>
              <a:t>radar</a:t>
            </a:r>
            <a:r>
              <a:rPr lang="de-DE" b="1" dirty="0"/>
              <a:t> </a:t>
            </a:r>
            <a:r>
              <a:rPr lang="de-DE" b="1" dirty="0" err="1"/>
              <a:t>calibration</a:t>
            </a:r>
            <a:r>
              <a:rPr lang="de-DE" dirty="0"/>
              <a:t>…</a:t>
            </a:r>
          </a:p>
          <a:p>
            <a:endParaRPr lang="en-US" dirty="0"/>
          </a:p>
        </p:txBody>
      </p:sp>
      <p:sp>
        <p:nvSpPr>
          <p:cNvPr id="6" name="TextBox 5">
            <a:extLst>
              <a:ext uri="{FF2B5EF4-FFF2-40B4-BE49-F238E27FC236}">
                <a16:creationId xmlns:a16="http://schemas.microsoft.com/office/drawing/2014/main" id="{07A308A6-6E87-E84F-B664-93A0B30B43B5}"/>
              </a:ext>
            </a:extLst>
          </p:cNvPr>
          <p:cNvSpPr txBox="1"/>
          <p:nvPr/>
        </p:nvSpPr>
        <p:spPr>
          <a:xfrm>
            <a:off x="619618" y="3769678"/>
            <a:ext cx="990656" cy="246221"/>
          </a:xfrm>
          <a:prstGeom prst="rect">
            <a:avLst/>
          </a:prstGeom>
          <a:noFill/>
        </p:spPr>
        <p:txBody>
          <a:bodyPr wrap="none" lIns="0" tIns="0" rIns="0" bIns="0" rtlCol="0">
            <a:spAutoFit/>
          </a:bodyPr>
          <a:lstStyle/>
          <a:p>
            <a:r>
              <a:rPr lang="de-DE" sz="1600" i="0" dirty="0" err="1">
                <a:latin typeface="+mn-lt"/>
                <a:cs typeface="Arial" panose="020B0604020202020204" pitchFamily="34" charset="0"/>
              </a:rPr>
              <a:t>Reflectivity</a:t>
            </a:r>
            <a:endParaRPr lang="de-DE" sz="1600" i="0" dirty="0">
              <a:latin typeface="+mn-lt"/>
              <a:cs typeface="Arial" panose="020B0604020202020204" pitchFamily="34" charset="0"/>
            </a:endParaRPr>
          </a:p>
        </p:txBody>
      </p:sp>
      <p:sp>
        <p:nvSpPr>
          <p:cNvPr id="8" name="TextBox 7">
            <a:extLst>
              <a:ext uri="{FF2B5EF4-FFF2-40B4-BE49-F238E27FC236}">
                <a16:creationId xmlns:a16="http://schemas.microsoft.com/office/drawing/2014/main" id="{E6C25C54-3580-C34E-A2CA-9C166AAD5824}"/>
              </a:ext>
            </a:extLst>
          </p:cNvPr>
          <p:cNvSpPr txBox="1"/>
          <p:nvPr/>
        </p:nvSpPr>
        <p:spPr>
          <a:xfrm>
            <a:off x="3546943" y="3769679"/>
            <a:ext cx="2050113" cy="246221"/>
          </a:xfrm>
          <a:prstGeom prst="rect">
            <a:avLst/>
          </a:prstGeom>
          <a:noFill/>
        </p:spPr>
        <p:txBody>
          <a:bodyPr wrap="none" lIns="0" tIns="0" rIns="0" bIns="0" rtlCol="0">
            <a:spAutoFit/>
          </a:bodyPr>
          <a:lstStyle/>
          <a:p>
            <a:r>
              <a:rPr lang="de-DE" sz="1600" i="0" dirty="0" err="1">
                <a:latin typeface="+mn-lt"/>
                <a:cs typeface="Arial" panose="020B0604020202020204" pitchFamily="34" charset="0"/>
              </a:rPr>
              <a:t>Mean</a:t>
            </a:r>
            <a:r>
              <a:rPr lang="de-DE" sz="1600" i="0" dirty="0">
                <a:latin typeface="+mn-lt"/>
                <a:cs typeface="Arial" panose="020B0604020202020204" pitchFamily="34" charset="0"/>
              </a:rPr>
              <a:t> Doppler </a:t>
            </a:r>
            <a:r>
              <a:rPr lang="de-DE" sz="1600" i="0" dirty="0" err="1">
                <a:latin typeface="+mn-lt"/>
                <a:cs typeface="Arial" panose="020B0604020202020204" pitchFamily="34" charset="0"/>
              </a:rPr>
              <a:t>Velocity</a:t>
            </a:r>
            <a:endParaRPr lang="de-DE" sz="1600" i="0" dirty="0">
              <a:latin typeface="+mn-lt"/>
              <a:cs typeface="Arial" panose="020B0604020202020204" pitchFamily="34" charset="0"/>
            </a:endParaRPr>
          </a:p>
        </p:txBody>
      </p:sp>
      <p:sp>
        <p:nvSpPr>
          <p:cNvPr id="12" name="TextBox 7">
            <a:extLst>
              <a:ext uri="{FF2B5EF4-FFF2-40B4-BE49-F238E27FC236}">
                <a16:creationId xmlns:a16="http://schemas.microsoft.com/office/drawing/2014/main" id="{E6C25C54-3580-C34E-A2CA-9C166AAD5824}"/>
              </a:ext>
            </a:extLst>
          </p:cNvPr>
          <p:cNvSpPr txBox="1"/>
          <p:nvPr/>
        </p:nvSpPr>
        <p:spPr>
          <a:xfrm>
            <a:off x="6541603" y="2779079"/>
            <a:ext cx="990656" cy="246221"/>
          </a:xfrm>
          <a:prstGeom prst="rect">
            <a:avLst/>
          </a:prstGeom>
          <a:noFill/>
        </p:spPr>
        <p:txBody>
          <a:bodyPr wrap="none" lIns="0" tIns="0" rIns="0" bIns="0" rtlCol="0">
            <a:spAutoFit/>
          </a:bodyPr>
          <a:lstStyle/>
          <a:p>
            <a:r>
              <a:rPr lang="de-DE" sz="1600" i="0" dirty="0">
                <a:latin typeface="+mn-lt"/>
                <a:cs typeface="Arial" panose="020B0604020202020204" pitchFamily="34" charset="0"/>
              </a:rPr>
              <a:t>19:40 UTC</a:t>
            </a:r>
          </a:p>
        </p:txBody>
      </p:sp>
      <p:sp>
        <p:nvSpPr>
          <p:cNvPr id="14" name="TextBox 5">
            <a:extLst>
              <a:ext uri="{FF2B5EF4-FFF2-40B4-BE49-F238E27FC236}">
                <a16:creationId xmlns:a16="http://schemas.microsoft.com/office/drawing/2014/main" id="{07A308A6-6E87-E84F-B664-93A0B30B43B5}"/>
              </a:ext>
            </a:extLst>
          </p:cNvPr>
          <p:cNvSpPr txBox="1"/>
          <p:nvPr/>
        </p:nvSpPr>
        <p:spPr>
          <a:xfrm>
            <a:off x="6460940" y="4257734"/>
            <a:ext cx="1543692" cy="184666"/>
          </a:xfrm>
          <a:prstGeom prst="rect">
            <a:avLst/>
          </a:prstGeom>
          <a:noFill/>
        </p:spPr>
        <p:txBody>
          <a:bodyPr wrap="none" lIns="0" tIns="0" rIns="0" bIns="0" rtlCol="0">
            <a:spAutoFit/>
          </a:bodyPr>
          <a:lstStyle/>
          <a:p>
            <a:r>
              <a:rPr lang="de-DE" sz="1200" i="0" dirty="0">
                <a:latin typeface="+mn-lt"/>
                <a:cs typeface="Arial" panose="020B0604020202020204" pitchFamily="34" charset="0"/>
              </a:rPr>
              <a:t>Picture: Heike </a:t>
            </a:r>
            <a:r>
              <a:rPr lang="de-DE" sz="1200" i="0" dirty="0" err="1">
                <a:latin typeface="+mn-lt"/>
                <a:cs typeface="Arial" panose="020B0604020202020204" pitchFamily="34" charset="0"/>
              </a:rPr>
              <a:t>Kalesse</a:t>
            </a:r>
            <a:endParaRPr lang="de-DE" sz="1200" i="0" dirty="0">
              <a:latin typeface="+mn-lt"/>
              <a:cs typeface="Arial" panose="020B0604020202020204" pitchFamily="34" charset="0"/>
            </a:endParaRPr>
          </a:p>
        </p:txBody>
      </p:sp>
    </p:spTree>
    <p:extLst>
      <p:ext uri="{BB962C8B-B14F-4D97-AF65-F5344CB8AC3E}">
        <p14:creationId xmlns:p14="http://schemas.microsoft.com/office/powerpoint/2010/main" val="3043368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platzhalter 3"/>
          <p:cNvPicPr>
            <a:picLocks noGrp="1" noChangeAspect="1"/>
          </p:cNvPicPr>
          <p:nvPr/>
        </p:nvPicPr>
        <p:blipFill>
          <a:blip r:embed="rId3">
            <a:extLst>
              <a:ext uri="{28A0092B-C50C-407E-A947-70E740481C1C}">
                <a14:useLocalDpi xmlns:a14="http://schemas.microsoft.com/office/drawing/2010/main" val="0"/>
              </a:ext>
            </a:extLst>
          </a:blip>
          <a:srcRect t="24214" b="24214"/>
          <a:stretch>
            <a:fillRect/>
          </a:stretch>
        </p:blipFill>
        <p:spPr bwMode="auto">
          <a:xfrm>
            <a:off x="-2147483648" y="-2147483648"/>
            <a:ext cx="0" cy="0"/>
          </a:xfrm>
          <a:prstGeom prst="rect">
            <a:avLst/>
          </a:prstGeom>
          <a:noFill/>
          <a:extLst>
            <a:ext uri="{909E8E84-426E-40DD-AFC4-6F175D3DCCD1}">
              <a14:hiddenFill xmlns:a14="http://schemas.microsoft.com/office/drawing/2010/main">
                <a:solidFill>
                  <a:srgbClr val="FFFFFF"/>
                </a:solidFill>
              </a14:hiddenFill>
            </a:ext>
          </a:extLst>
        </p:spPr>
      </p:pic>
      <p:grpSp>
        <p:nvGrpSpPr>
          <p:cNvPr id="32772" name="Group 4"/>
          <p:cNvGrpSpPr>
            <a:grpSpLocks noChangeAspect="1"/>
          </p:cNvGrpSpPr>
          <p:nvPr/>
        </p:nvGrpSpPr>
        <p:grpSpPr bwMode="auto">
          <a:xfrm>
            <a:off x="-2147483648" y="-2147483648"/>
            <a:ext cx="0" cy="0"/>
            <a:chOff x="-214748" y="-214748"/>
            <a:chExt cx="0" cy="0"/>
          </a:xfrm>
        </p:grpSpPr>
      </p:gr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845" y="173932"/>
            <a:ext cx="2383984" cy="1139915"/>
          </a:xfrm>
          <a:prstGeom prst="rect">
            <a:avLst/>
          </a:prstGeom>
        </p:spPr>
      </p:pic>
      <p:sp>
        <p:nvSpPr>
          <p:cNvPr id="15" name="Text Box 18">
            <a:extLst>
              <a:ext uri="{FF2B5EF4-FFF2-40B4-BE49-F238E27FC236}">
                <a16:creationId xmlns:a16="http://schemas.microsoft.com/office/drawing/2014/main" id="{6DDA2962-5DF7-4F0A-AAE3-A6367B8165B5}"/>
              </a:ext>
            </a:extLst>
          </p:cNvPr>
          <p:cNvSpPr txBox="1">
            <a:spLocks noChangeArrowheads="1"/>
          </p:cNvSpPr>
          <p:nvPr/>
        </p:nvSpPr>
        <p:spPr bwMode="auto">
          <a:xfrm>
            <a:off x="-1" y="1607573"/>
            <a:ext cx="9143999" cy="1430179"/>
          </a:xfrm>
          <a:prstGeom prst="roundRect">
            <a:avLst/>
          </a:prstGeom>
          <a:solidFill>
            <a:schemeClr val="accent1">
              <a:lumMod val="60000"/>
              <a:lumOff val="40000"/>
            </a:schemeClr>
          </a:solidFill>
          <a:ln>
            <a:solidFill>
              <a:schemeClr val="accent2"/>
            </a:solidFill>
          </a:ln>
          <a:extLst/>
        </p:spPr>
        <p:txBody>
          <a:bodyPr wrap="square" lIns="0" tIns="0" rIns="0" bIns="0">
            <a:spAutoFit/>
          </a:bodyPr>
          <a:lstStyle>
            <a:lvl1pPr defTabSz="4389438" eaLnBrk="0" hangingPunct="0">
              <a:defRPr sz="8600">
                <a:solidFill>
                  <a:schemeClr val="tx1"/>
                </a:solidFill>
                <a:latin typeface="Arial" charset="0"/>
                <a:ea typeface="ＭＳ Ｐゴシック" charset="-128"/>
              </a:defRPr>
            </a:lvl1pPr>
            <a:lvl2pPr marL="742950" indent="-285750" defTabSz="4389438" eaLnBrk="0" hangingPunct="0">
              <a:defRPr sz="8600">
                <a:solidFill>
                  <a:schemeClr val="tx1"/>
                </a:solidFill>
                <a:latin typeface="Arial" charset="0"/>
                <a:ea typeface="ＭＳ Ｐゴシック" charset="-128"/>
              </a:defRPr>
            </a:lvl2pPr>
            <a:lvl3pPr marL="1143000" indent="-228600" defTabSz="4389438" eaLnBrk="0" hangingPunct="0">
              <a:defRPr sz="8600">
                <a:solidFill>
                  <a:schemeClr val="tx1"/>
                </a:solidFill>
                <a:latin typeface="Arial" charset="0"/>
                <a:ea typeface="ＭＳ Ｐゴシック" charset="-128"/>
              </a:defRPr>
            </a:lvl3pPr>
            <a:lvl4pPr marL="1600200" indent="-228600" defTabSz="4389438" eaLnBrk="0" hangingPunct="0">
              <a:defRPr sz="8600">
                <a:solidFill>
                  <a:schemeClr val="tx1"/>
                </a:solidFill>
                <a:latin typeface="Arial" charset="0"/>
                <a:ea typeface="ＭＳ Ｐゴシック" charset="-128"/>
              </a:defRPr>
            </a:lvl4pPr>
            <a:lvl5pPr marL="2057400" indent="-228600" defTabSz="4389438" eaLnBrk="0" hangingPunct="0">
              <a:defRPr sz="8600">
                <a:solidFill>
                  <a:schemeClr val="tx1"/>
                </a:solidFill>
                <a:latin typeface="Arial" charset="0"/>
                <a:ea typeface="ＭＳ Ｐゴシック" charset="-128"/>
              </a:defRPr>
            </a:lvl5pPr>
            <a:lvl6pPr marL="2514600" indent="-228600" defTabSz="4389438" eaLnBrk="0" fontAlgn="base" hangingPunct="0">
              <a:spcBef>
                <a:spcPct val="0"/>
              </a:spcBef>
              <a:spcAft>
                <a:spcPct val="0"/>
              </a:spcAft>
              <a:defRPr sz="8600">
                <a:solidFill>
                  <a:schemeClr val="tx1"/>
                </a:solidFill>
                <a:latin typeface="Arial" charset="0"/>
                <a:ea typeface="ＭＳ Ｐゴシック" charset="-128"/>
              </a:defRPr>
            </a:lvl6pPr>
            <a:lvl7pPr marL="2971800" indent="-228600" defTabSz="4389438" eaLnBrk="0" fontAlgn="base" hangingPunct="0">
              <a:spcBef>
                <a:spcPct val="0"/>
              </a:spcBef>
              <a:spcAft>
                <a:spcPct val="0"/>
              </a:spcAft>
              <a:defRPr sz="8600">
                <a:solidFill>
                  <a:schemeClr val="tx1"/>
                </a:solidFill>
                <a:latin typeface="Arial" charset="0"/>
                <a:ea typeface="ＭＳ Ｐゴシック" charset="-128"/>
              </a:defRPr>
            </a:lvl7pPr>
            <a:lvl8pPr marL="3429000" indent="-228600" defTabSz="4389438" eaLnBrk="0" fontAlgn="base" hangingPunct="0">
              <a:spcBef>
                <a:spcPct val="0"/>
              </a:spcBef>
              <a:spcAft>
                <a:spcPct val="0"/>
              </a:spcAft>
              <a:defRPr sz="8600">
                <a:solidFill>
                  <a:schemeClr val="tx1"/>
                </a:solidFill>
                <a:latin typeface="Arial" charset="0"/>
                <a:ea typeface="ＭＳ Ｐゴシック" charset="-128"/>
              </a:defRPr>
            </a:lvl8pPr>
            <a:lvl9pPr marL="3886200" indent="-228600" defTabSz="4389438" eaLnBrk="0" fontAlgn="base" hangingPunct="0">
              <a:spcBef>
                <a:spcPct val="0"/>
              </a:spcBef>
              <a:spcAft>
                <a:spcPct val="0"/>
              </a:spcAft>
              <a:defRPr sz="8600">
                <a:solidFill>
                  <a:schemeClr val="tx1"/>
                </a:solidFill>
                <a:latin typeface="Arial" charset="0"/>
                <a:ea typeface="ＭＳ Ｐゴシック" charset="-128"/>
              </a:defRPr>
            </a:lvl9pPr>
          </a:lstStyle>
          <a:p>
            <a:pPr algn="ctr" eaLnBrk="1" hangingPunct="1"/>
            <a:r>
              <a:rPr lang="en-US" sz="2800" b="1" dirty="0">
                <a:solidFill>
                  <a:schemeClr val="bg1"/>
                </a:solidFill>
              </a:rPr>
              <a:t>Investigation of the susceptibility of mixed-phase cloud processes to aerosol perturbations with scanning SLDR-mode cloud radar</a:t>
            </a:r>
            <a:endParaRPr lang="de-DE" altLang="x-none" sz="2800" b="1" dirty="0">
              <a:solidFill>
                <a:schemeClr val="bg1"/>
              </a:solidFill>
              <a:ea typeface="Arial" charset="0"/>
              <a:cs typeface="Arial" charset="0"/>
            </a:endParaRPr>
          </a:p>
        </p:txBody>
      </p:sp>
      <p:sp>
        <p:nvSpPr>
          <p:cNvPr id="9" name="TextBox 8">
            <a:extLst>
              <a:ext uri="{FF2B5EF4-FFF2-40B4-BE49-F238E27FC236}">
                <a16:creationId xmlns:a16="http://schemas.microsoft.com/office/drawing/2014/main" id="{F9814344-D262-46EE-B8CA-DAB1FF53B607}"/>
              </a:ext>
            </a:extLst>
          </p:cNvPr>
          <p:cNvSpPr txBox="1"/>
          <p:nvPr/>
        </p:nvSpPr>
        <p:spPr>
          <a:xfrm>
            <a:off x="760808" y="3466032"/>
            <a:ext cx="7622382" cy="954107"/>
          </a:xfrm>
          <a:prstGeom prst="rect">
            <a:avLst/>
          </a:prstGeom>
          <a:noFill/>
        </p:spPr>
        <p:txBody>
          <a:bodyPr wrap="square" rtlCol="0">
            <a:spAutoFit/>
          </a:bodyPr>
          <a:lstStyle/>
          <a:p>
            <a:pPr algn="ctr"/>
            <a:r>
              <a:rPr lang="de-DE" altLang="de-DE" sz="2000" dirty="0">
                <a:latin typeface="Arial" panose="020B0604020202020204" pitchFamily="34" charset="0"/>
                <a:cs typeface="Arial" panose="020B0604020202020204" pitchFamily="34" charset="0"/>
              </a:rPr>
              <a:t>PhD </a:t>
            </a:r>
            <a:r>
              <a:rPr lang="de-DE" altLang="de-DE" sz="2000" dirty="0" err="1">
                <a:latin typeface="Arial" panose="020B0604020202020204" pitchFamily="34" charset="0"/>
                <a:cs typeface="Arial" panose="020B0604020202020204" pitchFamily="34" charset="0"/>
              </a:rPr>
              <a:t>student</a:t>
            </a:r>
            <a:r>
              <a:rPr lang="de-DE" altLang="de-DE" sz="2000" dirty="0">
                <a:latin typeface="Arial" panose="020B0604020202020204" pitchFamily="34" charset="0"/>
                <a:cs typeface="Arial" panose="020B0604020202020204" pitchFamily="34" charset="0"/>
              </a:rPr>
              <a:t> (2) : </a:t>
            </a:r>
            <a:r>
              <a:rPr lang="de-DE" altLang="de-DE"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Audrey Teisseire</a:t>
            </a:r>
          </a:p>
          <a:p>
            <a:pPr algn="ctr"/>
            <a:r>
              <a:rPr lang="de-DE" altLang="de-DE" dirty="0">
                <a:latin typeface="Arial" panose="020B0604020202020204" pitchFamily="34" charset="0"/>
                <a:cs typeface="Arial" panose="020B0604020202020204" pitchFamily="34" charset="0"/>
              </a:rPr>
              <a:t>Supervisors : </a:t>
            </a:r>
            <a:r>
              <a:rPr lang="de-DE" altLang="de-DE" i="1" dirty="0">
                <a:latin typeface="Arial" panose="020B0604020202020204" pitchFamily="34" charset="0"/>
                <a:cs typeface="Arial" panose="020B0604020202020204" pitchFamily="34" charset="0"/>
              </a:rPr>
              <a:t>Patric Seifert, Heike Kalesse</a:t>
            </a:r>
          </a:p>
          <a:p>
            <a:endParaRPr lang="en-US" dirty="0"/>
          </a:p>
        </p:txBody>
      </p:sp>
    </p:spTree>
    <p:extLst>
      <p:ext uri="{BB962C8B-B14F-4D97-AF65-F5344CB8AC3E}">
        <p14:creationId xmlns:p14="http://schemas.microsoft.com/office/powerpoint/2010/main" val="342445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bwMode="auto"/>
        <p:txBody>
          <a:bodyPr wrap="square" numCol="1" anchorCtr="0" compatLnSpc="1">
            <a:prstTxWarp prst="textNoShape">
              <a:avLst/>
            </a:prstTxWarp>
          </a:bodyPr>
          <a:lstStyle/>
          <a:p>
            <a:pPr eaLnBrk="1" hangingPunct="1">
              <a:defRPr/>
            </a:pPr>
            <a:r>
              <a:rPr lang="de-DE" altLang="de-DE" dirty="0">
                <a:latin typeface="Arial" panose="020B0604020202020204" pitchFamily="34" charset="0"/>
                <a:cs typeface="Arial" panose="020B0604020202020204" pitchFamily="34" charset="0"/>
              </a:rPr>
              <a:t>Outline</a:t>
            </a:r>
            <a:endParaRPr lang="de-DE" altLang="de-DE" cap="none" dirty="0">
              <a:latin typeface="Arial" panose="020B0604020202020204" pitchFamily="34" charset="0"/>
              <a:cs typeface="Arial" panose="020B0604020202020204" pitchFamily="34" charset="0"/>
            </a:endParaRPr>
          </a:p>
        </p:txBody>
      </p:sp>
      <p:sp>
        <p:nvSpPr>
          <p:cNvPr id="21507" name="Inhaltsplatzhalter 2"/>
          <p:cNvSpPr>
            <a:spLocks noGrp="1"/>
          </p:cNvSpPr>
          <p:nvPr>
            <p:ph idx="1"/>
          </p:nvPr>
        </p:nvSpPr>
        <p:spPr/>
        <p:txBody>
          <a:bodyPr>
            <a:normAutofit/>
          </a:bodyPr>
          <a:lstStyle/>
          <a:p>
            <a:pPr marL="342900" indent="-342900">
              <a:buFont typeface="+mj-lt"/>
              <a:buAutoNum type="arabicPeriod"/>
              <a:defRPr/>
            </a:pPr>
            <a:r>
              <a:rPr lang="de-DE" sz="2000" dirty="0">
                <a:ea typeface="ＭＳ Ｐゴシック" charset="0"/>
              </a:rPr>
              <a:t>Motivation + Hypothesis + </a:t>
            </a:r>
            <a:r>
              <a:rPr lang="de-DE" sz="2000" dirty="0" err="1">
                <a:ea typeface="ＭＳ Ｐゴシック" charset="0"/>
              </a:rPr>
              <a:t>field</a:t>
            </a:r>
            <a:r>
              <a:rPr lang="de-DE" sz="2000" dirty="0">
                <a:ea typeface="ＭＳ Ｐゴシック" charset="0"/>
              </a:rPr>
              <a:t> </a:t>
            </a:r>
            <a:r>
              <a:rPr lang="en-US" sz="2000" dirty="0">
                <a:ea typeface="ＭＳ Ｐゴシック" charset="0"/>
              </a:rPr>
              <a:t>campaigns</a:t>
            </a:r>
            <a:r>
              <a:rPr lang="de-DE" sz="2000" dirty="0">
                <a:ea typeface="ＭＳ Ｐゴシック" charset="0"/>
              </a:rPr>
              <a:t> </a:t>
            </a:r>
          </a:p>
          <a:p>
            <a:pPr marL="342900" indent="-342900">
              <a:buFont typeface="+mj-lt"/>
              <a:buAutoNum type="arabicPeriod"/>
              <a:defRPr/>
            </a:pPr>
            <a:r>
              <a:rPr lang="de-DE" sz="2000" dirty="0">
                <a:ea typeface="ＭＳ Ｐゴシック" charset="0"/>
              </a:rPr>
              <a:t>Work Plan + Status Report PhD1 – Teresa Vogl</a:t>
            </a:r>
          </a:p>
          <a:p>
            <a:pPr marL="342900" indent="-342900">
              <a:buFont typeface="+mj-lt"/>
              <a:buAutoNum type="arabicPeriod"/>
              <a:defRPr/>
            </a:pPr>
            <a:r>
              <a:rPr lang="de-DE" sz="2000" dirty="0">
                <a:ea typeface="ＭＳ Ｐゴシック" charset="0"/>
              </a:rPr>
              <a:t>Work Plan + Status Report PhD2 – Audrey </a:t>
            </a:r>
            <a:r>
              <a:rPr lang="de-DE" sz="2000" dirty="0" err="1">
                <a:ea typeface="ＭＳ Ｐゴシック" charset="0"/>
              </a:rPr>
              <a:t>Teisseire</a:t>
            </a:r>
            <a:endParaRPr lang="de-DE" sz="2000" dirty="0">
              <a:ea typeface="ＭＳ Ｐゴシック" charset="0"/>
            </a:endParaRPr>
          </a:p>
          <a:p>
            <a:pPr marL="342900" indent="-342900">
              <a:buFont typeface="+mj-lt"/>
              <a:buAutoNum type="arabicPeriod"/>
              <a:defRPr/>
            </a:pPr>
            <a:endParaRPr lang="de-DE" sz="2000" dirty="0">
              <a:ea typeface="ＭＳ Ｐゴシック" charset="0"/>
            </a:endParaRPr>
          </a:p>
          <a:p>
            <a:pPr marL="342900" indent="-342900">
              <a:buFont typeface="+mj-lt"/>
              <a:buAutoNum type="arabicPeriod"/>
              <a:defRPr/>
            </a:pPr>
            <a:endParaRPr lang="de-DE" sz="2000" dirty="0">
              <a:ea typeface="ＭＳ Ｐゴシック" charset="0"/>
            </a:endParaRPr>
          </a:p>
          <a:p>
            <a:pPr marL="342900" indent="-342900">
              <a:buFont typeface="+mj-lt"/>
              <a:buAutoNum type="arabicPeriod"/>
              <a:defRPr/>
            </a:pPr>
            <a:endParaRPr lang="de-DE" sz="2000" dirty="0">
              <a:ea typeface="ＭＳ Ｐゴシック" charset="0"/>
            </a:endParaRPr>
          </a:p>
        </p:txBody>
      </p:sp>
      <p:sp>
        <p:nvSpPr>
          <p:cNvPr id="6" name="Foliennummernplatzhalter 1"/>
          <p:cNvSpPr>
            <a:spLocks noGrp="1"/>
          </p:cNvSpPr>
          <p:nvPr>
            <p:ph type="sldNum" sz="quarter" idx="4"/>
          </p:nvPr>
        </p:nvSpPr>
        <p:spPr/>
        <p:txBody>
          <a:bodyPr/>
          <a:lstStyle/>
          <a:p>
            <a:pPr>
              <a:defRPr/>
            </a:pPr>
            <a:fld id="{ABC642DC-4027-4785-8EC1-7265DE27C531}" type="slidenum">
              <a:rPr lang="de-DE" altLang="de-DE" sz="1000" smtClean="0">
                <a:solidFill>
                  <a:srgbClr val="D8413E"/>
                </a:solidFill>
                <a:latin typeface="Arial" panose="020B0604020202020204" pitchFamily="34" charset="0"/>
                <a:cs typeface="Arial" panose="020B0604020202020204" pitchFamily="34" charset="0"/>
              </a:rPr>
              <a:t>2</a:t>
            </a:fld>
            <a:endParaRPr lang="de-DE" altLang="de-DE" sz="1000" dirty="0">
              <a:solidFill>
                <a:srgbClr val="D8413E"/>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9"/>
            <a:ext cx="8234363" cy="429847"/>
          </a:xfrm>
        </p:spPr>
        <p:txBody>
          <a:bodyPr/>
          <a:lstStyle/>
          <a:p>
            <a:r>
              <a:rPr lang="de-DE" dirty="0"/>
              <a:t>Audrey Teisseire, </a:t>
            </a:r>
            <a:r>
              <a:rPr lang="de-DE" dirty="0" err="1"/>
              <a:t>Phd</a:t>
            </a:r>
            <a:r>
              <a:rPr lang="de-DE" dirty="0"/>
              <a:t> 2</a:t>
            </a:r>
            <a:endParaRPr lang="en-US"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20</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stretch>
            <a:fillRect/>
          </a:stretch>
        </p:blipFill>
        <p:spPr>
          <a:xfrm>
            <a:off x="1466036" y="1091172"/>
            <a:ext cx="6211927" cy="3196156"/>
          </a:xfrm>
          <a:prstGeom prst="rect">
            <a:avLst/>
          </a:prstGeom>
        </p:spPr>
      </p:pic>
      <p:sp>
        <p:nvSpPr>
          <p:cNvPr id="6" name="Rechteck 5"/>
          <p:cNvSpPr/>
          <p:nvPr/>
        </p:nvSpPr>
        <p:spPr>
          <a:xfrm>
            <a:off x="5597683" y="2563847"/>
            <a:ext cx="2018862" cy="250156"/>
          </a:xfrm>
          <a:prstGeom prst="rect">
            <a:avLst/>
          </a:prstGeom>
          <a:solidFill>
            <a:schemeClr val="bg2">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hteck 6"/>
          <p:cNvSpPr/>
          <p:nvPr/>
        </p:nvSpPr>
        <p:spPr>
          <a:xfrm>
            <a:off x="1579861" y="2106895"/>
            <a:ext cx="6055113" cy="207776"/>
          </a:xfrm>
          <a:prstGeom prst="rect">
            <a:avLst/>
          </a:prstGeom>
          <a:solidFill>
            <a:schemeClr val="bg2">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hteck 7"/>
          <p:cNvSpPr/>
          <p:nvPr/>
        </p:nvSpPr>
        <p:spPr>
          <a:xfrm>
            <a:off x="1526197" y="1599428"/>
            <a:ext cx="6107519" cy="738818"/>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hteck 8"/>
          <p:cNvSpPr/>
          <p:nvPr/>
        </p:nvSpPr>
        <p:spPr>
          <a:xfrm>
            <a:off x="1527455" y="2332496"/>
            <a:ext cx="6107519" cy="738818"/>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hteck 9"/>
          <p:cNvSpPr/>
          <p:nvPr/>
        </p:nvSpPr>
        <p:spPr>
          <a:xfrm>
            <a:off x="1526197" y="3082817"/>
            <a:ext cx="6107519" cy="1186686"/>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hteck 10"/>
          <p:cNvSpPr/>
          <p:nvPr/>
        </p:nvSpPr>
        <p:spPr>
          <a:xfrm>
            <a:off x="1524188" y="1123672"/>
            <a:ext cx="6107519" cy="484904"/>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C8BC9-FE5D-4184-AD77-9A323054E174}"/>
              </a:ext>
            </a:extLst>
          </p:cNvPr>
          <p:cNvSpPr/>
          <p:nvPr/>
        </p:nvSpPr>
        <p:spPr>
          <a:xfrm>
            <a:off x="5909094" y="2814003"/>
            <a:ext cx="163902" cy="245239"/>
          </a:xfrm>
          <a:prstGeom prst="rect">
            <a:avLst/>
          </a:prstGeom>
          <a:solidFill>
            <a:srgbClr val="FF950E"/>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B6E068-222D-497A-B23F-5FEDF672F6B8}"/>
              </a:ext>
            </a:extLst>
          </p:cNvPr>
          <p:cNvSpPr/>
          <p:nvPr/>
        </p:nvSpPr>
        <p:spPr>
          <a:xfrm>
            <a:off x="6064370" y="2811135"/>
            <a:ext cx="163902" cy="245239"/>
          </a:xfrm>
          <a:prstGeom prst="rect">
            <a:avLst/>
          </a:prstGeom>
          <a:solidFill>
            <a:srgbClr val="FF950E"/>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hteck 5">
            <a:extLst>
              <a:ext uri="{FF2B5EF4-FFF2-40B4-BE49-F238E27FC236}">
                <a16:creationId xmlns:a16="http://schemas.microsoft.com/office/drawing/2014/main" id="{286DC885-EEFD-4041-A677-749358282E91}"/>
              </a:ext>
            </a:extLst>
          </p:cNvPr>
          <p:cNvSpPr/>
          <p:nvPr/>
        </p:nvSpPr>
        <p:spPr>
          <a:xfrm>
            <a:off x="6404852" y="2811135"/>
            <a:ext cx="539412" cy="245238"/>
          </a:xfrm>
          <a:prstGeom prst="rect">
            <a:avLst/>
          </a:prstGeom>
          <a:solidFill>
            <a:schemeClr val="bg2">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hteck 5">
            <a:extLst>
              <a:ext uri="{FF2B5EF4-FFF2-40B4-BE49-F238E27FC236}">
                <a16:creationId xmlns:a16="http://schemas.microsoft.com/office/drawing/2014/main" id="{7F74392D-4FC3-4A24-8643-D50C88C20E23}"/>
              </a:ext>
            </a:extLst>
          </p:cNvPr>
          <p:cNvSpPr/>
          <p:nvPr/>
        </p:nvSpPr>
        <p:spPr>
          <a:xfrm>
            <a:off x="5597683" y="3543430"/>
            <a:ext cx="2018862" cy="250156"/>
          </a:xfrm>
          <a:prstGeom prst="rect">
            <a:avLst/>
          </a:prstGeom>
          <a:solidFill>
            <a:schemeClr val="bg2">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2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2F0A-643C-4958-B82C-C1C91C1897A7}"/>
              </a:ext>
            </a:extLst>
          </p:cNvPr>
          <p:cNvSpPr>
            <a:spLocks noGrp="1"/>
          </p:cNvSpPr>
          <p:nvPr>
            <p:ph type="title"/>
          </p:nvPr>
        </p:nvSpPr>
        <p:spPr>
          <a:xfrm>
            <a:off x="457200" y="304798"/>
            <a:ext cx="8229600" cy="480063"/>
          </a:xfrm>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de-DE" cap="none" dirty="0">
                <a:solidFill>
                  <a:schemeClr val="bg1"/>
                </a:solidFill>
              </a:rPr>
              <a:t>Instruments</a:t>
            </a:r>
            <a:endParaRPr lang="en-US" cap="none" dirty="0">
              <a:solidFill>
                <a:schemeClr val="bg1"/>
              </a:solidFill>
            </a:endParaRPr>
          </a:p>
        </p:txBody>
      </p:sp>
      <p:sp>
        <p:nvSpPr>
          <p:cNvPr id="3" name="Content Placeholder 2">
            <a:extLst>
              <a:ext uri="{FF2B5EF4-FFF2-40B4-BE49-F238E27FC236}">
                <a16:creationId xmlns:a16="http://schemas.microsoft.com/office/drawing/2014/main" id="{B6DE0F1A-5AF3-446E-B4E3-CBF858D23578}"/>
              </a:ext>
            </a:extLst>
          </p:cNvPr>
          <p:cNvSpPr>
            <a:spLocks noGrp="1"/>
          </p:cNvSpPr>
          <p:nvPr>
            <p:ph idx="1"/>
          </p:nvPr>
        </p:nvSpPr>
        <p:spPr>
          <a:xfrm>
            <a:off x="391632" y="887962"/>
            <a:ext cx="8360735" cy="480063"/>
          </a:xfrm>
        </p:spPr>
        <p:txBody>
          <a:bodyPr/>
          <a:lstStyle/>
          <a:p>
            <a:pPr marL="0" indent="0">
              <a:buNone/>
            </a:pPr>
            <a:r>
              <a:rPr lang="en-US" i="1" dirty="0">
                <a:effectLst>
                  <a:outerShdw blurRad="38100" dist="38100" dir="2700000" algn="tl">
                    <a:srgbClr val="000000">
                      <a:alpha val="43137"/>
                    </a:srgbClr>
                  </a:outerShdw>
                </a:effectLst>
              </a:rPr>
              <a:t>MIRA : 35 GHz scanning cloud radar in SLDR-mode</a:t>
            </a:r>
          </a:p>
        </p:txBody>
      </p:sp>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21</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B2485E1-E765-495D-917F-1E50A571FF17}"/>
              </a:ext>
            </a:extLst>
          </p:cNvPr>
          <p:cNvSpPr/>
          <p:nvPr/>
        </p:nvSpPr>
        <p:spPr>
          <a:xfrm>
            <a:off x="4325168" y="1570195"/>
            <a:ext cx="4572000" cy="2246769"/>
          </a:xfrm>
          <a:prstGeom prst="rect">
            <a:avLst/>
          </a:prstGeom>
        </p:spPr>
        <p:txBody>
          <a:bodyPr wrap="square">
            <a:spAutoFit/>
          </a:bodyPr>
          <a:lstStyle/>
          <a:p>
            <a:endParaRPr lang="en-US" sz="1400" dirty="0">
              <a:solidFill>
                <a:srgbClr val="000000"/>
              </a:solidFill>
              <a:latin typeface="Arial" panose="020B0604020202020204" pitchFamily="34" charset="0"/>
            </a:endParaRPr>
          </a:p>
          <a:p>
            <a:pPr marL="285743" indent="-285743">
              <a:buFont typeface="Arial" panose="020B0604020202020204" pitchFamily="34" charset="0"/>
              <a:buChar char="•"/>
            </a:pPr>
            <a:r>
              <a:rPr lang="en-US" dirty="0">
                <a:solidFill>
                  <a:srgbClr val="000000"/>
                </a:solidFill>
                <a:latin typeface="Arial" panose="020B0604020202020204" pitchFamily="34" charset="0"/>
              </a:rPr>
              <a:t>Scanning SLDR cloud radar Mira-35 </a:t>
            </a:r>
          </a:p>
          <a:p>
            <a:pPr marL="285743" indent="-285743">
              <a:buFont typeface="Arial" panose="020B0604020202020204" pitchFamily="34" charset="0"/>
              <a:buChar char="•"/>
            </a:pPr>
            <a:r>
              <a:rPr lang="en-US" dirty="0">
                <a:solidFill>
                  <a:srgbClr val="000000"/>
                </a:solidFill>
                <a:latin typeface="Arial" panose="020B0604020202020204" pitchFamily="34" charset="0"/>
              </a:rPr>
              <a:t>Measures reflectivity, Doppler spectrum, </a:t>
            </a:r>
            <a:r>
              <a:rPr lang="en-US" b="1" i="1" dirty="0">
                <a:solidFill>
                  <a:schemeClr val="accent2">
                    <a:lumMod val="50000"/>
                  </a:schemeClr>
                </a:solidFill>
                <a:latin typeface="Arial" panose="020B0604020202020204" pitchFamily="34" charset="0"/>
              </a:rPr>
              <a:t>slanted linear depolarization ratio (SLDR), Cross-channel correlation</a:t>
            </a:r>
            <a:endParaRPr lang="en-US" dirty="0">
              <a:solidFill>
                <a:srgbClr val="000000"/>
              </a:solidFill>
              <a:latin typeface="Arial" panose="020B0604020202020204" pitchFamily="34" charset="0"/>
            </a:endParaRPr>
          </a:p>
          <a:p>
            <a:pPr marL="285743" indent="-285743">
              <a:buFont typeface="Arial" panose="020B0604020202020204" pitchFamily="34" charset="0"/>
              <a:buChar char="•"/>
            </a:pPr>
            <a:r>
              <a:rPr lang="en-US" dirty="0">
                <a:solidFill>
                  <a:srgbClr val="000000"/>
                </a:solidFill>
                <a:latin typeface="Arial" panose="020B0604020202020204" pitchFamily="34" charset="0"/>
              </a:rPr>
              <a:t>Determines cloud structure, polarimetric hydrometeor typing, microphysical fingerprinting	</a:t>
            </a:r>
          </a:p>
        </p:txBody>
      </p:sp>
      <p:sp>
        <p:nvSpPr>
          <p:cNvPr id="4" name="TextBox 3">
            <a:extLst>
              <a:ext uri="{FF2B5EF4-FFF2-40B4-BE49-F238E27FC236}">
                <a16:creationId xmlns:a16="http://schemas.microsoft.com/office/drawing/2014/main" id="{60CC4E98-382E-4452-B713-2EC4D355FEDC}"/>
              </a:ext>
            </a:extLst>
          </p:cNvPr>
          <p:cNvSpPr txBox="1"/>
          <p:nvPr/>
        </p:nvSpPr>
        <p:spPr>
          <a:xfrm>
            <a:off x="240378" y="4100653"/>
            <a:ext cx="3788735" cy="369332"/>
          </a:xfrm>
          <a:prstGeom prst="rect">
            <a:avLst/>
          </a:prstGeom>
          <a:noFill/>
        </p:spPr>
        <p:txBody>
          <a:bodyPr wrap="square" rtlCol="0">
            <a:spAutoFit/>
          </a:bodyPr>
          <a:lstStyle/>
          <a:p>
            <a:pPr algn="ctr"/>
            <a:r>
              <a:rPr lang="en-US" dirty="0"/>
              <a:t>Mira 35 GHz scanning radar - TROPOS</a:t>
            </a:r>
          </a:p>
        </p:txBody>
      </p:sp>
      <p:pic>
        <p:nvPicPr>
          <p:cNvPr id="9" name="Content Placeholder 8">
            <a:extLst>
              <a:ext uri="{FF2B5EF4-FFF2-40B4-BE49-F238E27FC236}">
                <a16:creationId xmlns:a16="http://schemas.microsoft.com/office/drawing/2014/main" id="{4B5EB35E-4014-427C-9394-797322A1BC4F}"/>
              </a:ext>
            </a:extLst>
          </p:cNvPr>
          <p:cNvPicPr>
            <a:picLocks noGrp="1" noChangeAspect="1"/>
          </p:cNvPicPr>
          <p:nvPr>
            <p:ph idx="14"/>
          </p:nvPr>
        </p:nvPicPr>
        <p:blipFill>
          <a:blip r:embed="rId3"/>
          <a:stretch>
            <a:fillRect/>
          </a:stretch>
        </p:blipFill>
        <p:spPr>
          <a:xfrm>
            <a:off x="240378" y="1564788"/>
            <a:ext cx="4084790" cy="2523768"/>
          </a:xfrm>
        </p:spPr>
      </p:pic>
    </p:spTree>
    <p:extLst>
      <p:ext uri="{BB962C8B-B14F-4D97-AF65-F5344CB8AC3E}">
        <p14:creationId xmlns:p14="http://schemas.microsoft.com/office/powerpoint/2010/main" val="6851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EF1259-D59D-4843-9BB2-A68383FE79C9}"/>
              </a:ext>
            </a:extLst>
          </p:cNvPr>
          <p:cNvSpPr/>
          <p:nvPr/>
        </p:nvSpPr>
        <p:spPr>
          <a:xfrm>
            <a:off x="5406395" y="899507"/>
            <a:ext cx="3651880" cy="386492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22</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7045ADB6-F665-496D-9B94-E5C3B35856F6}"/>
              </a:ext>
            </a:extLst>
          </p:cNvPr>
          <p:cNvSpPr txBox="1">
            <a:spLocks/>
          </p:cNvSpPr>
          <p:nvPr/>
        </p:nvSpPr>
        <p:spPr>
          <a:xfrm>
            <a:off x="457200" y="304798"/>
            <a:ext cx="8229600" cy="480063"/>
          </a:xfrm>
          <a:prstGeom prst="rect">
            <a:avLst/>
          </a:prstGeo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anchor="b"/>
          <a:lstStyle>
            <a:lvl1pPr algn="l" defTabSz="457200" rtl="0" eaLnBrk="1" fontAlgn="base" hangingPunct="1">
              <a:spcBef>
                <a:spcPct val="0"/>
              </a:spcBef>
              <a:spcAft>
                <a:spcPct val="0"/>
              </a:spcAft>
              <a:defRPr sz="2000" b="1" kern="1200" cap="all">
                <a:solidFill>
                  <a:schemeClr val="tx1"/>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a:lstStyle>
          <a:p>
            <a:pPr algn="ctr"/>
            <a:r>
              <a:rPr lang="de-DE" cap="none" dirty="0">
                <a:solidFill>
                  <a:schemeClr val="bg1"/>
                </a:solidFill>
              </a:rPr>
              <a:t>Ice </a:t>
            </a:r>
            <a:r>
              <a:rPr lang="de-DE" cap="none" dirty="0" err="1">
                <a:solidFill>
                  <a:schemeClr val="bg1"/>
                </a:solidFill>
              </a:rPr>
              <a:t>physical</a:t>
            </a:r>
            <a:r>
              <a:rPr lang="de-DE" cap="none" dirty="0">
                <a:solidFill>
                  <a:schemeClr val="bg1"/>
                </a:solidFill>
              </a:rPr>
              <a:t> </a:t>
            </a:r>
            <a:r>
              <a:rPr lang="de-DE" cap="none" dirty="0" err="1">
                <a:solidFill>
                  <a:schemeClr val="bg1"/>
                </a:solidFill>
              </a:rPr>
              <a:t>properties</a:t>
            </a:r>
            <a:r>
              <a:rPr lang="de-DE" cap="none" dirty="0">
                <a:solidFill>
                  <a:schemeClr val="bg1"/>
                </a:solidFill>
              </a:rPr>
              <a:t> </a:t>
            </a:r>
            <a:endParaRPr lang="en-US" cap="none" dirty="0">
              <a:solidFill>
                <a:schemeClr val="bg1"/>
              </a:solidFill>
            </a:endParaRPr>
          </a:p>
        </p:txBody>
      </p:sp>
      <p:sp>
        <p:nvSpPr>
          <p:cNvPr id="16" name="Content Placeholder 2">
            <a:extLst>
              <a:ext uri="{FF2B5EF4-FFF2-40B4-BE49-F238E27FC236}">
                <a16:creationId xmlns:a16="http://schemas.microsoft.com/office/drawing/2014/main" id="{A99C170C-E803-4E10-8E27-AD9A77DA0E48}"/>
              </a:ext>
            </a:extLst>
          </p:cNvPr>
          <p:cNvSpPr txBox="1">
            <a:spLocks/>
          </p:cNvSpPr>
          <p:nvPr/>
        </p:nvSpPr>
        <p:spPr>
          <a:xfrm>
            <a:off x="247102" y="938419"/>
            <a:ext cx="8229600" cy="480063"/>
          </a:xfrm>
          <a:prstGeom prst="rect">
            <a:avLst/>
          </a:prstGeom>
        </p:spPr>
        <p:txBody>
          <a:bodyPr>
            <a:noAutofit/>
          </a:bodyPr>
          <a:lstStyle>
            <a:lvl1pPr marL="269875" indent="-269875" algn="l" defTabSz="457200" rtl="0" eaLnBrk="1" fontAlgn="base" hangingPunct="1">
              <a:spcBef>
                <a:spcPct val="20000"/>
              </a:spcBef>
              <a:spcAft>
                <a:spcPct val="0"/>
              </a:spcAft>
              <a:buClr>
                <a:srgbClr val="D8413E"/>
              </a:buClr>
              <a:buFont typeface="Symbol" charset="2"/>
              <a:buChar char="-"/>
              <a:defRPr sz="1800" kern="1200">
                <a:solidFill>
                  <a:schemeClr val="tx1"/>
                </a:solidFill>
                <a:latin typeface="Arial"/>
                <a:ea typeface="MS PGothic" panose="020B0600070205080204" pitchFamily="34" charset="-128"/>
                <a:cs typeface="Arial"/>
              </a:defRPr>
            </a:lvl1pPr>
            <a:lvl2pPr marL="714375" indent="-257175"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2pPr>
            <a:lvl3pPr marL="11604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3pPr>
            <a:lvl4pPr marL="16176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4pPr>
            <a:lvl5pPr marL="2000250" indent="-171450"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dirty="0">
                <a:effectLst>
                  <a:outerShdw blurRad="38100" dist="38100" dir="2700000" algn="tl">
                    <a:srgbClr val="000000">
                      <a:alpha val="43137"/>
                    </a:srgbClr>
                  </a:outerShdw>
                </a:effectLst>
              </a:rPr>
              <a:t>Shape and orientation estimation of ice crystal</a:t>
            </a:r>
            <a:r>
              <a:rPr lang="en-US" dirty="0"/>
              <a:t>.</a:t>
            </a:r>
          </a:p>
        </p:txBody>
      </p:sp>
      <p:pic>
        <p:nvPicPr>
          <p:cNvPr id="2" name="Picture 1">
            <a:extLst>
              <a:ext uri="{FF2B5EF4-FFF2-40B4-BE49-F238E27FC236}">
                <a16:creationId xmlns:a16="http://schemas.microsoft.com/office/drawing/2014/main" id="{6CDE4576-023A-497E-98BF-8D514A92C503}"/>
              </a:ext>
            </a:extLst>
          </p:cNvPr>
          <p:cNvPicPr>
            <a:picLocks noChangeAspect="1"/>
          </p:cNvPicPr>
          <p:nvPr/>
        </p:nvPicPr>
        <p:blipFill rotWithShape="1">
          <a:blip r:embed="rId3"/>
          <a:srcRect l="13343" r="5317" b="9672"/>
          <a:stretch/>
        </p:blipFill>
        <p:spPr>
          <a:xfrm>
            <a:off x="5564981" y="1463916"/>
            <a:ext cx="3278982" cy="3186666"/>
          </a:xfrm>
          <a:prstGeom prst="rect">
            <a:avLst/>
          </a:prstGeom>
        </p:spPr>
      </p:pic>
      <p:grpSp>
        <p:nvGrpSpPr>
          <p:cNvPr id="5" name="Group 4">
            <a:extLst>
              <a:ext uri="{FF2B5EF4-FFF2-40B4-BE49-F238E27FC236}">
                <a16:creationId xmlns:a16="http://schemas.microsoft.com/office/drawing/2014/main" id="{7E5CAC71-B582-4A0B-8A5A-5D8631396C9C}"/>
              </a:ext>
            </a:extLst>
          </p:cNvPr>
          <p:cNvGrpSpPr/>
          <p:nvPr/>
        </p:nvGrpSpPr>
        <p:grpSpPr>
          <a:xfrm>
            <a:off x="212469" y="2594211"/>
            <a:ext cx="5069890" cy="1828935"/>
            <a:chOff x="247102" y="2338796"/>
            <a:chExt cx="5069890" cy="1828935"/>
          </a:xfrm>
        </p:grpSpPr>
        <p:pic>
          <p:nvPicPr>
            <p:cNvPr id="4" name="Picture 3">
              <a:extLst>
                <a:ext uri="{FF2B5EF4-FFF2-40B4-BE49-F238E27FC236}">
                  <a16:creationId xmlns:a16="http://schemas.microsoft.com/office/drawing/2014/main" id="{DFBCBE62-A21F-490A-8D1A-D4AC47C8DD77}"/>
                </a:ext>
              </a:extLst>
            </p:cNvPr>
            <p:cNvPicPr>
              <a:picLocks noChangeAspect="1"/>
            </p:cNvPicPr>
            <p:nvPr/>
          </p:nvPicPr>
          <p:blipFill>
            <a:blip r:embed="rId4"/>
            <a:stretch>
              <a:fillRect/>
            </a:stretch>
          </p:blipFill>
          <p:spPr>
            <a:xfrm>
              <a:off x="247102" y="2355919"/>
              <a:ext cx="2582964" cy="854820"/>
            </a:xfrm>
            <a:prstGeom prst="rect">
              <a:avLst/>
            </a:prstGeom>
          </p:spPr>
        </p:pic>
        <p:pic>
          <p:nvPicPr>
            <p:cNvPr id="7" name="Picture 6">
              <a:extLst>
                <a:ext uri="{FF2B5EF4-FFF2-40B4-BE49-F238E27FC236}">
                  <a16:creationId xmlns:a16="http://schemas.microsoft.com/office/drawing/2014/main" id="{7A5251BD-D9BB-4376-B0FD-D1EE518471DD}"/>
                </a:ext>
              </a:extLst>
            </p:cNvPr>
            <p:cNvPicPr>
              <a:picLocks noChangeAspect="1"/>
            </p:cNvPicPr>
            <p:nvPr/>
          </p:nvPicPr>
          <p:blipFill>
            <a:blip r:embed="rId5"/>
            <a:stretch>
              <a:fillRect/>
            </a:stretch>
          </p:blipFill>
          <p:spPr>
            <a:xfrm>
              <a:off x="247102" y="3345446"/>
              <a:ext cx="2582964" cy="822285"/>
            </a:xfrm>
            <a:prstGeom prst="rect">
              <a:avLst/>
            </a:prstGeom>
          </p:spPr>
        </p:pic>
        <p:pic>
          <p:nvPicPr>
            <p:cNvPr id="11" name="Picture 10">
              <a:extLst>
                <a:ext uri="{FF2B5EF4-FFF2-40B4-BE49-F238E27FC236}">
                  <a16:creationId xmlns:a16="http://schemas.microsoft.com/office/drawing/2014/main" id="{489E31EA-E348-4F7E-B7B2-676490098BDD}"/>
                </a:ext>
              </a:extLst>
            </p:cNvPr>
            <p:cNvPicPr>
              <a:picLocks noChangeAspect="1"/>
            </p:cNvPicPr>
            <p:nvPr/>
          </p:nvPicPr>
          <p:blipFill>
            <a:blip r:embed="rId6"/>
            <a:stretch>
              <a:fillRect/>
            </a:stretch>
          </p:blipFill>
          <p:spPr>
            <a:xfrm>
              <a:off x="2919469" y="2338796"/>
              <a:ext cx="2397523" cy="889067"/>
            </a:xfrm>
            <a:prstGeom prst="rect">
              <a:avLst/>
            </a:prstGeom>
          </p:spPr>
        </p:pic>
        <p:pic>
          <p:nvPicPr>
            <p:cNvPr id="12" name="Picture 11">
              <a:extLst>
                <a:ext uri="{FF2B5EF4-FFF2-40B4-BE49-F238E27FC236}">
                  <a16:creationId xmlns:a16="http://schemas.microsoft.com/office/drawing/2014/main" id="{07AA8454-3554-4F41-891B-F49117113E69}"/>
                </a:ext>
              </a:extLst>
            </p:cNvPr>
            <p:cNvPicPr>
              <a:picLocks noChangeAspect="1"/>
            </p:cNvPicPr>
            <p:nvPr/>
          </p:nvPicPr>
          <p:blipFill>
            <a:blip r:embed="rId7"/>
            <a:stretch>
              <a:fillRect/>
            </a:stretch>
          </p:blipFill>
          <p:spPr>
            <a:xfrm>
              <a:off x="2919469" y="3345446"/>
              <a:ext cx="2397523" cy="822285"/>
            </a:xfrm>
            <a:prstGeom prst="rect">
              <a:avLst/>
            </a:prstGeom>
          </p:spPr>
        </p:pic>
      </p:grpSp>
      <p:sp>
        <p:nvSpPr>
          <p:cNvPr id="8" name="TextBox 7">
            <a:extLst>
              <a:ext uri="{FF2B5EF4-FFF2-40B4-BE49-F238E27FC236}">
                <a16:creationId xmlns:a16="http://schemas.microsoft.com/office/drawing/2014/main" id="{6E36BFC8-BE5A-4FC4-8BA8-11484A9BE516}"/>
              </a:ext>
            </a:extLst>
          </p:cNvPr>
          <p:cNvSpPr txBox="1"/>
          <p:nvPr/>
        </p:nvSpPr>
        <p:spPr>
          <a:xfrm>
            <a:off x="247102" y="1569362"/>
            <a:ext cx="5000625" cy="553998"/>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en-US" i="0" dirty="0">
                <a:latin typeface="+mn-lt"/>
                <a:cs typeface="Arial" panose="020B0604020202020204" pitchFamily="34" charset="0"/>
              </a:rPr>
              <a:t>Unique relationship between: SLDR, </a:t>
            </a:r>
            <a:r>
              <a:rPr lang="en-US" i="0" dirty="0" err="1">
                <a:latin typeface="Symbol" panose="05050102010706020507" pitchFamily="18" charset="2"/>
                <a:cs typeface="Arial" panose="020B0604020202020204" pitchFamily="34" charset="0"/>
              </a:rPr>
              <a:t>r</a:t>
            </a:r>
            <a:r>
              <a:rPr lang="en-US" i="0" baseline="-25000" dirty="0" err="1">
                <a:latin typeface="+mn-lt"/>
                <a:cs typeface="Arial" panose="020B0604020202020204" pitchFamily="34" charset="0"/>
              </a:rPr>
              <a:t>cx</a:t>
            </a:r>
            <a:r>
              <a:rPr lang="en-US" i="0" baseline="-25000" dirty="0">
                <a:latin typeface="+mn-lt"/>
                <a:cs typeface="Arial" panose="020B0604020202020204" pitchFamily="34" charset="0"/>
              </a:rPr>
              <a:t>,</a:t>
            </a:r>
            <a:r>
              <a:rPr lang="en-US" i="0" dirty="0">
                <a:latin typeface="+mn-lt"/>
                <a:cs typeface="Arial" panose="020B0604020202020204" pitchFamily="34" charset="0"/>
              </a:rPr>
              <a:t> antenna elevation angle and particle shape</a:t>
            </a:r>
          </a:p>
        </p:txBody>
      </p:sp>
      <p:sp>
        <p:nvSpPr>
          <p:cNvPr id="9" name="TextBox 8">
            <a:extLst>
              <a:ext uri="{FF2B5EF4-FFF2-40B4-BE49-F238E27FC236}">
                <a16:creationId xmlns:a16="http://schemas.microsoft.com/office/drawing/2014/main" id="{BC77389E-57FF-4018-95C2-EEDDAC57F1F1}"/>
              </a:ext>
            </a:extLst>
          </p:cNvPr>
          <p:cNvSpPr txBox="1"/>
          <p:nvPr/>
        </p:nvSpPr>
        <p:spPr>
          <a:xfrm>
            <a:off x="5691187" y="990374"/>
            <a:ext cx="3152775" cy="553998"/>
          </a:xfrm>
          <a:prstGeom prst="rect">
            <a:avLst/>
          </a:prstGeom>
          <a:noFill/>
        </p:spPr>
        <p:txBody>
          <a:bodyPr wrap="square" lIns="0" tIns="0" rIns="0" bIns="0" rtlCol="0">
            <a:spAutoFit/>
          </a:bodyPr>
          <a:lstStyle/>
          <a:p>
            <a:pPr algn="ctr"/>
            <a:r>
              <a:rPr lang="en-US" dirty="0">
                <a:latin typeface="+mn-lt"/>
                <a:cs typeface="Arial" panose="020B0604020202020204" pitchFamily="34" charset="0"/>
              </a:rPr>
              <a:t>Particle shape assumed to be spheroidal</a:t>
            </a:r>
            <a:endParaRPr lang="en-US" i="0" dirty="0">
              <a:latin typeface="+mn-lt"/>
              <a:cs typeface="Arial" panose="020B0604020202020204" pitchFamily="34" charset="0"/>
            </a:endParaRPr>
          </a:p>
        </p:txBody>
      </p:sp>
      <p:sp>
        <p:nvSpPr>
          <p:cNvPr id="14" name="TextBox 13">
            <a:extLst>
              <a:ext uri="{FF2B5EF4-FFF2-40B4-BE49-F238E27FC236}">
                <a16:creationId xmlns:a16="http://schemas.microsoft.com/office/drawing/2014/main" id="{46C11085-7E30-462E-A517-2C03C055CEED}"/>
              </a:ext>
            </a:extLst>
          </p:cNvPr>
          <p:cNvSpPr txBox="1"/>
          <p:nvPr/>
        </p:nvSpPr>
        <p:spPr>
          <a:xfrm>
            <a:off x="6719776" y="4423146"/>
            <a:ext cx="2308068" cy="276999"/>
          </a:xfrm>
          <a:prstGeom prst="rect">
            <a:avLst/>
          </a:prstGeom>
          <a:noFill/>
        </p:spPr>
        <p:txBody>
          <a:bodyPr wrap="none" lIns="0" tIns="0" rIns="0" bIns="0" rtlCol="0">
            <a:spAutoFit/>
          </a:bodyPr>
          <a:lstStyle/>
          <a:p>
            <a:r>
              <a:rPr lang="en-US" i="0" dirty="0">
                <a:latin typeface="+mn-lt"/>
                <a:cs typeface="Arial" panose="020B0604020202020204" pitchFamily="34" charset="0"/>
              </a:rPr>
              <a:t>(</a:t>
            </a:r>
            <a:r>
              <a:rPr lang="en-US" sz="1400" i="1" dirty="0">
                <a:latin typeface="+mn-lt"/>
                <a:cs typeface="Arial" panose="020B0604020202020204" pitchFamily="34" charset="0"/>
              </a:rPr>
              <a:t>Myagkov et al, 2016a, AMT)</a:t>
            </a:r>
          </a:p>
        </p:txBody>
      </p:sp>
    </p:spTree>
    <p:extLst>
      <p:ext uri="{BB962C8B-B14F-4D97-AF65-F5344CB8AC3E}">
        <p14:creationId xmlns:p14="http://schemas.microsoft.com/office/powerpoint/2010/main" val="2112744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2F0A-643C-4958-B82C-C1C91C1897A7}"/>
              </a:ext>
            </a:extLst>
          </p:cNvPr>
          <p:cNvSpPr>
            <a:spLocks noGrp="1"/>
          </p:cNvSpPr>
          <p:nvPr>
            <p:ph type="title"/>
          </p:nvPr>
        </p:nvSpPr>
        <p:spPr>
          <a:xfrm>
            <a:off x="457200" y="304798"/>
            <a:ext cx="8229600" cy="480063"/>
          </a:xfr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a:bodyPr>
          <a:lstStyle/>
          <a:p>
            <a:pPr algn="ctr"/>
            <a:r>
              <a:rPr lang="de-DE" cap="none" dirty="0">
                <a:solidFill>
                  <a:schemeClr val="bg1"/>
                </a:solidFill>
              </a:rPr>
              <a:t>Output </a:t>
            </a:r>
            <a:r>
              <a:rPr lang="de-DE" cap="none" dirty="0" err="1">
                <a:solidFill>
                  <a:schemeClr val="bg1"/>
                </a:solidFill>
              </a:rPr>
              <a:t>with</a:t>
            </a:r>
            <a:r>
              <a:rPr lang="de-DE" cap="none" dirty="0">
                <a:solidFill>
                  <a:schemeClr val="bg1"/>
                </a:solidFill>
              </a:rPr>
              <a:t> Alexander Myagkov‘ </a:t>
            </a:r>
            <a:r>
              <a:rPr lang="de-DE" cap="none" dirty="0" err="1">
                <a:solidFill>
                  <a:schemeClr val="bg1"/>
                </a:solidFill>
              </a:rPr>
              <a:t>Algorithm</a:t>
            </a:r>
            <a:endParaRPr lang="en-US" cap="none" dirty="0">
              <a:solidFill>
                <a:schemeClr val="bg1"/>
              </a:solidFill>
            </a:endParaRPr>
          </a:p>
        </p:txBody>
      </p:sp>
      <p:sp>
        <p:nvSpPr>
          <p:cNvPr id="3" name="Content Placeholder 2">
            <a:extLst>
              <a:ext uri="{FF2B5EF4-FFF2-40B4-BE49-F238E27FC236}">
                <a16:creationId xmlns:a16="http://schemas.microsoft.com/office/drawing/2014/main" id="{B6DE0F1A-5AF3-446E-B4E3-CBF858D23578}"/>
              </a:ext>
            </a:extLst>
          </p:cNvPr>
          <p:cNvSpPr>
            <a:spLocks noGrp="1"/>
          </p:cNvSpPr>
          <p:nvPr>
            <p:ph idx="1"/>
          </p:nvPr>
        </p:nvSpPr>
        <p:spPr>
          <a:xfrm>
            <a:off x="382588" y="844115"/>
            <a:ext cx="8392262" cy="480063"/>
          </a:xfrm>
        </p:spPr>
        <p:txBody>
          <a:bodyPr/>
          <a:lstStyle/>
          <a:p>
            <a:pPr marL="0" indent="0">
              <a:buNone/>
            </a:pPr>
            <a:r>
              <a:rPr lang="en-US" i="1" dirty="0">
                <a:effectLst>
                  <a:outerShdw blurRad="38100" dist="38100" dir="2700000" algn="tl">
                    <a:srgbClr val="000000">
                      <a:alpha val="43137"/>
                    </a:srgbClr>
                  </a:outerShdw>
                </a:effectLst>
              </a:rPr>
              <a:t>SLDR (Slanted Linear-Depolarization Ratio), dependency with orientation and shape of ice crystal</a:t>
            </a:r>
          </a:p>
        </p:txBody>
      </p:sp>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23</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8BA1D7D-30E8-4CFF-BCE5-FE02EB5A9478}"/>
              </a:ext>
            </a:extLst>
          </p:cNvPr>
          <p:cNvSpPr txBox="1"/>
          <p:nvPr/>
        </p:nvSpPr>
        <p:spPr>
          <a:xfrm>
            <a:off x="1006311" y="4407178"/>
            <a:ext cx="6815580" cy="369332"/>
          </a:xfrm>
          <a:prstGeom prst="rect">
            <a:avLst/>
          </a:prstGeom>
          <a:noFill/>
        </p:spPr>
        <p:txBody>
          <a:bodyPr wrap="square" rtlCol="0">
            <a:spAutoFit/>
          </a:bodyPr>
          <a:lstStyle/>
          <a:p>
            <a:pPr algn="ctr"/>
            <a:endParaRPr lang="en-US" dirty="0"/>
          </a:p>
        </p:txBody>
      </p:sp>
      <p:pic>
        <p:nvPicPr>
          <p:cNvPr id="9" name="Picture 8">
            <a:extLst>
              <a:ext uri="{FF2B5EF4-FFF2-40B4-BE49-F238E27FC236}">
                <a16:creationId xmlns:a16="http://schemas.microsoft.com/office/drawing/2014/main" id="{99D9FEAB-66AA-4C3F-B05B-6DA3B50CE67E}"/>
              </a:ext>
            </a:extLst>
          </p:cNvPr>
          <p:cNvPicPr>
            <a:picLocks noChangeAspect="1"/>
          </p:cNvPicPr>
          <p:nvPr/>
        </p:nvPicPr>
        <p:blipFill>
          <a:blip r:embed="rId3"/>
          <a:stretch>
            <a:fillRect/>
          </a:stretch>
        </p:blipFill>
        <p:spPr>
          <a:xfrm>
            <a:off x="441750" y="1446194"/>
            <a:ext cx="4071089" cy="3053317"/>
          </a:xfrm>
          <a:prstGeom prst="rect">
            <a:avLst/>
          </a:prstGeom>
        </p:spPr>
      </p:pic>
      <p:pic>
        <p:nvPicPr>
          <p:cNvPr id="11" name="Picture 10">
            <a:extLst>
              <a:ext uri="{FF2B5EF4-FFF2-40B4-BE49-F238E27FC236}">
                <a16:creationId xmlns:a16="http://schemas.microsoft.com/office/drawing/2014/main" id="{009E185C-38E7-4C23-9491-4175C6B3F238}"/>
              </a:ext>
            </a:extLst>
          </p:cNvPr>
          <p:cNvPicPr>
            <a:picLocks noChangeAspect="1"/>
          </p:cNvPicPr>
          <p:nvPr/>
        </p:nvPicPr>
        <p:blipFill>
          <a:blip r:embed="rId4"/>
          <a:stretch>
            <a:fillRect/>
          </a:stretch>
        </p:blipFill>
        <p:spPr>
          <a:xfrm>
            <a:off x="4631163" y="1461036"/>
            <a:ext cx="4031512" cy="3023634"/>
          </a:xfrm>
          <a:prstGeom prst="rect">
            <a:avLst/>
          </a:prstGeom>
        </p:spPr>
      </p:pic>
      <p:sp>
        <p:nvSpPr>
          <p:cNvPr id="15" name="TextBox 14">
            <a:extLst>
              <a:ext uri="{FF2B5EF4-FFF2-40B4-BE49-F238E27FC236}">
                <a16:creationId xmlns:a16="http://schemas.microsoft.com/office/drawing/2014/main" id="{B0EE008F-9078-4A52-8824-D84BFE54A834}"/>
              </a:ext>
            </a:extLst>
          </p:cNvPr>
          <p:cNvSpPr txBox="1"/>
          <p:nvPr/>
        </p:nvSpPr>
        <p:spPr>
          <a:xfrm>
            <a:off x="3358805" y="4314845"/>
            <a:ext cx="2308068" cy="276999"/>
          </a:xfrm>
          <a:prstGeom prst="rect">
            <a:avLst/>
          </a:prstGeom>
          <a:noFill/>
        </p:spPr>
        <p:txBody>
          <a:bodyPr wrap="none" lIns="0" tIns="0" rIns="0" bIns="0" rtlCol="0">
            <a:spAutoFit/>
          </a:bodyPr>
          <a:lstStyle/>
          <a:p>
            <a:r>
              <a:rPr lang="en-US" i="0" dirty="0">
                <a:latin typeface="+mn-lt"/>
                <a:cs typeface="Arial" panose="020B0604020202020204" pitchFamily="34" charset="0"/>
              </a:rPr>
              <a:t>(</a:t>
            </a:r>
            <a:r>
              <a:rPr lang="en-US" sz="1400" i="1" dirty="0">
                <a:latin typeface="+mn-lt"/>
                <a:cs typeface="Arial" panose="020B0604020202020204" pitchFamily="34" charset="0"/>
              </a:rPr>
              <a:t>Myagkov et al, 2016a, AMT)</a:t>
            </a:r>
          </a:p>
        </p:txBody>
      </p:sp>
    </p:spTree>
    <p:extLst>
      <p:ext uri="{BB962C8B-B14F-4D97-AF65-F5344CB8AC3E}">
        <p14:creationId xmlns:p14="http://schemas.microsoft.com/office/powerpoint/2010/main" val="1547239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24</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E612D374-3B59-4BF1-8C68-FE5CA864FC31}"/>
              </a:ext>
            </a:extLst>
          </p:cNvPr>
          <p:cNvPicPr>
            <a:picLocks noGrp="1" noChangeAspect="1"/>
          </p:cNvPicPr>
          <p:nvPr>
            <p:ph idx="14"/>
          </p:nvPr>
        </p:nvPicPr>
        <p:blipFill>
          <a:blip r:embed="rId3"/>
          <a:stretch>
            <a:fillRect/>
          </a:stretch>
        </p:blipFill>
        <p:spPr>
          <a:xfrm>
            <a:off x="448339" y="1433613"/>
            <a:ext cx="4123661" cy="3092745"/>
          </a:xfrm>
        </p:spPr>
      </p:pic>
      <p:pic>
        <p:nvPicPr>
          <p:cNvPr id="5" name="Picture 4">
            <a:extLst>
              <a:ext uri="{FF2B5EF4-FFF2-40B4-BE49-F238E27FC236}">
                <a16:creationId xmlns:a16="http://schemas.microsoft.com/office/drawing/2014/main" id="{C741A893-7CF2-494B-94EF-BC9BEDE55E3D}"/>
              </a:ext>
            </a:extLst>
          </p:cNvPr>
          <p:cNvPicPr>
            <a:picLocks noChangeAspect="1"/>
          </p:cNvPicPr>
          <p:nvPr/>
        </p:nvPicPr>
        <p:blipFill>
          <a:blip r:embed="rId4"/>
          <a:stretch>
            <a:fillRect/>
          </a:stretch>
        </p:blipFill>
        <p:spPr>
          <a:xfrm>
            <a:off x="4632290" y="1433614"/>
            <a:ext cx="4123660" cy="3092745"/>
          </a:xfrm>
          <a:prstGeom prst="rect">
            <a:avLst/>
          </a:prstGeom>
        </p:spPr>
      </p:pic>
      <p:sp>
        <p:nvSpPr>
          <p:cNvPr id="10" name="Title 1">
            <a:extLst>
              <a:ext uri="{FF2B5EF4-FFF2-40B4-BE49-F238E27FC236}">
                <a16:creationId xmlns:a16="http://schemas.microsoft.com/office/drawing/2014/main" id="{F0D7F86C-EF13-45CB-8BB3-D281CA9963F1}"/>
              </a:ext>
            </a:extLst>
          </p:cNvPr>
          <p:cNvSpPr txBox="1">
            <a:spLocks/>
          </p:cNvSpPr>
          <p:nvPr/>
        </p:nvSpPr>
        <p:spPr>
          <a:xfrm>
            <a:off x="457200" y="304798"/>
            <a:ext cx="8229600" cy="480063"/>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chor="b">
            <a:normAutofit/>
          </a:bodyPr>
          <a:lstStyle>
            <a:lvl1pPr algn="l" defTabSz="457200" rtl="0" eaLnBrk="1" fontAlgn="base" hangingPunct="1">
              <a:spcBef>
                <a:spcPct val="0"/>
              </a:spcBef>
              <a:spcAft>
                <a:spcPct val="0"/>
              </a:spcAft>
              <a:defRPr sz="2000" b="1" kern="1200" cap="all">
                <a:solidFill>
                  <a:schemeClr val="tx1"/>
                </a:solidFill>
                <a:latin typeface="+mn-lt"/>
                <a:ea typeface="+mn-ea"/>
                <a:cs typeface="+mn-cs"/>
              </a:defRPr>
            </a:lvl1pPr>
            <a:lvl2pPr algn="l" defTabSz="457200" rtl="0" eaLnBrk="1" fontAlgn="base" hangingPunct="1">
              <a:spcBef>
                <a:spcPct val="0"/>
              </a:spcBef>
              <a:spcAft>
                <a:spcPct val="0"/>
              </a:spcAft>
              <a:defRPr sz="2000" b="1">
                <a:solidFill>
                  <a:schemeClr val="dk1"/>
                </a:solidFill>
                <a:latin typeface="+mn-lt"/>
                <a:ea typeface="+mn-ea"/>
                <a:cs typeface="+mn-cs"/>
              </a:defRPr>
            </a:lvl2pPr>
            <a:lvl3pPr algn="l" defTabSz="457200" rtl="0" eaLnBrk="1" fontAlgn="base" hangingPunct="1">
              <a:spcBef>
                <a:spcPct val="0"/>
              </a:spcBef>
              <a:spcAft>
                <a:spcPct val="0"/>
              </a:spcAft>
              <a:defRPr sz="2000" b="1">
                <a:solidFill>
                  <a:schemeClr val="dk1"/>
                </a:solidFill>
                <a:latin typeface="+mn-lt"/>
                <a:ea typeface="+mn-ea"/>
                <a:cs typeface="+mn-cs"/>
              </a:defRPr>
            </a:lvl3pPr>
            <a:lvl4pPr algn="l" defTabSz="457200" rtl="0" eaLnBrk="1" fontAlgn="base" hangingPunct="1">
              <a:spcBef>
                <a:spcPct val="0"/>
              </a:spcBef>
              <a:spcAft>
                <a:spcPct val="0"/>
              </a:spcAft>
              <a:defRPr sz="2000" b="1">
                <a:solidFill>
                  <a:schemeClr val="dk1"/>
                </a:solidFill>
                <a:latin typeface="+mn-lt"/>
                <a:ea typeface="+mn-ea"/>
                <a:cs typeface="+mn-cs"/>
              </a:defRPr>
            </a:lvl4pPr>
            <a:lvl5pPr algn="l" defTabSz="457200" rtl="0" eaLnBrk="1" fontAlgn="base" hangingPunct="1">
              <a:spcBef>
                <a:spcPct val="0"/>
              </a:spcBef>
              <a:spcAft>
                <a:spcPct val="0"/>
              </a:spcAft>
              <a:defRPr sz="2000" b="1">
                <a:solidFill>
                  <a:schemeClr val="dk1"/>
                </a:solidFill>
                <a:latin typeface="+mn-lt"/>
                <a:ea typeface="+mn-ea"/>
                <a:cs typeface="+mn-cs"/>
              </a:defRPr>
            </a:lvl5pPr>
            <a:lvl6pPr marL="457200" algn="l" defTabSz="457200" rtl="0" eaLnBrk="1" fontAlgn="base" hangingPunct="1">
              <a:spcBef>
                <a:spcPct val="0"/>
              </a:spcBef>
              <a:spcAft>
                <a:spcPct val="0"/>
              </a:spcAft>
              <a:defRPr sz="2000">
                <a:solidFill>
                  <a:schemeClr val="dk1"/>
                </a:solidFill>
                <a:latin typeface="+mn-lt"/>
                <a:ea typeface="+mn-ea"/>
                <a:cs typeface="+mn-cs"/>
              </a:defRPr>
            </a:lvl6pPr>
            <a:lvl7pPr marL="914400" algn="l" defTabSz="457200" rtl="0" eaLnBrk="1" fontAlgn="base" hangingPunct="1">
              <a:spcBef>
                <a:spcPct val="0"/>
              </a:spcBef>
              <a:spcAft>
                <a:spcPct val="0"/>
              </a:spcAft>
              <a:defRPr sz="2000">
                <a:solidFill>
                  <a:schemeClr val="dk1"/>
                </a:solidFill>
                <a:latin typeface="+mn-lt"/>
                <a:ea typeface="+mn-ea"/>
                <a:cs typeface="+mn-cs"/>
              </a:defRPr>
            </a:lvl7pPr>
            <a:lvl8pPr marL="1371600" algn="l" defTabSz="457200" rtl="0" eaLnBrk="1" fontAlgn="base" hangingPunct="1">
              <a:spcBef>
                <a:spcPct val="0"/>
              </a:spcBef>
              <a:spcAft>
                <a:spcPct val="0"/>
              </a:spcAft>
              <a:defRPr sz="2000">
                <a:solidFill>
                  <a:schemeClr val="dk1"/>
                </a:solidFill>
                <a:latin typeface="+mn-lt"/>
                <a:ea typeface="+mn-ea"/>
                <a:cs typeface="+mn-cs"/>
              </a:defRPr>
            </a:lvl8pPr>
            <a:lvl9pPr marL="1828800" algn="l" defTabSz="457200" rtl="0" eaLnBrk="1" fontAlgn="base" hangingPunct="1">
              <a:spcBef>
                <a:spcPct val="0"/>
              </a:spcBef>
              <a:spcAft>
                <a:spcPct val="0"/>
              </a:spcAft>
              <a:defRPr sz="2000">
                <a:solidFill>
                  <a:schemeClr val="dk1"/>
                </a:solidFill>
                <a:latin typeface="+mn-lt"/>
                <a:ea typeface="+mn-ea"/>
                <a:cs typeface="+mn-cs"/>
              </a:defRPr>
            </a:lvl9pPr>
          </a:lstStyle>
          <a:p>
            <a:pPr algn="ctr"/>
            <a:r>
              <a:rPr lang="de-DE" cap="none" dirty="0">
                <a:solidFill>
                  <a:schemeClr val="bg1"/>
                </a:solidFill>
              </a:rPr>
              <a:t>Output </a:t>
            </a:r>
            <a:r>
              <a:rPr lang="de-DE" cap="none" dirty="0" err="1">
                <a:solidFill>
                  <a:schemeClr val="bg1"/>
                </a:solidFill>
              </a:rPr>
              <a:t>with</a:t>
            </a:r>
            <a:r>
              <a:rPr lang="de-DE" cap="none" dirty="0">
                <a:solidFill>
                  <a:schemeClr val="bg1"/>
                </a:solidFill>
              </a:rPr>
              <a:t> Alexander Myagkov‘ </a:t>
            </a:r>
            <a:r>
              <a:rPr lang="de-DE" cap="none" dirty="0" err="1">
                <a:solidFill>
                  <a:schemeClr val="bg1"/>
                </a:solidFill>
              </a:rPr>
              <a:t>Algorithm</a:t>
            </a:r>
            <a:endParaRPr lang="en-US" cap="none" dirty="0">
              <a:solidFill>
                <a:schemeClr val="bg1"/>
              </a:solidFill>
            </a:endParaRPr>
          </a:p>
        </p:txBody>
      </p:sp>
      <p:sp>
        <p:nvSpPr>
          <p:cNvPr id="11" name="TextBox 10">
            <a:extLst>
              <a:ext uri="{FF2B5EF4-FFF2-40B4-BE49-F238E27FC236}">
                <a16:creationId xmlns:a16="http://schemas.microsoft.com/office/drawing/2014/main" id="{D9D9078D-2A6A-4EB0-B29B-C521F2514C10}"/>
              </a:ext>
            </a:extLst>
          </p:cNvPr>
          <p:cNvSpPr txBox="1"/>
          <p:nvPr/>
        </p:nvSpPr>
        <p:spPr>
          <a:xfrm>
            <a:off x="3358805" y="4314845"/>
            <a:ext cx="2308068" cy="276999"/>
          </a:xfrm>
          <a:prstGeom prst="rect">
            <a:avLst/>
          </a:prstGeom>
          <a:noFill/>
        </p:spPr>
        <p:txBody>
          <a:bodyPr wrap="none" lIns="0" tIns="0" rIns="0" bIns="0" rtlCol="0">
            <a:spAutoFit/>
          </a:bodyPr>
          <a:lstStyle/>
          <a:p>
            <a:r>
              <a:rPr lang="en-US" i="0" dirty="0">
                <a:latin typeface="+mn-lt"/>
                <a:cs typeface="Arial" panose="020B0604020202020204" pitchFamily="34" charset="0"/>
              </a:rPr>
              <a:t>(</a:t>
            </a:r>
            <a:r>
              <a:rPr lang="en-US" sz="1400" i="1" dirty="0">
                <a:latin typeface="+mn-lt"/>
                <a:cs typeface="Arial" panose="020B0604020202020204" pitchFamily="34" charset="0"/>
              </a:rPr>
              <a:t>Myagkov et al, 2016a, AMT)</a:t>
            </a:r>
          </a:p>
        </p:txBody>
      </p:sp>
      <p:sp>
        <p:nvSpPr>
          <p:cNvPr id="3" name="Content Placeholder 2">
            <a:extLst>
              <a:ext uri="{FF2B5EF4-FFF2-40B4-BE49-F238E27FC236}">
                <a16:creationId xmlns:a16="http://schemas.microsoft.com/office/drawing/2014/main" id="{B6DE0F1A-5AF3-446E-B4E3-CBF858D23578}"/>
              </a:ext>
            </a:extLst>
          </p:cNvPr>
          <p:cNvSpPr>
            <a:spLocks noGrp="1"/>
          </p:cNvSpPr>
          <p:nvPr>
            <p:ph idx="1"/>
          </p:nvPr>
        </p:nvSpPr>
        <p:spPr>
          <a:xfrm>
            <a:off x="398038" y="840865"/>
            <a:ext cx="8668323" cy="480063"/>
          </a:xfrm>
        </p:spPr>
        <p:txBody>
          <a:bodyPr/>
          <a:lstStyle/>
          <a:p>
            <a:pPr marL="0" indent="0">
              <a:buNone/>
            </a:pPr>
            <a:r>
              <a:rPr lang="el-GR" sz="2800" i="1" dirty="0">
                <a:effectLst>
                  <a:outerShdw blurRad="38100" dist="38100" dir="2700000" algn="tl">
                    <a:srgbClr val="000000">
                      <a:alpha val="43137"/>
                    </a:srgbClr>
                  </a:outerShdw>
                </a:effectLst>
              </a:rPr>
              <a:t>ρ</a:t>
            </a:r>
            <a:r>
              <a:rPr lang="de-DE" i="1" dirty="0">
                <a:effectLst>
                  <a:outerShdw blurRad="38100" dist="38100" dir="2700000" algn="tl">
                    <a:srgbClr val="000000">
                      <a:alpha val="43137"/>
                    </a:srgbClr>
                  </a:outerShdw>
                </a:effectLst>
              </a:rPr>
              <a:t>c</a:t>
            </a:r>
            <a:r>
              <a:rPr lang="en-US" i="1" dirty="0">
                <a:effectLst>
                  <a:outerShdw blurRad="38100" dist="38100" dir="2700000" algn="tl">
                    <a:srgbClr val="000000">
                      <a:alpha val="43137"/>
                    </a:srgbClr>
                  </a:outerShdw>
                </a:effectLst>
              </a:rPr>
              <a:t>x (Cross-Channel correlation), dependency with orientation and shape of ice crystals </a:t>
            </a:r>
          </a:p>
        </p:txBody>
      </p:sp>
    </p:spTree>
    <p:extLst>
      <p:ext uri="{BB962C8B-B14F-4D97-AF65-F5344CB8AC3E}">
        <p14:creationId xmlns:p14="http://schemas.microsoft.com/office/powerpoint/2010/main" val="3032273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2F0A-643C-4958-B82C-C1C91C1897A7}"/>
              </a:ext>
            </a:extLst>
          </p:cNvPr>
          <p:cNvSpPr>
            <a:spLocks noGrp="1"/>
          </p:cNvSpPr>
          <p:nvPr>
            <p:ph type="title"/>
          </p:nvPr>
        </p:nvSpPr>
        <p:spPr>
          <a:xfrm>
            <a:off x="457200" y="304798"/>
            <a:ext cx="8229600" cy="480063"/>
          </a:xfr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a:bodyPr>
          <a:lstStyle/>
          <a:p>
            <a:pPr algn="ctr"/>
            <a:r>
              <a:rPr lang="de-DE" cap="none" dirty="0" err="1">
                <a:solidFill>
                  <a:schemeClr val="bg1"/>
                </a:solidFill>
              </a:rPr>
              <a:t>Specific</a:t>
            </a:r>
            <a:r>
              <a:rPr lang="de-DE" cap="none" dirty="0">
                <a:solidFill>
                  <a:schemeClr val="bg1"/>
                </a:solidFill>
              </a:rPr>
              <a:t> </a:t>
            </a:r>
            <a:r>
              <a:rPr lang="de-DE" cap="none" dirty="0" err="1">
                <a:solidFill>
                  <a:schemeClr val="bg1"/>
                </a:solidFill>
              </a:rPr>
              <a:t>case</a:t>
            </a:r>
            <a:r>
              <a:rPr lang="de-DE" cap="none" dirty="0">
                <a:solidFill>
                  <a:schemeClr val="bg1"/>
                </a:solidFill>
              </a:rPr>
              <a:t> in </a:t>
            </a:r>
            <a:r>
              <a:rPr lang="de-DE" cap="none" dirty="0" err="1">
                <a:solidFill>
                  <a:schemeClr val="bg1"/>
                </a:solidFill>
              </a:rPr>
              <a:t>CyCARE</a:t>
            </a:r>
            <a:r>
              <a:rPr lang="de-DE" cap="none" dirty="0">
                <a:solidFill>
                  <a:schemeClr val="bg1"/>
                </a:solidFill>
              </a:rPr>
              <a:t> (Cyprus)</a:t>
            </a:r>
            <a:endParaRPr lang="en-US" cap="none" dirty="0">
              <a:solidFill>
                <a:schemeClr val="bg1"/>
              </a:solidFill>
            </a:endParaRPr>
          </a:p>
        </p:txBody>
      </p:sp>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25</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A666232-D182-444E-94BE-8F92FE2B19AF}"/>
              </a:ext>
            </a:extLst>
          </p:cNvPr>
          <p:cNvSpPr txBox="1"/>
          <p:nvPr/>
        </p:nvSpPr>
        <p:spPr>
          <a:xfrm>
            <a:off x="-553397" y="926372"/>
            <a:ext cx="7787055" cy="369332"/>
          </a:xfrm>
          <a:prstGeom prst="rect">
            <a:avLst/>
          </a:prstGeom>
          <a:noFill/>
        </p:spPr>
        <p:txBody>
          <a:bodyPr wrap="square" rtlCol="0">
            <a:spAutoFit/>
          </a:bodyPr>
          <a:lstStyle/>
          <a:p>
            <a:pPr algn="ctr"/>
            <a:r>
              <a:rPr lang="en-US" i="1" dirty="0">
                <a:effectLst>
                  <a:outerShdw blurRad="38100" dist="38100" dir="2700000" algn="tl">
                    <a:srgbClr val="000000">
                      <a:alpha val="43137"/>
                    </a:srgbClr>
                  </a:outerShdw>
                </a:effectLst>
              </a:rPr>
              <a:t>RHI scan (30-90</a:t>
            </a:r>
            <a:r>
              <a:rPr lang="en-US" i="1" dirty="0">
                <a:effectLst>
                  <a:outerShdw blurRad="38100" dist="38100" dir="2700000" algn="tl">
                    <a:srgbClr val="000000">
                      <a:alpha val="43137"/>
                    </a:srgbClr>
                  </a:outerShdw>
                </a:effectLst>
                <a:sym typeface="Symbol" panose="05050102010706020507" pitchFamily="18" charset="2"/>
              </a:rPr>
              <a:t></a:t>
            </a:r>
            <a:r>
              <a:rPr lang="en-US" i="1" dirty="0">
                <a:effectLst>
                  <a:outerShdw blurRad="38100" dist="38100" dir="2700000" algn="tl">
                    <a:srgbClr val="000000">
                      <a:alpha val="43137"/>
                    </a:srgbClr>
                  </a:outerShdw>
                </a:effectLst>
              </a:rPr>
              <a:t>) of SLDR Mira-35 from Limassol, 1 May 2017</a:t>
            </a:r>
          </a:p>
        </p:txBody>
      </p:sp>
      <p:pic>
        <p:nvPicPr>
          <p:cNvPr id="1028" name="Picture 1" descr="image003">
            <a:extLst>
              <a:ext uri="{FF2B5EF4-FFF2-40B4-BE49-F238E27FC236}">
                <a16:creationId xmlns:a16="http://schemas.microsoft.com/office/drawing/2014/main" id="{61536023-EC5E-48BC-BFC3-440111FCD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 b="77404"/>
          <a:stretch/>
        </p:blipFill>
        <p:spPr bwMode="auto">
          <a:xfrm>
            <a:off x="106325" y="1424863"/>
            <a:ext cx="8855745" cy="280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Rounded Corners 15">
            <a:extLst>
              <a:ext uri="{FF2B5EF4-FFF2-40B4-BE49-F238E27FC236}">
                <a16:creationId xmlns:a16="http://schemas.microsoft.com/office/drawing/2014/main" id="{02986A46-B464-464A-B0D3-6456FEEA1921}"/>
              </a:ext>
            </a:extLst>
          </p:cNvPr>
          <p:cNvSpPr/>
          <p:nvPr/>
        </p:nvSpPr>
        <p:spPr>
          <a:xfrm>
            <a:off x="5833731" y="1922441"/>
            <a:ext cx="368596" cy="1885507"/>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965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26</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9289C7AF-EFB3-4A96-A07C-258837CCBE4A}"/>
              </a:ext>
            </a:extLst>
          </p:cNvPr>
          <p:cNvPicPr>
            <a:picLocks noChangeAspect="1"/>
          </p:cNvPicPr>
          <p:nvPr/>
        </p:nvPicPr>
        <p:blipFill rotWithShape="1">
          <a:blip r:embed="rId3"/>
          <a:srcRect l="3208" t="50506" r="51912"/>
          <a:stretch/>
        </p:blipFill>
        <p:spPr>
          <a:xfrm>
            <a:off x="90402" y="944745"/>
            <a:ext cx="3254658" cy="2691954"/>
          </a:xfrm>
          <a:prstGeom prst="rect">
            <a:avLst/>
          </a:prstGeom>
        </p:spPr>
      </p:pic>
      <p:pic>
        <p:nvPicPr>
          <p:cNvPr id="19" name="Picture 18">
            <a:extLst>
              <a:ext uri="{FF2B5EF4-FFF2-40B4-BE49-F238E27FC236}">
                <a16:creationId xmlns:a16="http://schemas.microsoft.com/office/drawing/2014/main" id="{D8643509-E56D-4E17-ABFC-6EA4CD4825CB}"/>
              </a:ext>
            </a:extLst>
          </p:cNvPr>
          <p:cNvPicPr>
            <a:picLocks noChangeAspect="1"/>
          </p:cNvPicPr>
          <p:nvPr/>
        </p:nvPicPr>
        <p:blipFill rotWithShape="1">
          <a:blip r:embed="rId3"/>
          <a:srcRect l="47936" t="50506" r="7184"/>
          <a:stretch/>
        </p:blipFill>
        <p:spPr>
          <a:xfrm>
            <a:off x="3140149" y="2392704"/>
            <a:ext cx="3254658" cy="2691954"/>
          </a:xfrm>
          <a:prstGeom prst="rect">
            <a:avLst/>
          </a:prstGeom>
        </p:spPr>
      </p:pic>
      <p:sp>
        <p:nvSpPr>
          <p:cNvPr id="29" name="TextBox 28">
            <a:extLst>
              <a:ext uri="{FF2B5EF4-FFF2-40B4-BE49-F238E27FC236}">
                <a16:creationId xmlns:a16="http://schemas.microsoft.com/office/drawing/2014/main" id="{5D45D6AC-9BD0-4C67-85E8-5733A736390D}"/>
              </a:ext>
            </a:extLst>
          </p:cNvPr>
          <p:cNvSpPr txBox="1"/>
          <p:nvPr/>
        </p:nvSpPr>
        <p:spPr>
          <a:xfrm>
            <a:off x="1762500" y="1313945"/>
            <a:ext cx="703201" cy="276999"/>
          </a:xfrm>
          <a:prstGeom prst="rect">
            <a:avLst/>
          </a:prstGeom>
          <a:noFill/>
        </p:spPr>
        <p:txBody>
          <a:bodyPr wrap="square" lIns="0" tIns="0" rIns="0" bIns="0" rtlCol="0">
            <a:spAutoFit/>
          </a:bodyPr>
          <a:lstStyle/>
          <a:p>
            <a:r>
              <a:rPr lang="en-US" i="0" dirty="0">
                <a:latin typeface="+mn-lt"/>
                <a:cs typeface="Arial" panose="020B0604020202020204" pitchFamily="34" charset="0"/>
              </a:rPr>
              <a:t>SLDR</a:t>
            </a:r>
          </a:p>
        </p:txBody>
      </p:sp>
      <p:sp>
        <p:nvSpPr>
          <p:cNvPr id="32" name="TextBox 31">
            <a:extLst>
              <a:ext uri="{FF2B5EF4-FFF2-40B4-BE49-F238E27FC236}">
                <a16:creationId xmlns:a16="http://schemas.microsoft.com/office/drawing/2014/main" id="{97F3B8C9-129C-4FE6-A182-06CB6A72B3BC}"/>
              </a:ext>
            </a:extLst>
          </p:cNvPr>
          <p:cNvSpPr txBox="1"/>
          <p:nvPr/>
        </p:nvSpPr>
        <p:spPr>
          <a:xfrm>
            <a:off x="4790288" y="2770605"/>
            <a:ext cx="703201" cy="276999"/>
          </a:xfrm>
          <a:prstGeom prst="rect">
            <a:avLst/>
          </a:prstGeom>
          <a:noFill/>
        </p:spPr>
        <p:txBody>
          <a:bodyPr wrap="square" lIns="0" tIns="0" rIns="0" bIns="0" rtlCol="0">
            <a:spAutoFit/>
          </a:bodyPr>
          <a:lstStyle/>
          <a:p>
            <a:pPr algn="ctr"/>
            <a:r>
              <a:rPr lang="el-GR" i="0" dirty="0">
                <a:latin typeface="+mn-lt"/>
                <a:cs typeface="Arial" panose="020B0604020202020204" pitchFamily="34" charset="0"/>
              </a:rPr>
              <a:t>ρ</a:t>
            </a:r>
            <a:r>
              <a:rPr lang="de-DE" i="0" dirty="0">
                <a:latin typeface="+mn-lt"/>
                <a:cs typeface="Arial" panose="020B0604020202020204" pitchFamily="34" charset="0"/>
              </a:rPr>
              <a:t>cx</a:t>
            </a:r>
            <a:endParaRPr lang="en-US" i="0" dirty="0">
              <a:latin typeface="+mn-lt"/>
              <a:cs typeface="Arial" panose="020B0604020202020204" pitchFamily="34" charset="0"/>
            </a:endParaRPr>
          </a:p>
        </p:txBody>
      </p:sp>
      <p:sp>
        <p:nvSpPr>
          <p:cNvPr id="36" name="Title 1">
            <a:extLst>
              <a:ext uri="{FF2B5EF4-FFF2-40B4-BE49-F238E27FC236}">
                <a16:creationId xmlns:a16="http://schemas.microsoft.com/office/drawing/2014/main" id="{97BF7F82-E44E-4613-A766-2EE5A6597A8A}"/>
              </a:ext>
            </a:extLst>
          </p:cNvPr>
          <p:cNvSpPr txBox="1">
            <a:spLocks/>
          </p:cNvSpPr>
          <p:nvPr/>
        </p:nvSpPr>
        <p:spPr>
          <a:xfrm>
            <a:off x="457200" y="304798"/>
            <a:ext cx="8229600" cy="480063"/>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chor="b">
            <a:normAutofit/>
          </a:bodyPr>
          <a:lstStyle>
            <a:lvl1pPr algn="l" defTabSz="457200" rtl="0" eaLnBrk="1" fontAlgn="base" hangingPunct="1">
              <a:spcBef>
                <a:spcPct val="0"/>
              </a:spcBef>
              <a:spcAft>
                <a:spcPct val="0"/>
              </a:spcAft>
              <a:defRPr sz="2000" b="1" kern="1200" cap="all">
                <a:solidFill>
                  <a:schemeClr val="tx1"/>
                </a:solidFill>
                <a:latin typeface="+mn-lt"/>
                <a:ea typeface="+mn-ea"/>
                <a:cs typeface="+mn-cs"/>
              </a:defRPr>
            </a:lvl1pPr>
            <a:lvl2pPr algn="l" defTabSz="457200" rtl="0" eaLnBrk="1" fontAlgn="base" hangingPunct="1">
              <a:spcBef>
                <a:spcPct val="0"/>
              </a:spcBef>
              <a:spcAft>
                <a:spcPct val="0"/>
              </a:spcAft>
              <a:defRPr sz="2000" b="1">
                <a:solidFill>
                  <a:schemeClr val="dk1"/>
                </a:solidFill>
                <a:latin typeface="+mn-lt"/>
                <a:ea typeface="+mn-ea"/>
                <a:cs typeface="+mn-cs"/>
              </a:defRPr>
            </a:lvl2pPr>
            <a:lvl3pPr algn="l" defTabSz="457200" rtl="0" eaLnBrk="1" fontAlgn="base" hangingPunct="1">
              <a:spcBef>
                <a:spcPct val="0"/>
              </a:spcBef>
              <a:spcAft>
                <a:spcPct val="0"/>
              </a:spcAft>
              <a:defRPr sz="2000" b="1">
                <a:solidFill>
                  <a:schemeClr val="dk1"/>
                </a:solidFill>
                <a:latin typeface="+mn-lt"/>
                <a:ea typeface="+mn-ea"/>
                <a:cs typeface="+mn-cs"/>
              </a:defRPr>
            </a:lvl3pPr>
            <a:lvl4pPr algn="l" defTabSz="457200" rtl="0" eaLnBrk="1" fontAlgn="base" hangingPunct="1">
              <a:spcBef>
                <a:spcPct val="0"/>
              </a:spcBef>
              <a:spcAft>
                <a:spcPct val="0"/>
              </a:spcAft>
              <a:defRPr sz="2000" b="1">
                <a:solidFill>
                  <a:schemeClr val="dk1"/>
                </a:solidFill>
                <a:latin typeface="+mn-lt"/>
                <a:ea typeface="+mn-ea"/>
                <a:cs typeface="+mn-cs"/>
              </a:defRPr>
            </a:lvl4pPr>
            <a:lvl5pPr algn="l" defTabSz="457200" rtl="0" eaLnBrk="1" fontAlgn="base" hangingPunct="1">
              <a:spcBef>
                <a:spcPct val="0"/>
              </a:spcBef>
              <a:spcAft>
                <a:spcPct val="0"/>
              </a:spcAft>
              <a:defRPr sz="2000" b="1">
                <a:solidFill>
                  <a:schemeClr val="dk1"/>
                </a:solidFill>
                <a:latin typeface="+mn-lt"/>
                <a:ea typeface="+mn-ea"/>
                <a:cs typeface="+mn-cs"/>
              </a:defRPr>
            </a:lvl5pPr>
            <a:lvl6pPr marL="457200" algn="l" defTabSz="457200" rtl="0" eaLnBrk="1" fontAlgn="base" hangingPunct="1">
              <a:spcBef>
                <a:spcPct val="0"/>
              </a:spcBef>
              <a:spcAft>
                <a:spcPct val="0"/>
              </a:spcAft>
              <a:defRPr sz="2000">
                <a:solidFill>
                  <a:schemeClr val="dk1"/>
                </a:solidFill>
                <a:latin typeface="+mn-lt"/>
                <a:ea typeface="+mn-ea"/>
                <a:cs typeface="+mn-cs"/>
              </a:defRPr>
            </a:lvl6pPr>
            <a:lvl7pPr marL="914400" algn="l" defTabSz="457200" rtl="0" eaLnBrk="1" fontAlgn="base" hangingPunct="1">
              <a:spcBef>
                <a:spcPct val="0"/>
              </a:spcBef>
              <a:spcAft>
                <a:spcPct val="0"/>
              </a:spcAft>
              <a:defRPr sz="2000">
                <a:solidFill>
                  <a:schemeClr val="dk1"/>
                </a:solidFill>
                <a:latin typeface="+mn-lt"/>
                <a:ea typeface="+mn-ea"/>
                <a:cs typeface="+mn-cs"/>
              </a:defRPr>
            </a:lvl7pPr>
            <a:lvl8pPr marL="1371600" algn="l" defTabSz="457200" rtl="0" eaLnBrk="1" fontAlgn="base" hangingPunct="1">
              <a:spcBef>
                <a:spcPct val="0"/>
              </a:spcBef>
              <a:spcAft>
                <a:spcPct val="0"/>
              </a:spcAft>
              <a:defRPr sz="2000">
                <a:solidFill>
                  <a:schemeClr val="dk1"/>
                </a:solidFill>
                <a:latin typeface="+mn-lt"/>
                <a:ea typeface="+mn-ea"/>
                <a:cs typeface="+mn-cs"/>
              </a:defRPr>
            </a:lvl8pPr>
            <a:lvl9pPr marL="1828800" algn="l" defTabSz="457200" rtl="0" eaLnBrk="1" fontAlgn="base" hangingPunct="1">
              <a:spcBef>
                <a:spcPct val="0"/>
              </a:spcBef>
              <a:spcAft>
                <a:spcPct val="0"/>
              </a:spcAft>
              <a:defRPr sz="2000">
                <a:solidFill>
                  <a:schemeClr val="dk1"/>
                </a:solidFill>
                <a:latin typeface="+mn-lt"/>
                <a:ea typeface="+mn-ea"/>
                <a:cs typeface="+mn-cs"/>
              </a:defRPr>
            </a:lvl9pPr>
          </a:lstStyle>
          <a:p>
            <a:pPr algn="ctr"/>
            <a:r>
              <a:rPr lang="de-DE" cap="none">
                <a:solidFill>
                  <a:schemeClr val="bg1"/>
                </a:solidFill>
              </a:rPr>
              <a:t>Specific case in CyCARE (Cyprus)</a:t>
            </a:r>
            <a:endParaRPr lang="en-US" cap="none" dirty="0">
              <a:solidFill>
                <a:schemeClr val="bg1"/>
              </a:solidFill>
            </a:endParaRPr>
          </a:p>
        </p:txBody>
      </p:sp>
      <p:cxnSp>
        <p:nvCxnSpPr>
          <p:cNvPr id="50" name="Straight Connector 49">
            <a:extLst>
              <a:ext uri="{FF2B5EF4-FFF2-40B4-BE49-F238E27FC236}">
                <a16:creationId xmlns:a16="http://schemas.microsoft.com/office/drawing/2014/main" id="{94BA74F2-1752-4502-8B39-0D76DBE45CBA}"/>
              </a:ext>
            </a:extLst>
          </p:cNvPr>
          <p:cNvCxnSpPr>
            <a:cxnSpLocks/>
          </p:cNvCxnSpPr>
          <p:nvPr/>
        </p:nvCxnSpPr>
        <p:spPr>
          <a:xfrm>
            <a:off x="3799367" y="3310270"/>
            <a:ext cx="177918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53BA6C5-5AE8-430E-9AA2-83B0DE399820}"/>
              </a:ext>
            </a:extLst>
          </p:cNvPr>
          <p:cNvCxnSpPr>
            <a:cxnSpLocks/>
          </p:cNvCxnSpPr>
          <p:nvPr/>
        </p:nvCxnSpPr>
        <p:spPr>
          <a:xfrm>
            <a:off x="818706" y="1842127"/>
            <a:ext cx="177918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39998E3A-5AC2-4ACC-A6C7-973E63FCB05B}"/>
              </a:ext>
            </a:extLst>
          </p:cNvPr>
          <p:cNvSpPr txBox="1"/>
          <p:nvPr/>
        </p:nvSpPr>
        <p:spPr>
          <a:xfrm>
            <a:off x="1119963" y="1590944"/>
            <a:ext cx="467832" cy="215444"/>
          </a:xfrm>
          <a:prstGeom prst="rect">
            <a:avLst/>
          </a:prstGeom>
          <a:noFill/>
        </p:spPr>
        <p:txBody>
          <a:bodyPr wrap="square" lIns="0" tIns="0" rIns="0" bIns="0" rtlCol="0">
            <a:spAutoFit/>
          </a:bodyPr>
          <a:lstStyle/>
          <a:p>
            <a:r>
              <a:rPr lang="en-US" sz="1400" i="0" dirty="0">
                <a:solidFill>
                  <a:schemeClr val="accent1"/>
                </a:solidFill>
                <a:latin typeface="+mn-lt"/>
                <a:cs typeface="Arial" panose="020B0604020202020204" pitchFamily="34" charset="0"/>
              </a:rPr>
              <a:t>-13</a:t>
            </a:r>
            <a:r>
              <a:rPr lang="en-US" sz="1400" i="0" dirty="0">
                <a:solidFill>
                  <a:schemeClr val="accent1"/>
                </a:solidFill>
                <a:latin typeface="+mn-lt"/>
                <a:cs typeface="Arial" panose="020B0604020202020204" pitchFamily="34" charset="0"/>
                <a:sym typeface="Symbol" panose="05050102010706020507" pitchFamily="18" charset="2"/>
              </a:rPr>
              <a:t></a:t>
            </a:r>
            <a:r>
              <a:rPr lang="en-US" sz="1400" dirty="0">
                <a:solidFill>
                  <a:schemeClr val="accent1"/>
                </a:solidFill>
                <a:latin typeface="+mn-lt"/>
                <a:cs typeface="Arial" panose="020B0604020202020204" pitchFamily="34" charset="0"/>
                <a:sym typeface="Symbol" panose="05050102010706020507" pitchFamily="18" charset="2"/>
              </a:rPr>
              <a:t>C</a:t>
            </a:r>
            <a:endParaRPr lang="en-US" sz="1400" i="0" dirty="0">
              <a:solidFill>
                <a:schemeClr val="accent1"/>
              </a:solidFill>
              <a:latin typeface="+mn-lt"/>
              <a:cs typeface="Arial" panose="020B0604020202020204" pitchFamily="34" charset="0"/>
            </a:endParaRPr>
          </a:p>
        </p:txBody>
      </p:sp>
      <p:sp>
        <p:nvSpPr>
          <p:cNvPr id="56" name="TextBox 55">
            <a:extLst>
              <a:ext uri="{FF2B5EF4-FFF2-40B4-BE49-F238E27FC236}">
                <a16:creationId xmlns:a16="http://schemas.microsoft.com/office/drawing/2014/main" id="{C70B09C8-1645-4D0B-A5DC-F353CC9DE128}"/>
              </a:ext>
            </a:extLst>
          </p:cNvPr>
          <p:cNvSpPr txBox="1"/>
          <p:nvPr/>
        </p:nvSpPr>
        <p:spPr>
          <a:xfrm>
            <a:off x="4211588" y="3094826"/>
            <a:ext cx="467832" cy="215444"/>
          </a:xfrm>
          <a:prstGeom prst="rect">
            <a:avLst/>
          </a:prstGeom>
          <a:noFill/>
        </p:spPr>
        <p:txBody>
          <a:bodyPr wrap="square" lIns="0" tIns="0" rIns="0" bIns="0" rtlCol="0">
            <a:spAutoFit/>
          </a:bodyPr>
          <a:lstStyle/>
          <a:p>
            <a:r>
              <a:rPr lang="en-US" sz="1400" i="0" dirty="0">
                <a:solidFill>
                  <a:schemeClr val="accent1"/>
                </a:solidFill>
                <a:latin typeface="+mn-lt"/>
                <a:cs typeface="Arial" panose="020B0604020202020204" pitchFamily="34" charset="0"/>
              </a:rPr>
              <a:t>-13</a:t>
            </a:r>
            <a:r>
              <a:rPr lang="en-US" sz="1400" i="0" dirty="0">
                <a:solidFill>
                  <a:schemeClr val="accent1"/>
                </a:solidFill>
                <a:latin typeface="+mn-lt"/>
                <a:cs typeface="Arial" panose="020B0604020202020204" pitchFamily="34" charset="0"/>
                <a:sym typeface="Symbol" panose="05050102010706020507" pitchFamily="18" charset="2"/>
              </a:rPr>
              <a:t></a:t>
            </a:r>
            <a:r>
              <a:rPr lang="en-US" sz="1400" dirty="0">
                <a:solidFill>
                  <a:schemeClr val="accent1"/>
                </a:solidFill>
                <a:latin typeface="+mn-lt"/>
                <a:cs typeface="Arial" panose="020B0604020202020204" pitchFamily="34" charset="0"/>
                <a:sym typeface="Symbol" panose="05050102010706020507" pitchFamily="18" charset="2"/>
              </a:rPr>
              <a:t>C</a:t>
            </a:r>
            <a:endParaRPr lang="en-US" sz="1400" i="0" dirty="0">
              <a:solidFill>
                <a:schemeClr val="accent1"/>
              </a:solidFill>
              <a:latin typeface="+mn-lt"/>
              <a:cs typeface="Arial" panose="020B0604020202020204" pitchFamily="34" charset="0"/>
            </a:endParaRPr>
          </a:p>
        </p:txBody>
      </p:sp>
      <p:pic>
        <p:nvPicPr>
          <p:cNvPr id="17" name="Picture 1" descr="image003">
            <a:extLst>
              <a:ext uri="{FF2B5EF4-FFF2-40B4-BE49-F238E27FC236}">
                <a16:creationId xmlns:a16="http://schemas.microsoft.com/office/drawing/2014/main" id="{96387E13-A7A4-42EC-AAAB-CC8EAC7883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173" t="4826" r="17535" b="77404"/>
          <a:stretch/>
        </p:blipFill>
        <p:spPr bwMode="auto">
          <a:xfrm>
            <a:off x="6459253" y="1590944"/>
            <a:ext cx="2452577" cy="312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E9387F11-515B-4FC3-802B-F75F6244D2AA}"/>
              </a:ext>
            </a:extLst>
          </p:cNvPr>
          <p:cNvSpPr/>
          <p:nvPr/>
        </p:nvSpPr>
        <p:spPr>
          <a:xfrm>
            <a:off x="7176273" y="2284863"/>
            <a:ext cx="368596" cy="1885507"/>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CBEE67-AF66-4116-9712-2CCFB4FCC50E}"/>
              </a:ext>
            </a:extLst>
          </p:cNvPr>
          <p:cNvSpPr txBox="1"/>
          <p:nvPr/>
        </p:nvSpPr>
        <p:spPr>
          <a:xfrm>
            <a:off x="6643516" y="1311783"/>
            <a:ext cx="2043284" cy="276999"/>
          </a:xfrm>
          <a:prstGeom prst="rect">
            <a:avLst/>
          </a:prstGeom>
          <a:noFill/>
        </p:spPr>
        <p:txBody>
          <a:bodyPr wrap="square" lIns="0" tIns="0" rIns="0" bIns="0" rtlCol="0">
            <a:spAutoFit/>
          </a:bodyPr>
          <a:lstStyle/>
          <a:p>
            <a:pPr algn="ctr"/>
            <a:r>
              <a:rPr lang="en-US" i="0" dirty="0">
                <a:latin typeface="+mn-lt"/>
                <a:cs typeface="Arial" panose="020B0604020202020204" pitchFamily="34" charset="0"/>
              </a:rPr>
              <a:t>Mixed-phase cloud</a:t>
            </a:r>
          </a:p>
        </p:txBody>
      </p:sp>
      <p:sp>
        <p:nvSpPr>
          <p:cNvPr id="21" name="TextBox 20">
            <a:extLst>
              <a:ext uri="{FF2B5EF4-FFF2-40B4-BE49-F238E27FC236}">
                <a16:creationId xmlns:a16="http://schemas.microsoft.com/office/drawing/2014/main" id="{5D63B774-C692-4EC9-98FD-DB0D4CC915D2}"/>
              </a:ext>
            </a:extLst>
          </p:cNvPr>
          <p:cNvSpPr txBox="1"/>
          <p:nvPr/>
        </p:nvSpPr>
        <p:spPr>
          <a:xfrm>
            <a:off x="2003472" y="816111"/>
            <a:ext cx="7787055" cy="369332"/>
          </a:xfrm>
          <a:prstGeom prst="rect">
            <a:avLst/>
          </a:prstGeom>
          <a:noFill/>
        </p:spPr>
        <p:txBody>
          <a:bodyPr wrap="square" rtlCol="0">
            <a:spAutoFit/>
          </a:bodyPr>
          <a:lstStyle/>
          <a:p>
            <a:pPr algn="ctr"/>
            <a:r>
              <a:rPr lang="en-US" i="1" dirty="0">
                <a:effectLst>
                  <a:outerShdw blurRad="38100" dist="38100" dir="2700000" algn="tl">
                    <a:srgbClr val="000000">
                      <a:alpha val="43137"/>
                    </a:srgbClr>
                  </a:outerShdw>
                </a:effectLst>
              </a:rPr>
              <a:t>RHI scan (30-90</a:t>
            </a:r>
            <a:r>
              <a:rPr lang="en-US" i="1" dirty="0">
                <a:effectLst>
                  <a:outerShdw blurRad="38100" dist="38100" dir="2700000" algn="tl">
                    <a:srgbClr val="000000">
                      <a:alpha val="43137"/>
                    </a:srgbClr>
                  </a:outerShdw>
                </a:effectLst>
                <a:sym typeface="Symbol" panose="05050102010706020507" pitchFamily="18" charset="2"/>
              </a:rPr>
              <a:t></a:t>
            </a:r>
            <a:r>
              <a:rPr lang="en-US" i="1" dirty="0">
                <a:effectLst>
                  <a:outerShdw blurRad="38100" dist="38100" dir="2700000" algn="tl">
                    <a:srgbClr val="000000">
                      <a:alpha val="43137"/>
                    </a:srgbClr>
                  </a:outerShdw>
                </a:effectLst>
              </a:rPr>
              <a:t>) of SLDR Mira-35 from Limassol, 1 May 2017</a:t>
            </a:r>
          </a:p>
        </p:txBody>
      </p:sp>
    </p:spTree>
    <p:extLst>
      <p:ext uri="{BB962C8B-B14F-4D97-AF65-F5344CB8AC3E}">
        <p14:creationId xmlns:p14="http://schemas.microsoft.com/office/powerpoint/2010/main" val="3776120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643509-E56D-4E17-ABFC-6EA4CD4825CB}"/>
              </a:ext>
            </a:extLst>
          </p:cNvPr>
          <p:cNvPicPr>
            <a:picLocks noChangeAspect="1"/>
          </p:cNvPicPr>
          <p:nvPr/>
        </p:nvPicPr>
        <p:blipFill rotWithShape="1">
          <a:blip r:embed="rId3"/>
          <a:srcRect l="47936" t="50506" r="7184"/>
          <a:stretch/>
        </p:blipFill>
        <p:spPr>
          <a:xfrm>
            <a:off x="3140149" y="2392704"/>
            <a:ext cx="3254658" cy="2691954"/>
          </a:xfrm>
          <a:prstGeom prst="rect">
            <a:avLst/>
          </a:prstGeom>
        </p:spPr>
      </p:pic>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27</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1028" name="Picture 1" descr="image003">
            <a:extLst>
              <a:ext uri="{FF2B5EF4-FFF2-40B4-BE49-F238E27FC236}">
                <a16:creationId xmlns:a16="http://schemas.microsoft.com/office/drawing/2014/main" id="{61536023-EC5E-48BC-BFC3-440111FCDF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173" t="4826" r="17535" b="77404"/>
          <a:stretch/>
        </p:blipFill>
        <p:spPr bwMode="auto">
          <a:xfrm>
            <a:off x="6459253" y="1590944"/>
            <a:ext cx="2452577" cy="312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Rounded Corners 15">
            <a:extLst>
              <a:ext uri="{FF2B5EF4-FFF2-40B4-BE49-F238E27FC236}">
                <a16:creationId xmlns:a16="http://schemas.microsoft.com/office/drawing/2014/main" id="{02986A46-B464-464A-B0D3-6456FEEA1921}"/>
              </a:ext>
            </a:extLst>
          </p:cNvPr>
          <p:cNvSpPr/>
          <p:nvPr/>
        </p:nvSpPr>
        <p:spPr>
          <a:xfrm>
            <a:off x="7176273" y="2284863"/>
            <a:ext cx="368596" cy="1885507"/>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289C7AF-EFB3-4A96-A07C-258837CCBE4A}"/>
              </a:ext>
            </a:extLst>
          </p:cNvPr>
          <p:cNvPicPr>
            <a:picLocks noChangeAspect="1"/>
          </p:cNvPicPr>
          <p:nvPr/>
        </p:nvPicPr>
        <p:blipFill rotWithShape="1">
          <a:blip r:embed="rId3"/>
          <a:srcRect l="3208" t="50506" r="51912"/>
          <a:stretch/>
        </p:blipFill>
        <p:spPr>
          <a:xfrm>
            <a:off x="90402" y="944745"/>
            <a:ext cx="3254658" cy="2691954"/>
          </a:xfrm>
          <a:prstGeom prst="rect">
            <a:avLst/>
          </a:prstGeom>
        </p:spPr>
      </p:pic>
      <p:cxnSp>
        <p:nvCxnSpPr>
          <p:cNvPr id="23" name="Straight Arrow Connector 22">
            <a:extLst>
              <a:ext uri="{FF2B5EF4-FFF2-40B4-BE49-F238E27FC236}">
                <a16:creationId xmlns:a16="http://schemas.microsoft.com/office/drawing/2014/main" id="{91EFA16C-A9FC-4566-83FD-EA664A01E78C}"/>
              </a:ext>
            </a:extLst>
          </p:cNvPr>
          <p:cNvCxnSpPr>
            <a:cxnSpLocks/>
            <a:stCxn id="28" idx="0"/>
          </p:cNvCxnSpPr>
          <p:nvPr/>
        </p:nvCxnSpPr>
        <p:spPr>
          <a:xfrm flipH="1" flipV="1">
            <a:off x="1233379" y="2487424"/>
            <a:ext cx="225014" cy="11699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85F5D645-6D12-4EE9-91A5-E61D12F0799F}"/>
              </a:ext>
            </a:extLst>
          </p:cNvPr>
          <p:cNvSpPr txBox="1"/>
          <p:nvPr/>
        </p:nvSpPr>
        <p:spPr>
          <a:xfrm>
            <a:off x="536903" y="3657338"/>
            <a:ext cx="1842979" cy="553998"/>
          </a:xfrm>
          <a:prstGeom prst="rect">
            <a:avLst/>
          </a:prstGeom>
          <a:noFill/>
        </p:spPr>
        <p:txBody>
          <a:bodyPr wrap="square" lIns="0" tIns="0" rIns="0" bIns="0" rtlCol="0">
            <a:spAutoFit/>
          </a:bodyPr>
          <a:lstStyle/>
          <a:p>
            <a:pPr algn="ctr"/>
            <a:r>
              <a:rPr lang="en-US" i="1" dirty="0">
                <a:effectLst>
                  <a:outerShdw blurRad="38100" dist="38100" dir="2700000" algn="tl">
                    <a:srgbClr val="000000">
                      <a:alpha val="43137"/>
                    </a:srgbClr>
                  </a:outerShdw>
                </a:effectLst>
                <a:latin typeface="+mn-lt"/>
                <a:cs typeface="Arial" panose="020B0604020202020204" pitchFamily="34" charset="0"/>
              </a:rPr>
              <a:t>Insects detection (SLDR&gt;-10dB)</a:t>
            </a:r>
          </a:p>
        </p:txBody>
      </p:sp>
      <p:sp>
        <p:nvSpPr>
          <p:cNvPr id="29" name="TextBox 28">
            <a:extLst>
              <a:ext uri="{FF2B5EF4-FFF2-40B4-BE49-F238E27FC236}">
                <a16:creationId xmlns:a16="http://schemas.microsoft.com/office/drawing/2014/main" id="{5D45D6AC-9BD0-4C67-85E8-5733A736390D}"/>
              </a:ext>
            </a:extLst>
          </p:cNvPr>
          <p:cNvSpPr txBox="1"/>
          <p:nvPr/>
        </p:nvSpPr>
        <p:spPr>
          <a:xfrm>
            <a:off x="1762500" y="1313945"/>
            <a:ext cx="703201" cy="276999"/>
          </a:xfrm>
          <a:prstGeom prst="rect">
            <a:avLst/>
          </a:prstGeom>
          <a:noFill/>
        </p:spPr>
        <p:txBody>
          <a:bodyPr wrap="square" lIns="0" tIns="0" rIns="0" bIns="0" rtlCol="0">
            <a:spAutoFit/>
          </a:bodyPr>
          <a:lstStyle/>
          <a:p>
            <a:r>
              <a:rPr lang="en-US" i="0" dirty="0">
                <a:latin typeface="+mn-lt"/>
                <a:cs typeface="Arial" panose="020B0604020202020204" pitchFamily="34" charset="0"/>
              </a:rPr>
              <a:t>SLDR</a:t>
            </a:r>
          </a:p>
        </p:txBody>
      </p:sp>
      <p:sp>
        <p:nvSpPr>
          <p:cNvPr id="32" name="TextBox 31">
            <a:extLst>
              <a:ext uri="{FF2B5EF4-FFF2-40B4-BE49-F238E27FC236}">
                <a16:creationId xmlns:a16="http://schemas.microsoft.com/office/drawing/2014/main" id="{97F3B8C9-129C-4FE6-A182-06CB6A72B3BC}"/>
              </a:ext>
            </a:extLst>
          </p:cNvPr>
          <p:cNvSpPr txBox="1"/>
          <p:nvPr/>
        </p:nvSpPr>
        <p:spPr>
          <a:xfrm>
            <a:off x="4790288" y="2770605"/>
            <a:ext cx="703201" cy="276999"/>
          </a:xfrm>
          <a:prstGeom prst="rect">
            <a:avLst/>
          </a:prstGeom>
          <a:noFill/>
        </p:spPr>
        <p:txBody>
          <a:bodyPr wrap="square" lIns="0" tIns="0" rIns="0" bIns="0" rtlCol="0">
            <a:spAutoFit/>
          </a:bodyPr>
          <a:lstStyle/>
          <a:p>
            <a:pPr algn="ctr"/>
            <a:r>
              <a:rPr lang="el-GR" i="0" dirty="0">
                <a:latin typeface="+mn-lt"/>
                <a:cs typeface="Arial" panose="020B0604020202020204" pitchFamily="34" charset="0"/>
              </a:rPr>
              <a:t>ρ</a:t>
            </a:r>
            <a:r>
              <a:rPr lang="de-DE" i="0" dirty="0">
                <a:latin typeface="+mn-lt"/>
                <a:cs typeface="Arial" panose="020B0604020202020204" pitchFamily="34" charset="0"/>
              </a:rPr>
              <a:t>cx</a:t>
            </a:r>
            <a:endParaRPr lang="en-US" i="0" dirty="0">
              <a:latin typeface="+mn-lt"/>
              <a:cs typeface="Arial" panose="020B0604020202020204" pitchFamily="34" charset="0"/>
            </a:endParaRPr>
          </a:p>
        </p:txBody>
      </p:sp>
      <p:sp>
        <p:nvSpPr>
          <p:cNvPr id="30" name="TextBox 29">
            <a:extLst>
              <a:ext uri="{FF2B5EF4-FFF2-40B4-BE49-F238E27FC236}">
                <a16:creationId xmlns:a16="http://schemas.microsoft.com/office/drawing/2014/main" id="{CB7DBD8C-A1C9-4E09-921F-289EA8618C8E}"/>
              </a:ext>
            </a:extLst>
          </p:cNvPr>
          <p:cNvSpPr txBox="1"/>
          <p:nvPr/>
        </p:nvSpPr>
        <p:spPr>
          <a:xfrm>
            <a:off x="6643516" y="1311783"/>
            <a:ext cx="2043284" cy="276999"/>
          </a:xfrm>
          <a:prstGeom prst="rect">
            <a:avLst/>
          </a:prstGeom>
          <a:noFill/>
        </p:spPr>
        <p:txBody>
          <a:bodyPr wrap="square" lIns="0" tIns="0" rIns="0" bIns="0" rtlCol="0">
            <a:spAutoFit/>
          </a:bodyPr>
          <a:lstStyle/>
          <a:p>
            <a:pPr algn="ctr"/>
            <a:r>
              <a:rPr lang="en-US" i="0" dirty="0">
                <a:latin typeface="+mn-lt"/>
                <a:cs typeface="Arial" panose="020B0604020202020204" pitchFamily="34" charset="0"/>
              </a:rPr>
              <a:t>Mixed-phase cloud</a:t>
            </a:r>
          </a:p>
        </p:txBody>
      </p:sp>
      <p:sp>
        <p:nvSpPr>
          <p:cNvPr id="36" name="Title 1">
            <a:extLst>
              <a:ext uri="{FF2B5EF4-FFF2-40B4-BE49-F238E27FC236}">
                <a16:creationId xmlns:a16="http://schemas.microsoft.com/office/drawing/2014/main" id="{97BF7F82-E44E-4613-A766-2EE5A6597A8A}"/>
              </a:ext>
            </a:extLst>
          </p:cNvPr>
          <p:cNvSpPr txBox="1">
            <a:spLocks/>
          </p:cNvSpPr>
          <p:nvPr/>
        </p:nvSpPr>
        <p:spPr>
          <a:xfrm>
            <a:off x="457200" y="304798"/>
            <a:ext cx="8229600" cy="480063"/>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chor="b">
            <a:normAutofit/>
          </a:bodyPr>
          <a:lstStyle>
            <a:lvl1pPr algn="l" defTabSz="457200" rtl="0" eaLnBrk="1" fontAlgn="base" hangingPunct="1">
              <a:spcBef>
                <a:spcPct val="0"/>
              </a:spcBef>
              <a:spcAft>
                <a:spcPct val="0"/>
              </a:spcAft>
              <a:defRPr sz="2000" b="1" kern="1200" cap="all">
                <a:solidFill>
                  <a:schemeClr val="tx1"/>
                </a:solidFill>
                <a:latin typeface="+mn-lt"/>
                <a:ea typeface="+mn-ea"/>
                <a:cs typeface="+mn-cs"/>
              </a:defRPr>
            </a:lvl1pPr>
            <a:lvl2pPr algn="l" defTabSz="457200" rtl="0" eaLnBrk="1" fontAlgn="base" hangingPunct="1">
              <a:spcBef>
                <a:spcPct val="0"/>
              </a:spcBef>
              <a:spcAft>
                <a:spcPct val="0"/>
              </a:spcAft>
              <a:defRPr sz="2000" b="1">
                <a:solidFill>
                  <a:schemeClr val="dk1"/>
                </a:solidFill>
                <a:latin typeface="+mn-lt"/>
                <a:ea typeface="+mn-ea"/>
                <a:cs typeface="+mn-cs"/>
              </a:defRPr>
            </a:lvl2pPr>
            <a:lvl3pPr algn="l" defTabSz="457200" rtl="0" eaLnBrk="1" fontAlgn="base" hangingPunct="1">
              <a:spcBef>
                <a:spcPct val="0"/>
              </a:spcBef>
              <a:spcAft>
                <a:spcPct val="0"/>
              </a:spcAft>
              <a:defRPr sz="2000" b="1">
                <a:solidFill>
                  <a:schemeClr val="dk1"/>
                </a:solidFill>
                <a:latin typeface="+mn-lt"/>
                <a:ea typeface="+mn-ea"/>
                <a:cs typeface="+mn-cs"/>
              </a:defRPr>
            </a:lvl3pPr>
            <a:lvl4pPr algn="l" defTabSz="457200" rtl="0" eaLnBrk="1" fontAlgn="base" hangingPunct="1">
              <a:spcBef>
                <a:spcPct val="0"/>
              </a:spcBef>
              <a:spcAft>
                <a:spcPct val="0"/>
              </a:spcAft>
              <a:defRPr sz="2000" b="1">
                <a:solidFill>
                  <a:schemeClr val="dk1"/>
                </a:solidFill>
                <a:latin typeface="+mn-lt"/>
                <a:ea typeface="+mn-ea"/>
                <a:cs typeface="+mn-cs"/>
              </a:defRPr>
            </a:lvl4pPr>
            <a:lvl5pPr algn="l" defTabSz="457200" rtl="0" eaLnBrk="1" fontAlgn="base" hangingPunct="1">
              <a:spcBef>
                <a:spcPct val="0"/>
              </a:spcBef>
              <a:spcAft>
                <a:spcPct val="0"/>
              </a:spcAft>
              <a:defRPr sz="2000" b="1">
                <a:solidFill>
                  <a:schemeClr val="dk1"/>
                </a:solidFill>
                <a:latin typeface="+mn-lt"/>
                <a:ea typeface="+mn-ea"/>
                <a:cs typeface="+mn-cs"/>
              </a:defRPr>
            </a:lvl5pPr>
            <a:lvl6pPr marL="457200" algn="l" defTabSz="457200" rtl="0" eaLnBrk="1" fontAlgn="base" hangingPunct="1">
              <a:spcBef>
                <a:spcPct val="0"/>
              </a:spcBef>
              <a:spcAft>
                <a:spcPct val="0"/>
              </a:spcAft>
              <a:defRPr sz="2000">
                <a:solidFill>
                  <a:schemeClr val="dk1"/>
                </a:solidFill>
                <a:latin typeface="+mn-lt"/>
                <a:ea typeface="+mn-ea"/>
                <a:cs typeface="+mn-cs"/>
              </a:defRPr>
            </a:lvl6pPr>
            <a:lvl7pPr marL="914400" algn="l" defTabSz="457200" rtl="0" eaLnBrk="1" fontAlgn="base" hangingPunct="1">
              <a:spcBef>
                <a:spcPct val="0"/>
              </a:spcBef>
              <a:spcAft>
                <a:spcPct val="0"/>
              </a:spcAft>
              <a:defRPr sz="2000">
                <a:solidFill>
                  <a:schemeClr val="dk1"/>
                </a:solidFill>
                <a:latin typeface="+mn-lt"/>
                <a:ea typeface="+mn-ea"/>
                <a:cs typeface="+mn-cs"/>
              </a:defRPr>
            </a:lvl7pPr>
            <a:lvl8pPr marL="1371600" algn="l" defTabSz="457200" rtl="0" eaLnBrk="1" fontAlgn="base" hangingPunct="1">
              <a:spcBef>
                <a:spcPct val="0"/>
              </a:spcBef>
              <a:spcAft>
                <a:spcPct val="0"/>
              </a:spcAft>
              <a:defRPr sz="2000">
                <a:solidFill>
                  <a:schemeClr val="dk1"/>
                </a:solidFill>
                <a:latin typeface="+mn-lt"/>
                <a:ea typeface="+mn-ea"/>
                <a:cs typeface="+mn-cs"/>
              </a:defRPr>
            </a:lvl8pPr>
            <a:lvl9pPr marL="1828800" algn="l" defTabSz="457200" rtl="0" eaLnBrk="1" fontAlgn="base" hangingPunct="1">
              <a:spcBef>
                <a:spcPct val="0"/>
              </a:spcBef>
              <a:spcAft>
                <a:spcPct val="0"/>
              </a:spcAft>
              <a:defRPr sz="2000">
                <a:solidFill>
                  <a:schemeClr val="dk1"/>
                </a:solidFill>
                <a:latin typeface="+mn-lt"/>
                <a:ea typeface="+mn-ea"/>
                <a:cs typeface="+mn-cs"/>
              </a:defRPr>
            </a:lvl9pPr>
          </a:lstStyle>
          <a:p>
            <a:pPr algn="ctr"/>
            <a:r>
              <a:rPr lang="de-DE" cap="none">
                <a:solidFill>
                  <a:schemeClr val="bg1"/>
                </a:solidFill>
              </a:rPr>
              <a:t>Specific case in CyCARE (Cyprus)</a:t>
            </a:r>
            <a:endParaRPr lang="en-US" cap="none" dirty="0">
              <a:solidFill>
                <a:schemeClr val="bg1"/>
              </a:solidFill>
            </a:endParaRPr>
          </a:p>
        </p:txBody>
      </p:sp>
      <p:sp>
        <p:nvSpPr>
          <p:cNvPr id="34" name="TextBox 33">
            <a:extLst>
              <a:ext uri="{FF2B5EF4-FFF2-40B4-BE49-F238E27FC236}">
                <a16:creationId xmlns:a16="http://schemas.microsoft.com/office/drawing/2014/main" id="{6BBAD5AC-3F0C-4429-910A-6DC3B5FC796C}"/>
              </a:ext>
            </a:extLst>
          </p:cNvPr>
          <p:cNvSpPr txBox="1"/>
          <p:nvPr/>
        </p:nvSpPr>
        <p:spPr>
          <a:xfrm>
            <a:off x="3989702" y="1332425"/>
            <a:ext cx="1865293" cy="738664"/>
          </a:xfrm>
          <a:prstGeom prst="rect">
            <a:avLst/>
          </a:prstGeom>
          <a:noFill/>
        </p:spPr>
        <p:txBody>
          <a:bodyPr wrap="square" lIns="0" tIns="0" rIns="0" bIns="0" rtlCol="0">
            <a:spAutoFit/>
          </a:bodyPr>
          <a:lstStyle/>
          <a:p>
            <a:pPr algn="ctr"/>
            <a:r>
              <a:rPr lang="en-US" i="0" dirty="0">
                <a:latin typeface="+mn-lt"/>
                <a:cs typeface="Arial" panose="020B0604020202020204" pitchFamily="34" charset="0"/>
              </a:rPr>
              <a:t> </a:t>
            </a:r>
            <a:r>
              <a:rPr lang="en-US" i="1" dirty="0">
                <a:effectLst>
                  <a:outerShdw blurRad="38100" dist="38100" dir="2700000" algn="tl">
                    <a:srgbClr val="000000">
                      <a:alpha val="43137"/>
                    </a:srgbClr>
                  </a:outerShdw>
                </a:effectLst>
                <a:latin typeface="+mn-lt"/>
                <a:cs typeface="Arial" panose="020B0604020202020204" pitchFamily="34" charset="0"/>
              </a:rPr>
              <a:t>SLDR and </a:t>
            </a:r>
            <a:r>
              <a:rPr lang="el-GR" i="1" dirty="0">
                <a:effectLst>
                  <a:outerShdw blurRad="38100" dist="38100" dir="2700000" algn="tl">
                    <a:srgbClr val="000000">
                      <a:alpha val="43137"/>
                    </a:srgbClr>
                  </a:outerShdw>
                </a:effectLst>
                <a:latin typeface="+mn-lt"/>
                <a:cs typeface="Arial" panose="020B0604020202020204" pitchFamily="34" charset="0"/>
              </a:rPr>
              <a:t>ρ</a:t>
            </a:r>
            <a:r>
              <a:rPr lang="de-DE" i="1" dirty="0">
                <a:effectLst>
                  <a:outerShdw blurRad="38100" dist="38100" dir="2700000" algn="tl">
                    <a:srgbClr val="000000">
                      <a:alpha val="43137"/>
                    </a:srgbClr>
                  </a:outerShdw>
                </a:effectLst>
                <a:latin typeface="+mn-lt"/>
                <a:cs typeface="Arial" panose="020B0604020202020204" pitchFamily="34" charset="0"/>
              </a:rPr>
              <a:t>cx </a:t>
            </a:r>
            <a:r>
              <a:rPr lang="en-US" i="1" dirty="0">
                <a:effectLst>
                  <a:outerShdw blurRad="38100" dist="38100" dir="2700000" algn="tl">
                    <a:srgbClr val="000000">
                      <a:alpha val="43137"/>
                    </a:srgbClr>
                  </a:outerShdw>
                </a:effectLst>
                <a:latin typeface="+mn-lt"/>
                <a:cs typeface="Arial" panose="020B0604020202020204" pitchFamily="34" charset="0"/>
              </a:rPr>
              <a:t>Gradient</a:t>
            </a:r>
          </a:p>
          <a:p>
            <a:pPr algn="ctr"/>
            <a:endParaRPr lang="en-US" sz="1050" i="1" dirty="0">
              <a:effectLst>
                <a:outerShdw blurRad="38100" dist="38100" dir="2700000" algn="tl">
                  <a:srgbClr val="000000">
                    <a:alpha val="43137"/>
                  </a:srgbClr>
                </a:outerShdw>
              </a:effectLst>
              <a:latin typeface="+mn-lt"/>
              <a:cs typeface="Arial" panose="020B0604020202020204" pitchFamily="34" charset="0"/>
            </a:endParaRPr>
          </a:p>
        </p:txBody>
      </p:sp>
      <p:cxnSp>
        <p:nvCxnSpPr>
          <p:cNvPr id="39" name="Straight Arrow Connector 38">
            <a:extLst>
              <a:ext uri="{FF2B5EF4-FFF2-40B4-BE49-F238E27FC236}">
                <a16:creationId xmlns:a16="http://schemas.microsoft.com/office/drawing/2014/main" id="{2B964F81-FDD3-4728-A63C-D385B97394B7}"/>
              </a:ext>
            </a:extLst>
          </p:cNvPr>
          <p:cNvCxnSpPr>
            <a:cxnSpLocks/>
            <a:stCxn id="34" idx="1"/>
          </p:cNvCxnSpPr>
          <p:nvPr/>
        </p:nvCxnSpPr>
        <p:spPr>
          <a:xfrm flipH="1">
            <a:off x="1545266" y="1701757"/>
            <a:ext cx="2444436" cy="140370"/>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1C7041AE-4018-4F1C-8502-CE665D96E74A}"/>
              </a:ext>
            </a:extLst>
          </p:cNvPr>
          <p:cNvCxnSpPr>
            <a:cxnSpLocks/>
            <a:stCxn id="34" idx="2"/>
          </p:cNvCxnSpPr>
          <p:nvPr/>
        </p:nvCxnSpPr>
        <p:spPr>
          <a:xfrm flipH="1">
            <a:off x="4250141" y="2071089"/>
            <a:ext cx="672208" cy="1230285"/>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FBECA3F-A08E-486D-A560-F5566DCBC44F}"/>
              </a:ext>
            </a:extLst>
          </p:cNvPr>
          <p:cNvSpPr txBox="1"/>
          <p:nvPr/>
        </p:nvSpPr>
        <p:spPr>
          <a:xfrm>
            <a:off x="2003472" y="816111"/>
            <a:ext cx="7787055" cy="369332"/>
          </a:xfrm>
          <a:prstGeom prst="rect">
            <a:avLst/>
          </a:prstGeom>
          <a:noFill/>
        </p:spPr>
        <p:txBody>
          <a:bodyPr wrap="square" rtlCol="0">
            <a:spAutoFit/>
          </a:bodyPr>
          <a:lstStyle/>
          <a:p>
            <a:pPr algn="ctr"/>
            <a:r>
              <a:rPr lang="en-US" i="1" dirty="0">
                <a:effectLst>
                  <a:outerShdw blurRad="38100" dist="38100" dir="2700000" algn="tl">
                    <a:srgbClr val="000000">
                      <a:alpha val="43137"/>
                    </a:srgbClr>
                  </a:outerShdw>
                </a:effectLst>
              </a:rPr>
              <a:t>RHI scan (30-90</a:t>
            </a:r>
            <a:r>
              <a:rPr lang="en-US" i="1" dirty="0">
                <a:effectLst>
                  <a:outerShdw blurRad="38100" dist="38100" dir="2700000" algn="tl">
                    <a:srgbClr val="000000">
                      <a:alpha val="43137"/>
                    </a:srgbClr>
                  </a:outerShdw>
                </a:effectLst>
                <a:sym typeface="Symbol" panose="05050102010706020507" pitchFamily="18" charset="2"/>
              </a:rPr>
              <a:t></a:t>
            </a:r>
            <a:r>
              <a:rPr lang="en-US" i="1" dirty="0">
                <a:effectLst>
                  <a:outerShdw blurRad="38100" dist="38100" dir="2700000" algn="tl">
                    <a:srgbClr val="000000">
                      <a:alpha val="43137"/>
                    </a:srgbClr>
                  </a:outerShdw>
                </a:effectLst>
              </a:rPr>
              <a:t>) of SLDR Mira-35 from Limassol, 1 May 2017</a:t>
            </a:r>
          </a:p>
        </p:txBody>
      </p:sp>
    </p:spTree>
    <p:extLst>
      <p:ext uri="{BB962C8B-B14F-4D97-AF65-F5344CB8AC3E}">
        <p14:creationId xmlns:p14="http://schemas.microsoft.com/office/powerpoint/2010/main" val="2693197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70BE11-6109-4503-8413-C87F49B5EFBA}"/>
              </a:ext>
            </a:extLst>
          </p:cNvPr>
          <p:cNvPicPr>
            <a:picLocks noChangeAspect="1"/>
          </p:cNvPicPr>
          <p:nvPr/>
        </p:nvPicPr>
        <p:blipFill rotWithShape="1">
          <a:blip r:embed="rId2"/>
          <a:srcRect r="6257"/>
          <a:stretch/>
        </p:blipFill>
        <p:spPr>
          <a:xfrm>
            <a:off x="4147893" y="920508"/>
            <a:ext cx="4677130" cy="3741990"/>
          </a:xfrm>
          <a:prstGeom prst="rect">
            <a:avLst/>
          </a:prstGeom>
        </p:spPr>
      </p:pic>
      <p:sp>
        <p:nvSpPr>
          <p:cNvPr id="2" name="Title 1">
            <a:extLst>
              <a:ext uri="{FF2B5EF4-FFF2-40B4-BE49-F238E27FC236}">
                <a16:creationId xmlns:a16="http://schemas.microsoft.com/office/drawing/2014/main" id="{B89E2F0A-643C-4958-B82C-C1C91C1897A7}"/>
              </a:ext>
            </a:extLst>
          </p:cNvPr>
          <p:cNvSpPr>
            <a:spLocks noGrp="1"/>
          </p:cNvSpPr>
          <p:nvPr>
            <p:ph type="title"/>
          </p:nvPr>
        </p:nvSpPr>
        <p:spPr>
          <a:xfrm>
            <a:off x="457200" y="304798"/>
            <a:ext cx="8229600" cy="480063"/>
          </a:xfr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a:bodyPr>
          <a:lstStyle/>
          <a:p>
            <a:pPr algn="ctr"/>
            <a:r>
              <a:rPr lang="de-DE" cap="none" dirty="0">
                <a:solidFill>
                  <a:schemeClr val="bg1"/>
                </a:solidFill>
              </a:rPr>
              <a:t>Shape </a:t>
            </a:r>
            <a:r>
              <a:rPr lang="de-DE" cap="none" dirty="0" err="1">
                <a:solidFill>
                  <a:schemeClr val="bg1"/>
                </a:solidFill>
              </a:rPr>
              <a:t>estimation</a:t>
            </a:r>
            <a:r>
              <a:rPr lang="de-DE" cap="none" dirty="0">
                <a:solidFill>
                  <a:schemeClr val="bg1"/>
                </a:solidFill>
              </a:rPr>
              <a:t> </a:t>
            </a:r>
            <a:endParaRPr lang="en-US" cap="none" dirty="0">
              <a:solidFill>
                <a:schemeClr val="bg1"/>
              </a:solidFill>
            </a:endParaRPr>
          </a:p>
        </p:txBody>
      </p:sp>
      <p:sp>
        <p:nvSpPr>
          <p:cNvPr id="3" name="Content Placeholder 2">
            <a:extLst>
              <a:ext uri="{FF2B5EF4-FFF2-40B4-BE49-F238E27FC236}">
                <a16:creationId xmlns:a16="http://schemas.microsoft.com/office/drawing/2014/main" id="{B6DE0F1A-5AF3-446E-B4E3-CBF858D23578}"/>
              </a:ext>
            </a:extLst>
          </p:cNvPr>
          <p:cNvSpPr>
            <a:spLocks noGrp="1"/>
          </p:cNvSpPr>
          <p:nvPr>
            <p:ph idx="1"/>
          </p:nvPr>
        </p:nvSpPr>
        <p:spPr>
          <a:xfrm>
            <a:off x="318977" y="1222948"/>
            <a:ext cx="8229600" cy="480063"/>
          </a:xfrm>
        </p:spPr>
        <p:txBody>
          <a:bodyPr/>
          <a:lstStyle/>
          <a:p>
            <a:pPr marL="0" indent="0">
              <a:buNone/>
            </a:pPr>
            <a:r>
              <a:rPr lang="en-US" sz="1600" dirty="0"/>
              <a:t>Cyprus, the 1</a:t>
            </a:r>
            <a:r>
              <a:rPr lang="en-US" sz="1600" baseline="30000" dirty="0"/>
              <a:t>st</a:t>
            </a:r>
            <a:r>
              <a:rPr lang="en-US" sz="1600" dirty="0"/>
              <a:t> May 2017, 23:29 UTC</a:t>
            </a:r>
          </a:p>
        </p:txBody>
      </p:sp>
      <p:sp>
        <p:nvSpPr>
          <p:cNvPr id="6" name="Slide Number Placeholder 5">
            <a:extLst>
              <a:ext uri="{FF2B5EF4-FFF2-40B4-BE49-F238E27FC236}">
                <a16:creationId xmlns:a16="http://schemas.microsoft.com/office/drawing/2014/main" id="{654ACB9A-25DD-4FF8-BAF3-91D29391BDBC}"/>
              </a:ext>
            </a:extLst>
          </p:cNvPr>
          <p:cNvSpPr>
            <a:spLocks noGrp="1"/>
          </p:cNvSpPr>
          <p:nvPr>
            <p:ph type="sldNum" sz="quarter" idx="4"/>
          </p:nvPr>
        </p:nvSpPr>
        <p:spPr/>
        <p:txBody>
          <a:bodyPr/>
          <a:lstStyle/>
          <a:p>
            <a:pPr>
              <a:defRPr/>
            </a:pPr>
            <a:fld id="{E6F2A070-8A77-484A-BFE7-6B1E5C215647}" type="slidenum">
              <a:rPr lang="de-DE" altLang="de-DE" sz="1000">
                <a:solidFill>
                  <a:srgbClr val="D8413E"/>
                </a:solidFill>
                <a:latin typeface="Arial" panose="020B0604020202020204" pitchFamily="34" charset="0"/>
                <a:cs typeface="Arial" panose="020B0604020202020204" pitchFamily="34" charset="0"/>
              </a:rPr>
              <a:pPr>
                <a:defRPr/>
              </a:pPr>
              <a:t>28</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1C430A8-9AD1-4390-9025-F6F8C2A6DF44}"/>
              </a:ext>
            </a:extLst>
          </p:cNvPr>
          <p:cNvSpPr txBox="1"/>
          <p:nvPr/>
        </p:nvSpPr>
        <p:spPr>
          <a:xfrm>
            <a:off x="137008" y="858756"/>
            <a:ext cx="4125261" cy="369332"/>
          </a:xfrm>
          <a:prstGeom prst="rect">
            <a:avLst/>
          </a:prstGeom>
          <a:noFill/>
        </p:spPr>
        <p:txBody>
          <a:bodyPr wrap="square" rtlCol="0">
            <a:spAutoFit/>
          </a:bodyPr>
          <a:lstStyle/>
          <a:p>
            <a:pPr algn="ctr"/>
            <a:r>
              <a:rPr lang="en-US" i="1" dirty="0">
                <a:effectLst>
                  <a:outerShdw blurRad="38100" dist="38100" dir="2700000" algn="tl">
                    <a:srgbClr val="000000">
                      <a:alpha val="43137"/>
                    </a:srgbClr>
                  </a:outerShdw>
                </a:effectLst>
                <a:latin typeface="+mn-lt"/>
              </a:rPr>
              <a:t>Gradient per layer of SLDR and </a:t>
            </a:r>
            <a:r>
              <a:rPr lang="el-GR" i="1" dirty="0">
                <a:effectLst>
                  <a:outerShdw blurRad="38100" dist="38100" dir="2700000" algn="tl">
                    <a:srgbClr val="000000">
                      <a:alpha val="43137"/>
                    </a:srgbClr>
                  </a:outerShdw>
                </a:effectLst>
                <a:latin typeface="+mn-lt"/>
              </a:rPr>
              <a:t>ρ</a:t>
            </a:r>
            <a:r>
              <a:rPr lang="de-DE" sz="1200" i="1" dirty="0">
                <a:effectLst>
                  <a:outerShdw blurRad="38100" dist="38100" dir="2700000" algn="tl">
                    <a:srgbClr val="000000">
                      <a:alpha val="43137"/>
                    </a:srgbClr>
                  </a:outerShdw>
                </a:effectLst>
                <a:latin typeface="+mn-lt"/>
              </a:rPr>
              <a:t>c</a:t>
            </a:r>
            <a:r>
              <a:rPr lang="en-US" sz="1200" i="1" dirty="0">
                <a:effectLst>
                  <a:outerShdw blurRad="38100" dist="38100" dir="2700000" algn="tl">
                    <a:srgbClr val="000000">
                      <a:alpha val="43137"/>
                    </a:srgbClr>
                  </a:outerShdw>
                </a:effectLst>
                <a:latin typeface="+mn-lt"/>
              </a:rPr>
              <a:t>x</a:t>
            </a:r>
            <a:endParaRPr lang="en-US" i="1" dirty="0">
              <a:effectLst>
                <a:outerShdw blurRad="38100" dist="38100" dir="2700000" algn="tl">
                  <a:srgbClr val="000000">
                    <a:alpha val="43137"/>
                  </a:srgbClr>
                </a:outerShdw>
              </a:effectLst>
              <a:latin typeface="+mn-lt"/>
            </a:endParaRPr>
          </a:p>
        </p:txBody>
      </p:sp>
      <p:pic>
        <p:nvPicPr>
          <p:cNvPr id="16" name="Content Placeholder 15">
            <a:extLst>
              <a:ext uri="{FF2B5EF4-FFF2-40B4-BE49-F238E27FC236}">
                <a16:creationId xmlns:a16="http://schemas.microsoft.com/office/drawing/2014/main" id="{1535489F-951E-4794-829D-309AF8FF4D47}"/>
              </a:ext>
            </a:extLst>
          </p:cNvPr>
          <p:cNvPicPr>
            <a:picLocks noGrp="1" noChangeAspect="1"/>
          </p:cNvPicPr>
          <p:nvPr>
            <p:ph idx="14"/>
          </p:nvPr>
        </p:nvPicPr>
        <p:blipFill>
          <a:blip r:embed="rId3"/>
          <a:stretch>
            <a:fillRect/>
          </a:stretch>
        </p:blipFill>
        <p:spPr>
          <a:xfrm>
            <a:off x="137008" y="1718601"/>
            <a:ext cx="3962400" cy="2971800"/>
          </a:xfrm>
        </p:spPr>
      </p:pic>
    </p:spTree>
    <p:extLst>
      <p:ext uri="{BB962C8B-B14F-4D97-AF65-F5344CB8AC3E}">
        <p14:creationId xmlns:p14="http://schemas.microsoft.com/office/powerpoint/2010/main" val="2128249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8596B08-B14D-48BA-8E2F-7E5C0EB2887C}"/>
              </a:ext>
            </a:extLst>
          </p:cNvPr>
          <p:cNvSpPr txBox="1">
            <a:spLocks/>
          </p:cNvSpPr>
          <p:nvPr/>
        </p:nvSpPr>
        <p:spPr>
          <a:xfrm>
            <a:off x="457199" y="869206"/>
            <a:ext cx="8229600" cy="480063"/>
          </a:xfrm>
          <a:prstGeom prst="rect">
            <a:avLst/>
          </a:prstGeom>
        </p:spPr>
        <p:txBody>
          <a:bodyPr>
            <a:noAutofit/>
          </a:bodyPr>
          <a:lstStyle>
            <a:lvl1pPr marL="269875" indent="-269875" algn="l" defTabSz="457200" rtl="0" eaLnBrk="1" fontAlgn="base" hangingPunct="1">
              <a:spcBef>
                <a:spcPct val="20000"/>
              </a:spcBef>
              <a:spcAft>
                <a:spcPct val="0"/>
              </a:spcAft>
              <a:buClr>
                <a:srgbClr val="D8413E"/>
              </a:buClr>
              <a:buFont typeface="Symbol" charset="2"/>
              <a:buChar char="-"/>
              <a:defRPr sz="1800" kern="1200">
                <a:solidFill>
                  <a:schemeClr val="tx1"/>
                </a:solidFill>
                <a:latin typeface="Arial"/>
                <a:ea typeface="MS PGothic" panose="020B0600070205080204" pitchFamily="34" charset="-128"/>
                <a:cs typeface="Arial"/>
              </a:defRPr>
            </a:lvl1pPr>
            <a:lvl2pPr marL="714375" indent="-257175"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2pPr>
            <a:lvl3pPr marL="11604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3pPr>
            <a:lvl4pPr marL="1617663" indent="-246063"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4pPr>
            <a:lvl5pPr marL="2000250" indent="-171450" algn="l" defTabSz="457200" rtl="0" eaLnBrk="1" fontAlgn="base" hangingPunct="1">
              <a:spcBef>
                <a:spcPct val="20000"/>
              </a:spcBef>
              <a:spcAft>
                <a:spcPct val="0"/>
              </a:spcAft>
              <a:buClr>
                <a:srgbClr val="D8413E"/>
              </a:buClr>
              <a:buFont typeface="Symbol" charset="2"/>
              <a:buChar char="-"/>
              <a:defRPr sz="16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Symbol" charset="2"/>
              <a:buNone/>
            </a:pPr>
            <a:r>
              <a:rPr lang="en-US" i="1" dirty="0">
                <a:effectLst>
                  <a:outerShdw blurRad="38100" dist="38100" dir="2700000" algn="tl">
                    <a:srgbClr val="000000">
                      <a:alpha val="43137"/>
                    </a:srgbClr>
                  </a:outerShdw>
                </a:effectLst>
              </a:rPr>
              <a:t>Shape and orientation estimation</a:t>
            </a:r>
          </a:p>
        </p:txBody>
      </p:sp>
      <p:sp>
        <p:nvSpPr>
          <p:cNvPr id="27" name="Title 1">
            <a:extLst>
              <a:ext uri="{FF2B5EF4-FFF2-40B4-BE49-F238E27FC236}">
                <a16:creationId xmlns:a16="http://schemas.microsoft.com/office/drawing/2014/main" id="{6388B919-B53D-4C24-B175-865E5A102D3A}"/>
              </a:ext>
            </a:extLst>
          </p:cNvPr>
          <p:cNvSpPr>
            <a:spLocks noGrp="1"/>
          </p:cNvSpPr>
          <p:nvPr>
            <p:ph type="title"/>
          </p:nvPr>
        </p:nvSpPr>
        <p:spPr>
          <a:xfrm>
            <a:off x="457200" y="304798"/>
            <a:ext cx="8229600" cy="480063"/>
          </a:xfr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a:bodyPr>
          <a:lstStyle/>
          <a:p>
            <a:pPr algn="ctr"/>
            <a:r>
              <a:rPr lang="de-DE" cap="none" dirty="0">
                <a:solidFill>
                  <a:schemeClr val="bg1"/>
                </a:solidFill>
              </a:rPr>
              <a:t>Shape </a:t>
            </a:r>
            <a:r>
              <a:rPr lang="de-DE" cap="none" dirty="0" err="1">
                <a:solidFill>
                  <a:schemeClr val="bg1"/>
                </a:solidFill>
              </a:rPr>
              <a:t>estimation</a:t>
            </a:r>
            <a:r>
              <a:rPr lang="de-DE" cap="none" dirty="0">
                <a:solidFill>
                  <a:schemeClr val="bg1"/>
                </a:solidFill>
              </a:rPr>
              <a:t> </a:t>
            </a:r>
            <a:endParaRPr lang="en-US" cap="none" dirty="0">
              <a:solidFill>
                <a:schemeClr val="bg1"/>
              </a:solidFill>
            </a:endParaRPr>
          </a:p>
        </p:txBody>
      </p:sp>
      <p:pic>
        <p:nvPicPr>
          <p:cNvPr id="29" name="Picture 28">
            <a:extLst>
              <a:ext uri="{FF2B5EF4-FFF2-40B4-BE49-F238E27FC236}">
                <a16:creationId xmlns:a16="http://schemas.microsoft.com/office/drawing/2014/main" id="{62F9651E-4AFF-46D8-8571-6D9C6D27B74B}"/>
              </a:ext>
            </a:extLst>
          </p:cNvPr>
          <p:cNvPicPr>
            <a:picLocks noChangeAspect="1"/>
          </p:cNvPicPr>
          <p:nvPr/>
        </p:nvPicPr>
        <p:blipFill>
          <a:blip r:embed="rId2"/>
          <a:stretch>
            <a:fillRect/>
          </a:stretch>
        </p:blipFill>
        <p:spPr>
          <a:xfrm>
            <a:off x="4571999" y="1055187"/>
            <a:ext cx="4422845" cy="3317134"/>
          </a:xfrm>
          <a:prstGeom prst="rect">
            <a:avLst/>
          </a:prstGeom>
        </p:spPr>
      </p:pic>
      <p:pic>
        <p:nvPicPr>
          <p:cNvPr id="33" name="Content Placeholder 32">
            <a:extLst>
              <a:ext uri="{FF2B5EF4-FFF2-40B4-BE49-F238E27FC236}">
                <a16:creationId xmlns:a16="http://schemas.microsoft.com/office/drawing/2014/main" id="{8A3602C7-03A2-45DD-90B9-2697D0AB7548}"/>
              </a:ext>
            </a:extLst>
          </p:cNvPr>
          <p:cNvPicPr>
            <a:picLocks noGrp="1" noChangeAspect="1"/>
          </p:cNvPicPr>
          <p:nvPr>
            <p:ph idx="1"/>
          </p:nvPr>
        </p:nvPicPr>
        <p:blipFill>
          <a:blip r:embed="rId3"/>
          <a:stretch>
            <a:fillRect/>
          </a:stretch>
        </p:blipFill>
        <p:spPr>
          <a:xfrm>
            <a:off x="538162" y="1407665"/>
            <a:ext cx="3952875" cy="2964656"/>
          </a:xfrm>
        </p:spPr>
      </p:pic>
      <p:sp>
        <p:nvSpPr>
          <p:cNvPr id="12" name="Oval 11">
            <a:extLst>
              <a:ext uri="{FF2B5EF4-FFF2-40B4-BE49-F238E27FC236}">
                <a16:creationId xmlns:a16="http://schemas.microsoft.com/office/drawing/2014/main" id="{7E457C00-7A33-4F5F-A791-903E3560E01D}"/>
              </a:ext>
            </a:extLst>
          </p:cNvPr>
          <p:cNvSpPr/>
          <p:nvPr/>
        </p:nvSpPr>
        <p:spPr>
          <a:xfrm>
            <a:off x="1629729" y="1799711"/>
            <a:ext cx="339365" cy="331117"/>
          </a:xfrm>
          <a:prstGeom prst="ellipse">
            <a:avLst/>
          </a:prstGeom>
          <a:noFill/>
          <a:ln w="38100">
            <a:solidFill>
              <a:srgbClr val="1CB2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cxnSp>
        <p:nvCxnSpPr>
          <p:cNvPr id="35" name="Straight Connector 34">
            <a:extLst>
              <a:ext uri="{FF2B5EF4-FFF2-40B4-BE49-F238E27FC236}">
                <a16:creationId xmlns:a16="http://schemas.microsoft.com/office/drawing/2014/main" id="{E97F5702-6350-40E9-A6EF-66AEE5F586CF}"/>
              </a:ext>
            </a:extLst>
          </p:cNvPr>
          <p:cNvCxnSpPr/>
          <p:nvPr/>
        </p:nvCxnSpPr>
        <p:spPr>
          <a:xfrm flipH="1">
            <a:off x="1013637" y="1965269"/>
            <a:ext cx="785774"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C720EEB-0566-4EA3-9012-D0C4F9BCE7FE}"/>
              </a:ext>
            </a:extLst>
          </p:cNvPr>
          <p:cNvCxnSpPr>
            <a:cxnSpLocks/>
          </p:cNvCxnSpPr>
          <p:nvPr/>
        </p:nvCxnSpPr>
        <p:spPr>
          <a:xfrm>
            <a:off x="1799411" y="1965269"/>
            <a:ext cx="0" cy="205383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9496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6"/>
          <p:cNvPicPr>
            <a:picLocks noChangeAspect="1"/>
          </p:cNvPicPr>
          <p:nvPr/>
        </p:nvPicPr>
        <p:blipFill>
          <a:blip r:embed="rId3"/>
          <a:stretch/>
        </p:blipFill>
        <p:spPr bwMode="auto">
          <a:xfrm>
            <a:off x="2733243" y="98788"/>
            <a:ext cx="5811948" cy="4308157"/>
          </a:xfrm>
          <a:prstGeom prst="rect">
            <a:avLst/>
          </a:prstGeom>
        </p:spPr>
      </p:pic>
      <p:pic>
        <p:nvPicPr>
          <p:cNvPr id="6" name="Grafik 7"/>
          <p:cNvPicPr>
            <a:picLocks noChangeAspect="1"/>
          </p:cNvPicPr>
          <p:nvPr/>
        </p:nvPicPr>
        <p:blipFill>
          <a:blip r:embed="rId4"/>
          <a:stretch/>
        </p:blipFill>
        <p:spPr bwMode="auto">
          <a:xfrm>
            <a:off x="2733243" y="98788"/>
            <a:ext cx="5811948" cy="4308157"/>
          </a:xfrm>
          <a:prstGeom prst="rect">
            <a:avLst/>
          </a:prstGeom>
        </p:spPr>
      </p:pic>
      <p:pic>
        <p:nvPicPr>
          <p:cNvPr id="7" name="Grafik 8"/>
          <p:cNvPicPr>
            <a:picLocks noChangeAspect="1"/>
          </p:cNvPicPr>
          <p:nvPr/>
        </p:nvPicPr>
        <p:blipFill>
          <a:blip r:embed="rId5"/>
          <a:stretch/>
        </p:blipFill>
        <p:spPr bwMode="auto">
          <a:xfrm>
            <a:off x="2733243" y="98788"/>
            <a:ext cx="5811948" cy="4308157"/>
          </a:xfrm>
          <a:prstGeom prst="rect">
            <a:avLst/>
          </a:prstGeom>
        </p:spPr>
      </p:pic>
      <p:pic>
        <p:nvPicPr>
          <p:cNvPr id="8" name="Grafik 9"/>
          <p:cNvPicPr>
            <a:picLocks noChangeAspect="1"/>
          </p:cNvPicPr>
          <p:nvPr/>
        </p:nvPicPr>
        <p:blipFill>
          <a:blip r:embed="rId6"/>
          <a:stretch/>
        </p:blipFill>
        <p:spPr bwMode="auto">
          <a:xfrm>
            <a:off x="2733243" y="98788"/>
            <a:ext cx="5811948" cy="4308157"/>
          </a:xfrm>
          <a:prstGeom prst="rect">
            <a:avLst/>
          </a:prstGeom>
        </p:spPr>
      </p:pic>
      <p:pic>
        <p:nvPicPr>
          <p:cNvPr id="9" name="Grafik 10"/>
          <p:cNvPicPr>
            <a:picLocks noChangeAspect="1"/>
          </p:cNvPicPr>
          <p:nvPr/>
        </p:nvPicPr>
        <p:blipFill>
          <a:blip r:embed="rId7"/>
          <a:stretch/>
        </p:blipFill>
        <p:spPr bwMode="auto">
          <a:xfrm>
            <a:off x="2733243" y="98788"/>
            <a:ext cx="5811948" cy="4308157"/>
          </a:xfrm>
          <a:prstGeom prst="rect">
            <a:avLst/>
          </a:prstGeom>
        </p:spPr>
      </p:pic>
      <p:pic>
        <p:nvPicPr>
          <p:cNvPr id="10" name="Grafik 11"/>
          <p:cNvPicPr>
            <a:picLocks noChangeAspect="1"/>
          </p:cNvPicPr>
          <p:nvPr/>
        </p:nvPicPr>
        <p:blipFill>
          <a:blip r:embed="rId8"/>
          <a:stretch/>
        </p:blipFill>
        <p:spPr bwMode="auto">
          <a:xfrm>
            <a:off x="2733243" y="98788"/>
            <a:ext cx="5811948" cy="4308157"/>
          </a:xfrm>
          <a:prstGeom prst="rect">
            <a:avLst/>
          </a:prstGeom>
        </p:spPr>
      </p:pic>
      <p:pic>
        <p:nvPicPr>
          <p:cNvPr id="11" name="Grafik 12"/>
          <p:cNvPicPr>
            <a:picLocks noChangeAspect="1"/>
          </p:cNvPicPr>
          <p:nvPr/>
        </p:nvPicPr>
        <p:blipFill>
          <a:blip r:embed="rId9"/>
          <a:stretch/>
        </p:blipFill>
        <p:spPr bwMode="auto">
          <a:xfrm>
            <a:off x="2733243" y="98788"/>
            <a:ext cx="5811948" cy="4308157"/>
          </a:xfrm>
          <a:prstGeom prst="rect">
            <a:avLst/>
          </a:prstGeom>
        </p:spPr>
      </p:pic>
      <p:pic>
        <p:nvPicPr>
          <p:cNvPr id="12" name="Grafik 13"/>
          <p:cNvPicPr>
            <a:picLocks noChangeAspect="1"/>
          </p:cNvPicPr>
          <p:nvPr/>
        </p:nvPicPr>
        <p:blipFill>
          <a:blip r:embed="rId10"/>
          <a:stretch/>
        </p:blipFill>
        <p:spPr bwMode="auto">
          <a:xfrm>
            <a:off x="2733243" y="98788"/>
            <a:ext cx="5811948" cy="4308157"/>
          </a:xfrm>
          <a:prstGeom prst="rect">
            <a:avLst/>
          </a:prstGeom>
        </p:spPr>
      </p:pic>
      <p:pic>
        <p:nvPicPr>
          <p:cNvPr id="13" name="Grafik 14"/>
          <p:cNvPicPr>
            <a:picLocks noChangeAspect="1"/>
          </p:cNvPicPr>
          <p:nvPr/>
        </p:nvPicPr>
        <p:blipFill>
          <a:blip r:embed="rId11"/>
          <a:stretch/>
        </p:blipFill>
        <p:spPr bwMode="auto">
          <a:xfrm>
            <a:off x="2733243" y="98788"/>
            <a:ext cx="5811948" cy="4308157"/>
          </a:xfrm>
          <a:prstGeom prst="rect">
            <a:avLst/>
          </a:prstGeom>
        </p:spPr>
      </p:pic>
      <p:pic>
        <p:nvPicPr>
          <p:cNvPr id="14" name="Grafik 15"/>
          <p:cNvPicPr>
            <a:picLocks noChangeAspect="1"/>
          </p:cNvPicPr>
          <p:nvPr/>
        </p:nvPicPr>
        <p:blipFill>
          <a:blip r:embed="rId12"/>
          <a:stretch/>
        </p:blipFill>
        <p:spPr bwMode="auto">
          <a:xfrm>
            <a:off x="2733243" y="98788"/>
            <a:ext cx="5811948" cy="4308157"/>
          </a:xfrm>
          <a:prstGeom prst="rect">
            <a:avLst/>
          </a:prstGeom>
        </p:spPr>
      </p:pic>
      <p:pic>
        <p:nvPicPr>
          <p:cNvPr id="15" name="Grafik 16"/>
          <p:cNvPicPr>
            <a:picLocks noChangeAspect="1"/>
          </p:cNvPicPr>
          <p:nvPr/>
        </p:nvPicPr>
        <p:blipFill>
          <a:blip r:embed="rId13"/>
          <a:stretch/>
        </p:blipFill>
        <p:spPr bwMode="auto">
          <a:xfrm>
            <a:off x="2733243" y="98788"/>
            <a:ext cx="5811948" cy="4308157"/>
          </a:xfrm>
          <a:prstGeom prst="rect">
            <a:avLst/>
          </a:prstGeom>
        </p:spPr>
      </p:pic>
      <p:pic>
        <p:nvPicPr>
          <p:cNvPr id="16" name="Grafik 17"/>
          <p:cNvPicPr>
            <a:picLocks noChangeAspect="1"/>
          </p:cNvPicPr>
          <p:nvPr/>
        </p:nvPicPr>
        <p:blipFill>
          <a:blip r:embed="rId14"/>
          <a:stretch/>
        </p:blipFill>
        <p:spPr bwMode="auto">
          <a:xfrm>
            <a:off x="213565" y="2437230"/>
            <a:ext cx="356617" cy="1786132"/>
          </a:xfrm>
          <a:prstGeom prst="rect">
            <a:avLst/>
          </a:prstGeom>
        </p:spPr>
      </p:pic>
      <p:sp>
        <p:nvSpPr>
          <p:cNvPr id="17" name="Inhaltsplatzhalter 3"/>
          <p:cNvSpPr>
            <a:spLocks/>
          </p:cNvSpPr>
          <p:nvPr/>
        </p:nvSpPr>
        <p:spPr bwMode="auto">
          <a:xfrm>
            <a:off x="634864" y="2370536"/>
            <a:ext cx="1798949" cy="337206"/>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en-US" sz="1400"/>
              <a:t>aerosol particles</a:t>
            </a:r>
            <a:endParaRPr/>
          </a:p>
        </p:txBody>
      </p:sp>
      <p:sp>
        <p:nvSpPr>
          <p:cNvPr id="18" name="Inhaltsplatzhalter 3"/>
          <p:cNvSpPr>
            <a:spLocks/>
          </p:cNvSpPr>
          <p:nvPr/>
        </p:nvSpPr>
        <p:spPr bwMode="auto">
          <a:xfrm>
            <a:off x="634863" y="2815472"/>
            <a:ext cx="1798949" cy="337206"/>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en-US" sz="1400"/>
              <a:t>cloud droplets</a:t>
            </a:r>
            <a:endParaRPr/>
          </a:p>
        </p:txBody>
      </p:sp>
      <p:sp>
        <p:nvSpPr>
          <p:cNvPr id="19" name="Inhaltsplatzhalter 3"/>
          <p:cNvSpPr>
            <a:spLocks/>
          </p:cNvSpPr>
          <p:nvPr/>
        </p:nvSpPr>
        <p:spPr bwMode="auto">
          <a:xfrm>
            <a:off x="634864" y="3278187"/>
            <a:ext cx="1798949" cy="337206"/>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en-US" sz="1400"/>
              <a:t>ice particles</a:t>
            </a:r>
            <a:endParaRPr/>
          </a:p>
        </p:txBody>
      </p:sp>
      <p:sp>
        <p:nvSpPr>
          <p:cNvPr id="20" name="Inhaltsplatzhalter 3"/>
          <p:cNvSpPr>
            <a:spLocks/>
          </p:cNvSpPr>
          <p:nvPr/>
        </p:nvSpPr>
        <p:spPr bwMode="auto">
          <a:xfrm>
            <a:off x="634862" y="3647794"/>
            <a:ext cx="1798949" cy="337206"/>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en-US" sz="1400"/>
              <a:t>large ice particles</a:t>
            </a:r>
            <a:endParaRPr/>
          </a:p>
        </p:txBody>
      </p:sp>
      <p:sp>
        <p:nvSpPr>
          <p:cNvPr id="21" name="Inhaltsplatzhalter 3"/>
          <p:cNvSpPr>
            <a:spLocks/>
          </p:cNvSpPr>
          <p:nvPr/>
        </p:nvSpPr>
        <p:spPr bwMode="auto">
          <a:xfrm>
            <a:off x="634860" y="3998609"/>
            <a:ext cx="1798949" cy="337206"/>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en-US" sz="1400"/>
              <a:t>rain</a:t>
            </a:r>
            <a:endParaRPr/>
          </a:p>
        </p:txBody>
      </p:sp>
      <p:sp>
        <p:nvSpPr>
          <p:cNvPr id="27" name="Textplatzhalter 2"/>
          <p:cNvSpPr>
            <a:spLocks noGrp="1"/>
          </p:cNvSpPr>
          <p:nvPr>
            <p:ph type="body" sz="quarter" idx="13"/>
          </p:nvPr>
        </p:nvSpPr>
        <p:spPr bwMode="auto">
          <a:xfrm>
            <a:off x="1076566" y="61892"/>
            <a:ext cx="7053811" cy="540987"/>
          </a:xfrm>
        </p:spPr>
        <p:txBody>
          <a:bodyPr/>
          <a:lstStyle/>
          <a:p>
            <a:pPr>
              <a:defRPr/>
            </a:pPr>
            <a:r>
              <a:rPr lang="en-US" sz="2000" dirty="0"/>
              <a:t>The role of aerosol in mixed-phase cloud processes</a:t>
            </a:r>
          </a:p>
        </p:txBody>
      </p:sp>
      <p:sp>
        <p:nvSpPr>
          <p:cNvPr id="28" name="TextBox 1"/>
          <p:cNvSpPr>
            <a:spLocks/>
          </p:cNvSpPr>
          <p:nvPr/>
        </p:nvSpPr>
        <p:spPr bwMode="auto">
          <a:xfrm>
            <a:off x="2295331" y="1013787"/>
            <a:ext cx="1658916" cy="646331"/>
          </a:xfrm>
          <a:prstGeom prst="rect">
            <a:avLst/>
          </a:prstGeom>
          <a:noFill/>
        </p:spPr>
        <p:txBody>
          <a:bodyPr wrap="none" rtlCol="0">
            <a:spAutoFit/>
          </a:bodyPr>
          <a:lstStyle/>
          <a:p>
            <a:pPr>
              <a:defRPr/>
            </a:pPr>
            <a:r>
              <a:rPr lang="de-DE" i="1">
                <a:solidFill>
                  <a:srgbClr val="0070C0"/>
                </a:solidFill>
              </a:rPr>
              <a:t>Heterogeneous </a:t>
            </a:r>
            <a:endParaRPr/>
          </a:p>
          <a:p>
            <a:pPr>
              <a:defRPr/>
            </a:pPr>
            <a:r>
              <a:rPr lang="de-DE" i="1">
                <a:solidFill>
                  <a:srgbClr val="0070C0"/>
                </a:solidFill>
              </a:rPr>
              <a:t>ice nucleation</a:t>
            </a:r>
            <a:endParaRPr lang="en-US" i="1">
              <a:solidFill>
                <a:srgbClr val="0070C0"/>
              </a:solidFill>
            </a:endParaRPr>
          </a:p>
        </p:txBody>
      </p:sp>
      <p:sp>
        <p:nvSpPr>
          <p:cNvPr id="29" name="TextBox 27"/>
          <p:cNvSpPr>
            <a:spLocks/>
          </p:cNvSpPr>
          <p:nvPr/>
        </p:nvSpPr>
        <p:spPr bwMode="auto">
          <a:xfrm>
            <a:off x="6581192" y="2519155"/>
            <a:ext cx="845976" cy="369332"/>
          </a:xfrm>
          <a:prstGeom prst="rect">
            <a:avLst/>
          </a:prstGeom>
          <a:noFill/>
        </p:spPr>
        <p:txBody>
          <a:bodyPr wrap="square" rtlCol="0">
            <a:spAutoFit/>
          </a:bodyPr>
          <a:lstStyle/>
          <a:p>
            <a:pPr>
              <a:defRPr/>
            </a:pPr>
            <a:r>
              <a:rPr lang="de-DE" i="1">
                <a:solidFill>
                  <a:srgbClr val="0070C0"/>
                </a:solidFill>
              </a:rPr>
              <a:t>Riming</a:t>
            </a:r>
            <a:endParaRPr lang="en-US" i="1">
              <a:solidFill>
                <a:srgbClr val="0070C0"/>
              </a:solidFill>
            </a:endParaRPr>
          </a:p>
        </p:txBody>
      </p:sp>
      <p:sp>
        <p:nvSpPr>
          <p:cNvPr id="30" name="TextBox 28"/>
          <p:cNvSpPr>
            <a:spLocks/>
          </p:cNvSpPr>
          <p:nvPr/>
        </p:nvSpPr>
        <p:spPr bwMode="auto">
          <a:xfrm>
            <a:off x="7270102" y="2020467"/>
            <a:ext cx="1402702" cy="369332"/>
          </a:xfrm>
          <a:prstGeom prst="rect">
            <a:avLst/>
          </a:prstGeom>
          <a:noFill/>
        </p:spPr>
        <p:txBody>
          <a:bodyPr wrap="square" rtlCol="0">
            <a:spAutoFit/>
          </a:bodyPr>
          <a:lstStyle/>
          <a:p>
            <a:pPr>
              <a:defRPr/>
            </a:pPr>
            <a:r>
              <a:rPr lang="de-DE" i="1">
                <a:solidFill>
                  <a:srgbClr val="0070C0"/>
                </a:solidFill>
              </a:rPr>
              <a:t>Aggregation</a:t>
            </a:r>
            <a:endParaRPr lang="en-US" i="1">
              <a:solidFill>
                <a:srgbClr val="0070C0"/>
              </a:solidFill>
            </a:endParaRPr>
          </a:p>
        </p:txBody>
      </p:sp>
      <p:sp>
        <p:nvSpPr>
          <p:cNvPr id="31" name="Rectangle 30"/>
          <p:cNvSpPr/>
          <p:nvPr/>
        </p:nvSpPr>
        <p:spPr bwMode="auto">
          <a:xfrm>
            <a:off x="5367102" y="2888487"/>
            <a:ext cx="1332277" cy="214350"/>
          </a:xfrm>
          <a:prstGeom prst="rect">
            <a:avLst/>
          </a:prstGeom>
          <a:solidFill>
            <a:srgbClr val="CBCB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32" name="TextBox 29"/>
          <p:cNvSpPr>
            <a:spLocks/>
          </p:cNvSpPr>
          <p:nvPr/>
        </p:nvSpPr>
        <p:spPr bwMode="auto">
          <a:xfrm>
            <a:off x="5296535" y="2827942"/>
            <a:ext cx="1560838" cy="369332"/>
          </a:xfrm>
          <a:prstGeom prst="rect">
            <a:avLst/>
          </a:prstGeom>
          <a:noFill/>
        </p:spPr>
        <p:txBody>
          <a:bodyPr wrap="square" rtlCol="0">
            <a:spAutoFit/>
          </a:bodyPr>
          <a:lstStyle/>
          <a:p>
            <a:pPr>
              <a:defRPr/>
            </a:pPr>
            <a:r>
              <a:rPr lang="de-DE" i="1">
                <a:solidFill>
                  <a:srgbClr val="0070C0"/>
                </a:solidFill>
              </a:rPr>
              <a:t>Multiplication</a:t>
            </a:r>
            <a:endParaRPr lang="en-US" i="1">
              <a:solidFill>
                <a:srgbClr val="0070C0"/>
              </a:solidFill>
            </a:endParaRPr>
          </a:p>
        </p:txBody>
      </p:sp>
      <p:sp>
        <p:nvSpPr>
          <p:cNvPr id="34" name="Inhaltsplatzhalter 3"/>
          <p:cNvSpPr>
            <a:spLocks/>
          </p:cNvSpPr>
          <p:nvPr/>
        </p:nvSpPr>
        <p:spPr bwMode="auto">
          <a:xfrm>
            <a:off x="4106933" y="4148754"/>
            <a:ext cx="4948518" cy="730732"/>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de-DE" sz="1600" dirty="0" err="1"/>
              <a:t>How</a:t>
            </a:r>
            <a:r>
              <a:rPr lang="de-DE" sz="1600" dirty="0"/>
              <a:t> do </a:t>
            </a:r>
            <a:r>
              <a:rPr lang="de-DE" sz="1600" dirty="0" err="1"/>
              <a:t>aerosols</a:t>
            </a:r>
            <a:r>
              <a:rPr lang="de-DE" sz="1600" dirty="0"/>
              <a:t> </a:t>
            </a:r>
            <a:r>
              <a:rPr lang="de-DE" sz="1600" dirty="0" err="1"/>
              <a:t>influence</a:t>
            </a:r>
            <a:r>
              <a:rPr lang="de-DE" sz="1600" dirty="0"/>
              <a:t> </a:t>
            </a:r>
            <a:r>
              <a:rPr lang="de-DE" sz="1600" dirty="0" err="1"/>
              <a:t>occurrence</a:t>
            </a:r>
            <a:r>
              <a:rPr lang="de-DE" sz="1600" dirty="0"/>
              <a:t> </a:t>
            </a:r>
            <a:r>
              <a:rPr lang="de-DE" sz="1600" dirty="0" err="1"/>
              <a:t>frequency</a:t>
            </a:r>
            <a:r>
              <a:rPr lang="de-DE" sz="1600" dirty="0"/>
              <a:t> </a:t>
            </a:r>
            <a:r>
              <a:rPr lang="de-DE" sz="1600" dirty="0" err="1"/>
              <a:t>of</a:t>
            </a:r>
            <a:r>
              <a:rPr lang="de-DE" sz="1600" dirty="0"/>
              <a:t> </a:t>
            </a:r>
            <a:r>
              <a:rPr lang="de-DE" sz="1600" dirty="0" err="1"/>
              <a:t>microphysical</a:t>
            </a:r>
            <a:r>
              <a:rPr lang="de-DE" sz="1600" dirty="0"/>
              <a:t> </a:t>
            </a:r>
            <a:r>
              <a:rPr lang="de-DE" sz="1600" dirty="0" err="1"/>
              <a:t>growth</a:t>
            </a:r>
            <a:r>
              <a:rPr lang="de-DE" sz="1600" dirty="0"/>
              <a:t> </a:t>
            </a:r>
            <a:r>
              <a:rPr lang="de-DE" sz="1600" dirty="0" err="1"/>
              <a:t>processes</a:t>
            </a:r>
            <a:r>
              <a:rPr lang="de-DE" sz="1600" dirty="0"/>
              <a:t>?</a:t>
            </a:r>
            <a:endParaRPr lang="en-US" sz="1200" dirty="0"/>
          </a:p>
        </p:txBody>
      </p:sp>
      <p:sp>
        <p:nvSpPr>
          <p:cNvPr id="2" name="TextBox 1">
            <a:extLst>
              <a:ext uri="{FF2B5EF4-FFF2-40B4-BE49-F238E27FC236}">
                <a16:creationId xmlns:a16="http://schemas.microsoft.com/office/drawing/2014/main" id="{F8F64FE6-7EAC-9844-B0B7-0FD818AB1B76}"/>
              </a:ext>
            </a:extLst>
          </p:cNvPr>
          <p:cNvSpPr txBox="1"/>
          <p:nvPr/>
        </p:nvSpPr>
        <p:spPr>
          <a:xfrm>
            <a:off x="48384" y="1623104"/>
            <a:ext cx="2589170" cy="307777"/>
          </a:xfrm>
          <a:prstGeom prst="rect">
            <a:avLst/>
          </a:prstGeom>
          <a:noFill/>
        </p:spPr>
        <p:txBody>
          <a:bodyPr wrap="none" rtlCol="0">
            <a:spAutoFit/>
          </a:bodyPr>
          <a:lstStyle/>
          <a:p>
            <a:r>
              <a:rPr lang="de-DE" sz="1400" dirty="0"/>
              <a:t>CCN... Cloud </a:t>
            </a:r>
            <a:r>
              <a:rPr lang="de-DE" sz="1400" dirty="0" err="1"/>
              <a:t>condensation</a:t>
            </a:r>
            <a:r>
              <a:rPr lang="de-DE" sz="1400" dirty="0"/>
              <a:t> </a:t>
            </a:r>
            <a:r>
              <a:rPr lang="de-DE" sz="1400" dirty="0" err="1"/>
              <a:t>nuclei</a:t>
            </a:r>
            <a:endParaRPr lang="de-DE" sz="1400" dirty="0"/>
          </a:p>
        </p:txBody>
      </p:sp>
      <p:sp>
        <p:nvSpPr>
          <p:cNvPr id="33" name="TextBox 32">
            <a:extLst>
              <a:ext uri="{FF2B5EF4-FFF2-40B4-BE49-F238E27FC236}">
                <a16:creationId xmlns:a16="http://schemas.microsoft.com/office/drawing/2014/main" id="{ADC79142-E505-E94C-A92A-5EB6AFFE449F}"/>
              </a:ext>
            </a:extLst>
          </p:cNvPr>
          <p:cNvSpPr txBox="1"/>
          <p:nvPr/>
        </p:nvSpPr>
        <p:spPr bwMode="auto">
          <a:xfrm>
            <a:off x="118776" y="1903933"/>
            <a:ext cx="2287806" cy="307777"/>
          </a:xfrm>
          <a:prstGeom prst="rect">
            <a:avLst/>
          </a:prstGeom>
          <a:noFill/>
        </p:spPr>
        <p:txBody>
          <a:bodyPr wrap="none" rtlCol="0">
            <a:spAutoFit/>
          </a:bodyPr>
          <a:lstStyle/>
          <a:p>
            <a:r>
              <a:rPr lang="de-DE" sz="1400" dirty="0"/>
              <a:t>INP... </a:t>
            </a:r>
            <a:r>
              <a:rPr lang="de-DE" sz="1400" dirty="0" err="1"/>
              <a:t>ice</a:t>
            </a:r>
            <a:r>
              <a:rPr lang="de-DE" sz="1400" dirty="0"/>
              <a:t> </a:t>
            </a:r>
            <a:r>
              <a:rPr lang="de-DE" sz="1400" dirty="0" err="1"/>
              <a:t>nucleating</a:t>
            </a:r>
            <a:r>
              <a:rPr lang="de-DE" sz="1400" dirty="0"/>
              <a:t> </a:t>
            </a:r>
            <a:r>
              <a:rPr lang="de-DE" sz="1400" dirty="0" err="1"/>
              <a:t>particles</a:t>
            </a:r>
            <a:endParaRPr lang="de-DE" sz="1400" dirty="0"/>
          </a:p>
        </p:txBody>
      </p:sp>
    </p:spTree>
    <p:extLst>
      <p:ext uri="{BB962C8B-B14F-4D97-AF65-F5344CB8AC3E}">
        <p14:creationId xmlns:p14="http://schemas.microsoft.com/office/powerpoint/2010/main" val="1482313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82FBEC-A072-4F27-A1A4-640195FD54DA}"/>
              </a:ext>
            </a:extLst>
          </p:cNvPr>
          <p:cNvSpPr>
            <a:spLocks noGrp="1"/>
          </p:cNvSpPr>
          <p:nvPr>
            <p:ph idx="1"/>
          </p:nvPr>
        </p:nvSpPr>
        <p:spPr>
          <a:xfrm>
            <a:off x="457199" y="1245658"/>
            <a:ext cx="4019551" cy="2977092"/>
          </a:xfrm>
        </p:spPr>
        <p:txBody>
          <a:bodyPr/>
          <a:lstStyle/>
          <a:p>
            <a:pPr marL="0" indent="0">
              <a:buNone/>
            </a:pPr>
            <a:r>
              <a:rPr lang="en-US" b="1" i="1" dirty="0"/>
              <a:t>Observation part :</a:t>
            </a:r>
          </a:p>
          <a:p>
            <a:endParaRPr lang="en-US" dirty="0"/>
          </a:p>
          <a:p>
            <a:r>
              <a:rPr lang="en-US" dirty="0"/>
              <a:t>Phase calibration of SLDR and </a:t>
            </a:r>
            <a:r>
              <a:rPr lang="el-GR" dirty="0"/>
              <a:t>ρ</a:t>
            </a:r>
            <a:r>
              <a:rPr lang="de-DE" dirty="0"/>
              <a:t>c</a:t>
            </a:r>
            <a:r>
              <a:rPr lang="en-US" dirty="0"/>
              <a:t>x</a:t>
            </a:r>
          </a:p>
          <a:p>
            <a:r>
              <a:rPr lang="en-US" dirty="0"/>
              <a:t>Work directly with raw spectra (</a:t>
            </a:r>
            <a:r>
              <a:rPr lang="en-US" dirty="0" err="1"/>
              <a:t>Metek</a:t>
            </a:r>
            <a:r>
              <a:rPr lang="en-US" dirty="0"/>
              <a:t> </a:t>
            </a:r>
            <a:r>
              <a:rPr lang="en-US" dirty="0" err="1"/>
              <a:t>pdm</a:t>
            </a:r>
            <a:r>
              <a:rPr lang="en-US" dirty="0"/>
              <a:t> files) instead of moment data</a:t>
            </a:r>
          </a:p>
          <a:p>
            <a:r>
              <a:rPr lang="en-US" dirty="0"/>
              <a:t>Apply peak detection algorithms (</a:t>
            </a:r>
            <a:r>
              <a:rPr lang="en-US" dirty="0" err="1"/>
              <a:t>PeakTree</a:t>
            </a:r>
            <a:r>
              <a:rPr lang="en-US" dirty="0"/>
              <a:t>) to spectra of SLDR</a:t>
            </a:r>
          </a:p>
          <a:p>
            <a:pPr marL="0" indent="0">
              <a:buNone/>
            </a:pPr>
            <a:endParaRPr lang="en-US" dirty="0"/>
          </a:p>
        </p:txBody>
      </p:sp>
      <p:sp>
        <p:nvSpPr>
          <p:cNvPr id="8" name="Content Placeholder 7">
            <a:extLst>
              <a:ext uri="{FF2B5EF4-FFF2-40B4-BE49-F238E27FC236}">
                <a16:creationId xmlns:a16="http://schemas.microsoft.com/office/drawing/2014/main" id="{9516A0AF-0CFC-43F5-8451-ED4F25A90E04}"/>
              </a:ext>
            </a:extLst>
          </p:cNvPr>
          <p:cNvSpPr>
            <a:spLocks noGrp="1"/>
          </p:cNvSpPr>
          <p:nvPr>
            <p:ph idx="14"/>
          </p:nvPr>
        </p:nvSpPr>
        <p:spPr>
          <a:xfrm>
            <a:off x="4667250" y="1248303"/>
            <a:ext cx="3962400" cy="2977092"/>
          </a:xfrm>
        </p:spPr>
        <p:txBody>
          <a:bodyPr/>
          <a:lstStyle/>
          <a:p>
            <a:pPr marL="0" indent="0">
              <a:buNone/>
            </a:pPr>
            <a:r>
              <a:rPr lang="en-US" b="1" i="1" dirty="0"/>
              <a:t>Modelling part :</a:t>
            </a:r>
          </a:p>
          <a:p>
            <a:pPr marL="0" indent="0">
              <a:buNone/>
            </a:pPr>
            <a:endParaRPr lang="en-US" dirty="0"/>
          </a:p>
          <a:p>
            <a:r>
              <a:rPr lang="en-US" dirty="0"/>
              <a:t>Derive radar observables from forwards models (CR-SIM)</a:t>
            </a:r>
          </a:p>
          <a:p>
            <a:endParaRPr lang="en-US" dirty="0"/>
          </a:p>
        </p:txBody>
      </p:sp>
      <p:sp>
        <p:nvSpPr>
          <p:cNvPr id="9" name="Title 1">
            <a:extLst>
              <a:ext uri="{FF2B5EF4-FFF2-40B4-BE49-F238E27FC236}">
                <a16:creationId xmlns:a16="http://schemas.microsoft.com/office/drawing/2014/main" id="{489942FA-521D-41A7-B083-08DE3AA67834}"/>
              </a:ext>
            </a:extLst>
          </p:cNvPr>
          <p:cNvSpPr>
            <a:spLocks noGrp="1"/>
          </p:cNvSpPr>
          <p:nvPr>
            <p:ph type="title"/>
          </p:nvPr>
        </p:nvSpPr>
        <p:spPr>
          <a:xfrm>
            <a:off x="457200" y="304798"/>
            <a:ext cx="8229600" cy="480063"/>
          </a:xfr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normAutofit/>
          </a:bodyPr>
          <a:lstStyle/>
          <a:p>
            <a:pPr algn="ctr"/>
            <a:r>
              <a:rPr lang="de-DE" cap="none" dirty="0">
                <a:solidFill>
                  <a:schemeClr val="bg1"/>
                </a:solidFill>
              </a:rPr>
              <a:t>Work plan </a:t>
            </a:r>
            <a:r>
              <a:rPr lang="de-DE" cap="none" dirty="0" err="1">
                <a:solidFill>
                  <a:schemeClr val="bg1"/>
                </a:solidFill>
              </a:rPr>
              <a:t>for</a:t>
            </a:r>
            <a:r>
              <a:rPr lang="de-DE" cap="none" dirty="0">
                <a:solidFill>
                  <a:schemeClr val="bg1"/>
                </a:solidFill>
              </a:rPr>
              <a:t> </a:t>
            </a:r>
            <a:r>
              <a:rPr lang="de-DE" cap="none" dirty="0" err="1">
                <a:solidFill>
                  <a:schemeClr val="bg1"/>
                </a:solidFill>
              </a:rPr>
              <a:t>the</a:t>
            </a:r>
            <a:r>
              <a:rPr lang="de-DE" cap="none" dirty="0">
                <a:solidFill>
                  <a:schemeClr val="bg1"/>
                </a:solidFill>
              </a:rPr>
              <a:t> </a:t>
            </a:r>
            <a:r>
              <a:rPr lang="de-DE" cap="none" dirty="0" err="1">
                <a:solidFill>
                  <a:schemeClr val="bg1"/>
                </a:solidFill>
              </a:rPr>
              <a:t>next</a:t>
            </a:r>
            <a:r>
              <a:rPr lang="de-DE" cap="none" dirty="0">
                <a:solidFill>
                  <a:schemeClr val="bg1"/>
                </a:solidFill>
              </a:rPr>
              <a:t> </a:t>
            </a:r>
            <a:r>
              <a:rPr lang="de-DE" cap="none" dirty="0" err="1">
                <a:solidFill>
                  <a:schemeClr val="bg1"/>
                </a:solidFill>
              </a:rPr>
              <a:t>steps</a:t>
            </a:r>
            <a:endParaRPr lang="en-US" cap="none" dirty="0">
              <a:solidFill>
                <a:schemeClr val="bg1"/>
              </a:solidFill>
            </a:endParaRPr>
          </a:p>
        </p:txBody>
      </p:sp>
    </p:spTree>
    <p:extLst>
      <p:ext uri="{BB962C8B-B14F-4D97-AF65-F5344CB8AC3E}">
        <p14:creationId xmlns:p14="http://schemas.microsoft.com/office/powerpoint/2010/main" val="2325186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31</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16" name="Titel 1"/>
          <p:cNvSpPr>
            <a:spLocks noGrp="1"/>
          </p:cNvSpPr>
          <p:nvPr>
            <p:ph type="title"/>
          </p:nvPr>
        </p:nvSpPr>
        <p:spPr>
          <a:xfrm>
            <a:off x="293077" y="195921"/>
            <a:ext cx="8234363" cy="758825"/>
          </a:xfrm>
        </p:spPr>
        <p:txBody>
          <a:bodyPr/>
          <a:lstStyle/>
          <a:p>
            <a:r>
              <a:rPr lang="de-DE" dirty="0" err="1"/>
              <a:t>What</a:t>
            </a:r>
            <a:r>
              <a:rPr lang="de-DE" dirty="0"/>
              <a:t> </a:t>
            </a:r>
            <a:r>
              <a:rPr lang="de-DE" dirty="0" err="1"/>
              <a:t>we</a:t>
            </a:r>
            <a:r>
              <a:rPr lang="de-DE" dirty="0"/>
              <a:t> </a:t>
            </a:r>
            <a:r>
              <a:rPr lang="de-DE" dirty="0" err="1"/>
              <a:t>did</a:t>
            </a:r>
            <a:r>
              <a:rPr lang="de-DE" dirty="0"/>
              <a:t> so </a:t>
            </a:r>
            <a:r>
              <a:rPr lang="de-DE" dirty="0" err="1"/>
              <a:t>far</a:t>
            </a:r>
            <a:r>
              <a:rPr lang="de-DE" dirty="0"/>
              <a:t>…</a:t>
            </a:r>
            <a:br>
              <a:rPr lang="de-DE" dirty="0"/>
            </a:br>
            <a:endParaRPr lang="en-US" dirty="0"/>
          </a:p>
        </p:txBody>
      </p:sp>
      <p:graphicFrame>
        <p:nvGraphicFramePr>
          <p:cNvPr id="7" name="Inhaltsplatzhalter 6"/>
          <p:cNvGraphicFramePr>
            <a:graphicFrameLocks noGrp="1"/>
          </p:cNvGraphicFramePr>
          <p:nvPr>
            <p:ph idx="1"/>
            <p:extLst/>
          </p:nvPr>
        </p:nvGraphicFramePr>
        <p:xfrm>
          <a:off x="293077" y="708222"/>
          <a:ext cx="8557846" cy="2620492"/>
        </p:xfrm>
        <a:graphic>
          <a:graphicData uri="http://schemas.openxmlformats.org/drawingml/2006/table">
            <a:tbl>
              <a:tblPr firstRow="1" bandRow="1">
                <a:tableStyleId>{5C22544A-7EE6-4342-B048-85BDC9FD1C3A}</a:tableStyleId>
              </a:tblPr>
              <a:tblGrid>
                <a:gridCol w="4278923">
                  <a:extLst>
                    <a:ext uri="{9D8B030D-6E8A-4147-A177-3AD203B41FA5}">
                      <a16:colId xmlns:a16="http://schemas.microsoft.com/office/drawing/2014/main" val="1307804554"/>
                    </a:ext>
                  </a:extLst>
                </a:gridCol>
                <a:gridCol w="4278923">
                  <a:extLst>
                    <a:ext uri="{9D8B030D-6E8A-4147-A177-3AD203B41FA5}">
                      <a16:colId xmlns:a16="http://schemas.microsoft.com/office/drawing/2014/main" val="616478720"/>
                    </a:ext>
                  </a:extLst>
                </a:gridCol>
              </a:tblGrid>
              <a:tr h="426523">
                <a:tc>
                  <a:txBody>
                    <a:bodyPr/>
                    <a:lstStyle/>
                    <a:p>
                      <a:r>
                        <a:rPr lang="de-DE" dirty="0"/>
                        <a:t>Teresa Vogl</a:t>
                      </a:r>
                      <a:endParaRPr lang="en-US" dirty="0"/>
                    </a:p>
                  </a:txBody>
                  <a:tcPr/>
                </a:tc>
                <a:tc>
                  <a:txBody>
                    <a:bodyPr/>
                    <a:lstStyle/>
                    <a:p>
                      <a:r>
                        <a:rPr lang="de-DE" dirty="0"/>
                        <a:t>Audrey </a:t>
                      </a:r>
                      <a:r>
                        <a:rPr lang="de-DE" dirty="0" err="1"/>
                        <a:t>Teisseire</a:t>
                      </a:r>
                      <a:endParaRPr lang="en-US" dirty="0"/>
                    </a:p>
                  </a:txBody>
                  <a:tcPr/>
                </a:tc>
                <a:extLst>
                  <a:ext uri="{0D108BD9-81ED-4DB2-BD59-A6C34878D82A}">
                    <a16:rowId xmlns:a16="http://schemas.microsoft.com/office/drawing/2014/main" val="3297985562"/>
                  </a:ext>
                </a:extLst>
              </a:tr>
              <a:tr h="426523">
                <a:tc>
                  <a:txBody>
                    <a:bodyPr/>
                    <a:lstStyle/>
                    <a:p>
                      <a:r>
                        <a:rPr lang="de-DE" dirty="0" err="1"/>
                        <a:t>Participation</a:t>
                      </a:r>
                      <a:r>
                        <a:rPr lang="de-DE" dirty="0"/>
                        <a:t> in Jülich </a:t>
                      </a:r>
                      <a:r>
                        <a:rPr lang="de-DE" dirty="0" err="1"/>
                        <a:t>summer</a:t>
                      </a:r>
                      <a:r>
                        <a:rPr lang="de-DE" baseline="0" dirty="0"/>
                        <a:t> </a:t>
                      </a:r>
                      <a:r>
                        <a:rPr lang="de-DE" baseline="0" dirty="0" err="1"/>
                        <a:t>school</a:t>
                      </a:r>
                      <a:endParaRPr lang="en-US" dirty="0"/>
                    </a:p>
                  </a:txBody>
                  <a:tcPr/>
                </a:tc>
                <a:tc>
                  <a:txBody>
                    <a:bodyPr/>
                    <a:lstStyle/>
                    <a:p>
                      <a:r>
                        <a:rPr lang="de-DE" dirty="0" err="1"/>
                        <a:t>Participation</a:t>
                      </a:r>
                      <a:r>
                        <a:rPr lang="de-DE" dirty="0"/>
                        <a:t> in </a:t>
                      </a:r>
                      <a:r>
                        <a:rPr lang="de-DE" dirty="0" err="1"/>
                        <a:t>Cloudnet</a:t>
                      </a:r>
                      <a:r>
                        <a:rPr lang="de-DE" dirty="0"/>
                        <a:t> </a:t>
                      </a:r>
                      <a:r>
                        <a:rPr lang="de-DE" dirty="0" err="1"/>
                        <a:t>training</a:t>
                      </a:r>
                      <a:r>
                        <a:rPr lang="de-DE" dirty="0"/>
                        <a:t> </a:t>
                      </a:r>
                      <a:r>
                        <a:rPr lang="de-DE" dirty="0" err="1"/>
                        <a:t>school</a:t>
                      </a:r>
                      <a:r>
                        <a:rPr lang="de-DE" dirty="0"/>
                        <a:t> </a:t>
                      </a:r>
                      <a:endParaRPr lang="en-US" dirty="0"/>
                    </a:p>
                  </a:txBody>
                  <a:tcPr/>
                </a:tc>
                <a:extLst>
                  <a:ext uri="{0D108BD9-81ED-4DB2-BD59-A6C34878D82A}">
                    <a16:rowId xmlns:a16="http://schemas.microsoft.com/office/drawing/2014/main" val="196622335"/>
                  </a:ext>
                </a:extLst>
              </a:tr>
              <a:tr h="426523">
                <a:tc>
                  <a:txBody>
                    <a:bodyPr/>
                    <a:lstStyle/>
                    <a:p>
                      <a:r>
                        <a:rPr lang="de-DE" dirty="0" err="1"/>
                        <a:t>Visit</a:t>
                      </a:r>
                      <a:r>
                        <a:rPr lang="de-DE" baseline="0" dirty="0"/>
                        <a:t> at OPTIMICE </a:t>
                      </a:r>
                      <a:r>
                        <a:rPr lang="de-DE" baseline="0" dirty="0" err="1"/>
                        <a:t>group</a:t>
                      </a:r>
                      <a:r>
                        <a:rPr lang="de-DE" baseline="0" dirty="0"/>
                        <a:t> in Cologne</a:t>
                      </a:r>
                      <a:endParaRPr lang="en-US" dirty="0"/>
                    </a:p>
                  </a:txBody>
                  <a:tcPr/>
                </a:tc>
                <a:tc>
                  <a:txBody>
                    <a:bodyPr/>
                    <a:lstStyle/>
                    <a:p>
                      <a:r>
                        <a:rPr lang="en-US" dirty="0"/>
                        <a:t>LGS-CAR Discussion Workshop</a:t>
                      </a:r>
                    </a:p>
                  </a:txBody>
                  <a:tcPr/>
                </a:tc>
                <a:extLst>
                  <a:ext uri="{0D108BD9-81ED-4DB2-BD59-A6C34878D82A}">
                    <a16:rowId xmlns:a16="http://schemas.microsoft.com/office/drawing/2014/main" val="2349267662"/>
                  </a:ext>
                </a:extLst>
              </a:tr>
              <a:tr h="426523">
                <a:tc>
                  <a:txBody>
                    <a:bodyPr/>
                    <a:lstStyle/>
                    <a:p>
                      <a:endParaRPr lang="en-US" dirty="0"/>
                    </a:p>
                  </a:txBody>
                  <a:tcPr/>
                </a:tc>
                <a:tc>
                  <a:txBody>
                    <a:bodyPr/>
                    <a:lstStyle/>
                    <a:p>
                      <a:r>
                        <a:rPr lang="en-US" dirty="0"/>
                        <a:t>Workshop Management PhD</a:t>
                      </a:r>
                    </a:p>
                  </a:txBody>
                  <a:tcPr/>
                </a:tc>
                <a:extLst>
                  <a:ext uri="{0D108BD9-81ED-4DB2-BD59-A6C34878D82A}">
                    <a16:rowId xmlns:a16="http://schemas.microsoft.com/office/drawing/2014/main" val="1415601055"/>
                  </a:ext>
                </a:extLst>
              </a:tr>
              <a:tr h="736190">
                <a:tc gridSpan="2">
                  <a:txBody>
                    <a:bodyPr/>
                    <a:lstStyle/>
                    <a:p>
                      <a:pPr marL="285750" indent="-285750" algn="ctr">
                        <a:buFont typeface="Arial" panose="020B0604020202020204" pitchFamily="34" charset="0"/>
                        <a:buChar char="•"/>
                      </a:pPr>
                      <a:r>
                        <a:rPr lang="de-DE" dirty="0" err="1"/>
                        <a:t>Stay</a:t>
                      </a:r>
                      <a:r>
                        <a:rPr lang="de-DE" baseline="0" dirty="0"/>
                        <a:t> at </a:t>
                      </a:r>
                      <a:r>
                        <a:rPr lang="de-DE" baseline="0" dirty="0" err="1"/>
                        <a:t>site</a:t>
                      </a:r>
                      <a:r>
                        <a:rPr lang="de-DE" baseline="0" dirty="0"/>
                        <a:t> </a:t>
                      </a:r>
                      <a:r>
                        <a:rPr lang="de-DE" dirty="0"/>
                        <a:t>in Punta Arenas (1 </a:t>
                      </a:r>
                      <a:r>
                        <a:rPr lang="de-DE" dirty="0" err="1"/>
                        <a:t>month</a:t>
                      </a:r>
                      <a:r>
                        <a:rPr lang="de-DE" dirty="0"/>
                        <a:t> </a:t>
                      </a:r>
                      <a:r>
                        <a:rPr lang="de-DE" dirty="0" err="1"/>
                        <a:t>each</a:t>
                      </a:r>
                      <a:r>
                        <a:rPr lang="de-DE" dirty="0"/>
                        <a:t>)</a:t>
                      </a:r>
                    </a:p>
                    <a:p>
                      <a:pPr marL="285750" indent="-285750" algn="ctr">
                        <a:buFont typeface="Arial" panose="020B0604020202020204" pitchFamily="34" charset="0"/>
                        <a:buChar char="•"/>
                      </a:pPr>
                      <a:r>
                        <a:rPr lang="de-DE" dirty="0"/>
                        <a:t>Oral and </a:t>
                      </a:r>
                      <a:r>
                        <a:rPr lang="de-DE" dirty="0" err="1"/>
                        <a:t>poster</a:t>
                      </a:r>
                      <a:r>
                        <a:rPr lang="de-DE" dirty="0"/>
                        <a:t> </a:t>
                      </a:r>
                      <a:r>
                        <a:rPr lang="de-DE" dirty="0" err="1"/>
                        <a:t>presentations</a:t>
                      </a:r>
                      <a:r>
                        <a:rPr lang="de-DE" baseline="0" dirty="0"/>
                        <a:t> at ISTP </a:t>
                      </a:r>
                      <a:r>
                        <a:rPr lang="de-DE" baseline="0" dirty="0" err="1"/>
                        <a:t>conference</a:t>
                      </a:r>
                      <a:r>
                        <a:rPr lang="de-DE" baseline="0" dirty="0"/>
                        <a:t> in Toulouse</a:t>
                      </a:r>
                    </a:p>
                    <a:p>
                      <a:pPr marL="285750" indent="-285750" algn="ctr">
                        <a:buFont typeface="Arial" panose="020B0604020202020204" pitchFamily="34" charset="0"/>
                        <a:buChar char="•"/>
                      </a:pPr>
                      <a:r>
                        <a:rPr lang="de-DE" baseline="0" dirty="0"/>
                        <a:t>CR-SIM Workshop, Leipzig</a:t>
                      </a:r>
                    </a:p>
                  </a:txBody>
                  <a:tcPr/>
                </a:tc>
                <a:tc hMerge="1">
                  <a:txBody>
                    <a:bodyPr/>
                    <a:lstStyle/>
                    <a:p>
                      <a:endParaRPr lang="en-US" dirty="0"/>
                    </a:p>
                  </a:txBody>
                  <a:tcPr/>
                </a:tc>
                <a:extLst>
                  <a:ext uri="{0D108BD9-81ED-4DB2-BD59-A6C34878D82A}">
                    <a16:rowId xmlns:a16="http://schemas.microsoft.com/office/drawing/2014/main" val="2219662317"/>
                  </a:ext>
                </a:extLst>
              </a:tr>
            </a:tbl>
          </a:graphicData>
        </a:graphic>
      </p:graphicFrame>
      <p:graphicFrame>
        <p:nvGraphicFramePr>
          <p:cNvPr id="3" name="Table 2">
            <a:extLst>
              <a:ext uri="{FF2B5EF4-FFF2-40B4-BE49-F238E27FC236}">
                <a16:creationId xmlns:a16="http://schemas.microsoft.com/office/drawing/2014/main" id="{52A58CE2-9247-4B35-8CD6-12CD010E4553}"/>
              </a:ext>
            </a:extLst>
          </p:cNvPr>
          <p:cNvGraphicFramePr>
            <a:graphicFrameLocks noGrp="1"/>
          </p:cNvGraphicFramePr>
          <p:nvPr>
            <p:extLst>
              <p:ext uri="{D42A27DB-BD31-4B8C-83A1-F6EECF244321}">
                <p14:modId xmlns:p14="http://schemas.microsoft.com/office/powerpoint/2010/main" val="885509860"/>
              </p:ext>
            </p:extLst>
          </p:nvPr>
        </p:nvGraphicFramePr>
        <p:xfrm>
          <a:off x="293077" y="3738945"/>
          <a:ext cx="8557846" cy="741680"/>
        </p:xfrm>
        <a:graphic>
          <a:graphicData uri="http://schemas.openxmlformats.org/drawingml/2006/table">
            <a:tbl>
              <a:tblPr firstRow="1" bandRow="1">
                <a:tableStyleId>{5C22544A-7EE6-4342-B048-85BDC9FD1C3A}</a:tableStyleId>
              </a:tblPr>
              <a:tblGrid>
                <a:gridCol w="4278923">
                  <a:extLst>
                    <a:ext uri="{9D8B030D-6E8A-4147-A177-3AD203B41FA5}">
                      <a16:colId xmlns:a16="http://schemas.microsoft.com/office/drawing/2014/main" val="3588825312"/>
                    </a:ext>
                  </a:extLst>
                </a:gridCol>
                <a:gridCol w="4278923">
                  <a:extLst>
                    <a:ext uri="{9D8B030D-6E8A-4147-A177-3AD203B41FA5}">
                      <a16:colId xmlns:a16="http://schemas.microsoft.com/office/drawing/2014/main" val="2487424716"/>
                    </a:ext>
                  </a:extLst>
                </a:gridCol>
              </a:tblGrid>
              <a:tr h="370840">
                <a:tc>
                  <a:txBody>
                    <a:bodyPr/>
                    <a:lstStyle/>
                    <a:p>
                      <a:r>
                        <a:rPr lang="en-US" dirty="0"/>
                        <a:t>Teresa Vogl</a:t>
                      </a:r>
                    </a:p>
                  </a:txBody>
                  <a:tcPr/>
                </a:tc>
                <a:tc>
                  <a:txBody>
                    <a:bodyPr/>
                    <a:lstStyle/>
                    <a:p>
                      <a:r>
                        <a:rPr lang="en-US" dirty="0"/>
                        <a:t>Audrey Teisseire</a:t>
                      </a:r>
                    </a:p>
                  </a:txBody>
                  <a:tcPr/>
                </a:tc>
                <a:extLst>
                  <a:ext uri="{0D108BD9-81ED-4DB2-BD59-A6C34878D82A}">
                    <a16:rowId xmlns:a16="http://schemas.microsoft.com/office/drawing/2014/main" val="2730460894"/>
                  </a:ext>
                </a:extLst>
              </a:tr>
              <a:tr h="370840">
                <a:tc>
                  <a:txBody>
                    <a:bodyPr/>
                    <a:lstStyle/>
                    <a:p>
                      <a:r>
                        <a:rPr lang="en-US" dirty="0"/>
                        <a:t>Visit Max </a:t>
                      </a:r>
                      <a:r>
                        <a:rPr lang="en-US" dirty="0" err="1"/>
                        <a:t>Maahn</a:t>
                      </a:r>
                      <a:r>
                        <a:rPr lang="en-US" dirty="0"/>
                        <a:t> at CIRES in Boulder</a:t>
                      </a:r>
                    </a:p>
                  </a:txBody>
                  <a:tcPr/>
                </a:tc>
                <a:tc>
                  <a:txBody>
                    <a:bodyPr/>
                    <a:lstStyle/>
                    <a:p>
                      <a:r>
                        <a:rPr lang="en-US" dirty="0"/>
                        <a:t>Visit Alexis Bern at EPFL in Lausanne</a:t>
                      </a:r>
                    </a:p>
                  </a:txBody>
                  <a:tcPr/>
                </a:tc>
                <a:extLst>
                  <a:ext uri="{0D108BD9-81ED-4DB2-BD59-A6C34878D82A}">
                    <a16:rowId xmlns:a16="http://schemas.microsoft.com/office/drawing/2014/main" val="4127439350"/>
                  </a:ext>
                </a:extLst>
              </a:tr>
            </a:tbl>
          </a:graphicData>
        </a:graphic>
      </p:graphicFrame>
      <p:sp>
        <p:nvSpPr>
          <p:cNvPr id="8" name="Titel 1">
            <a:extLst>
              <a:ext uri="{FF2B5EF4-FFF2-40B4-BE49-F238E27FC236}">
                <a16:creationId xmlns:a16="http://schemas.microsoft.com/office/drawing/2014/main" id="{34E006F9-A5C8-472B-AD4C-AF0D81250077}"/>
              </a:ext>
            </a:extLst>
          </p:cNvPr>
          <p:cNvSpPr txBox="1">
            <a:spLocks/>
          </p:cNvSpPr>
          <p:nvPr/>
        </p:nvSpPr>
        <p:spPr>
          <a:xfrm>
            <a:off x="293077" y="3224491"/>
            <a:ext cx="8386763" cy="502673"/>
          </a:xfrm>
          <a:prstGeom prst="rect">
            <a:avLst/>
          </a:prstGeom>
        </p:spPr>
        <p:txBody>
          <a:bodyPr anchor="b"/>
          <a:lstStyle>
            <a:lvl1pPr algn="l" defTabSz="457200" rtl="0" eaLnBrk="1" fontAlgn="base" hangingPunct="1">
              <a:spcBef>
                <a:spcPct val="0"/>
              </a:spcBef>
              <a:spcAft>
                <a:spcPct val="0"/>
              </a:spcAft>
              <a:defRPr sz="2000" b="1" kern="1200" cap="all">
                <a:solidFill>
                  <a:schemeClr val="tx1"/>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a:lstStyle>
          <a:p>
            <a:r>
              <a:rPr lang="de-DE" dirty="0" err="1"/>
              <a:t>What</a:t>
            </a:r>
            <a:r>
              <a:rPr lang="de-DE" dirty="0"/>
              <a:t> </a:t>
            </a:r>
            <a:r>
              <a:rPr lang="de-DE" dirty="0" err="1"/>
              <a:t>we</a:t>
            </a:r>
            <a:r>
              <a:rPr lang="de-DE" dirty="0"/>
              <a:t> will do …</a:t>
            </a:r>
            <a:endParaRPr lang="en-US" dirty="0"/>
          </a:p>
        </p:txBody>
      </p:sp>
    </p:spTree>
    <p:extLst>
      <p:ext uri="{BB962C8B-B14F-4D97-AF65-F5344CB8AC3E}">
        <p14:creationId xmlns:p14="http://schemas.microsoft.com/office/powerpoint/2010/main" val="4170184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a:t>Backup </a:t>
            </a:r>
            <a:r>
              <a:rPr lang="de-DE" dirty="0" err="1"/>
              <a:t>slides</a:t>
            </a:r>
            <a:endParaRPr lang="en-US" dirty="0"/>
          </a:p>
        </p:txBody>
      </p:sp>
      <p:sp>
        <p:nvSpPr>
          <p:cNvPr id="6" name="Untertitel 5"/>
          <p:cNvSpPr>
            <a:spLocks noGrp="1"/>
          </p:cNvSpPr>
          <p:nvPr>
            <p:ph type="subTitle" idx="1"/>
          </p:nvPr>
        </p:nvSpPr>
        <p:spPr/>
        <p:txBody>
          <a:bodyPr/>
          <a:lstStyle/>
          <a:p>
            <a:endParaRPr lang="en-US" dirty="0"/>
          </a:p>
        </p:txBody>
      </p:sp>
      <p:sp>
        <p:nvSpPr>
          <p:cNvPr id="4" name="Foliennummernplatzhalter 3"/>
          <p:cNvSpPr>
            <a:spLocks noGrp="1"/>
          </p:cNvSpPr>
          <p:nvPr>
            <p:ph type="sldNum" sz="quarter" idx="4294967295"/>
          </p:nvPr>
        </p:nvSpPr>
        <p:spPr>
          <a:xfrm>
            <a:off x="8401050" y="4878388"/>
            <a:ext cx="742950" cy="204787"/>
          </a:xfrm>
          <a:prstGeom prst="rect">
            <a:avLst/>
          </a:prstGeom>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32</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665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4" name="Grafik 2"/>
          <p:cNvPicPr>
            <a:picLocks noChangeAspect="1"/>
          </p:cNvPicPr>
          <p:nvPr/>
        </p:nvPicPr>
        <p:blipFill>
          <a:blip r:embed="rId3"/>
          <a:stretch/>
        </p:blipFill>
        <p:spPr bwMode="auto">
          <a:xfrm>
            <a:off x="92114" y="1257300"/>
            <a:ext cx="4171683" cy="2653307"/>
          </a:xfrm>
          <a:prstGeom prst="rect">
            <a:avLst/>
          </a:prstGeom>
        </p:spPr>
      </p:pic>
      <p:pic>
        <p:nvPicPr>
          <p:cNvPr id="5" name="Grafik 21"/>
          <p:cNvPicPr>
            <a:picLocks noChangeAspect="1"/>
          </p:cNvPicPr>
          <p:nvPr/>
        </p:nvPicPr>
        <p:blipFill>
          <a:blip r:embed="rId4"/>
          <a:stretch/>
        </p:blipFill>
        <p:spPr bwMode="auto">
          <a:xfrm>
            <a:off x="4352032" y="1133476"/>
            <a:ext cx="4728281" cy="3242492"/>
          </a:xfrm>
          <a:prstGeom prst="rect">
            <a:avLst/>
          </a:prstGeom>
        </p:spPr>
      </p:pic>
      <p:pic>
        <p:nvPicPr>
          <p:cNvPr id="6" name="Grafik 22"/>
          <p:cNvPicPr>
            <a:picLocks noChangeAspect="1"/>
          </p:cNvPicPr>
          <p:nvPr/>
        </p:nvPicPr>
        <p:blipFill>
          <a:blip r:embed="rId5"/>
          <a:stretch/>
        </p:blipFill>
        <p:spPr bwMode="auto">
          <a:xfrm>
            <a:off x="4352032" y="1133476"/>
            <a:ext cx="4728281" cy="3242492"/>
          </a:xfrm>
          <a:prstGeom prst="rect">
            <a:avLst/>
          </a:prstGeom>
        </p:spPr>
      </p:pic>
      <p:sp>
        <p:nvSpPr>
          <p:cNvPr id="7" name="Textfeld 30"/>
          <p:cNvSpPr>
            <a:spLocks/>
          </p:cNvSpPr>
          <p:nvPr/>
        </p:nvSpPr>
        <p:spPr bwMode="auto">
          <a:xfrm>
            <a:off x="49629" y="3188019"/>
            <a:ext cx="1605183" cy="400110"/>
          </a:xfrm>
          <a:prstGeom prst="rect">
            <a:avLst/>
          </a:prstGeom>
          <a:noFill/>
        </p:spPr>
        <p:txBody>
          <a:bodyPr wrap="none" rtlCol="0">
            <a:spAutoFit/>
          </a:bodyPr>
          <a:lstStyle/>
          <a:p>
            <a:pPr>
              <a:defRPr/>
            </a:pPr>
            <a:r>
              <a:rPr lang="de-DE" sz="2000" b="1"/>
              <a:t>Punta Arenas</a:t>
            </a:r>
          </a:p>
        </p:txBody>
      </p:sp>
      <p:sp>
        <p:nvSpPr>
          <p:cNvPr id="8" name="Textfeld 31"/>
          <p:cNvSpPr>
            <a:spLocks/>
          </p:cNvSpPr>
          <p:nvPr/>
        </p:nvSpPr>
        <p:spPr bwMode="auto">
          <a:xfrm>
            <a:off x="2127813" y="1494167"/>
            <a:ext cx="907684" cy="400110"/>
          </a:xfrm>
          <a:prstGeom prst="rect">
            <a:avLst/>
          </a:prstGeom>
          <a:noFill/>
        </p:spPr>
        <p:txBody>
          <a:bodyPr wrap="none" rtlCol="0">
            <a:spAutoFit/>
          </a:bodyPr>
          <a:lstStyle/>
          <a:p>
            <a:pPr>
              <a:defRPr/>
            </a:pPr>
            <a:r>
              <a:rPr lang="de-DE" sz="2000" b="1">
                <a:solidFill>
                  <a:srgbClr val="FF0000"/>
                </a:solidFill>
              </a:rPr>
              <a:t>Leipzig</a:t>
            </a:r>
          </a:p>
        </p:txBody>
      </p:sp>
      <p:sp>
        <p:nvSpPr>
          <p:cNvPr id="9" name="Stern mit 5 Zacken 36"/>
          <p:cNvSpPr/>
          <p:nvPr/>
        </p:nvSpPr>
        <p:spPr bwMode="auto">
          <a:xfrm>
            <a:off x="2033839" y="1770666"/>
            <a:ext cx="217055" cy="217055"/>
          </a:xfrm>
          <a:prstGeom prst="star5">
            <a:avLst>
              <a:gd name="adj" fmla="val 19098"/>
              <a:gd name="hf" fmla="val 105146"/>
              <a:gd name="vf" fmla="val 11055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10" name="Rechteck 38"/>
          <p:cNvSpPr/>
          <p:nvPr/>
        </p:nvSpPr>
        <p:spPr bwMode="auto">
          <a:xfrm>
            <a:off x="777481" y="3529705"/>
            <a:ext cx="116847" cy="1168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11" name="Textfeld 52"/>
          <p:cNvSpPr>
            <a:spLocks/>
          </p:cNvSpPr>
          <p:nvPr/>
        </p:nvSpPr>
        <p:spPr bwMode="auto">
          <a:xfrm>
            <a:off x="-216011" y="32230"/>
            <a:ext cx="9467588" cy="400110"/>
          </a:xfrm>
          <a:prstGeom prst="rect">
            <a:avLst/>
          </a:prstGeom>
          <a:noFill/>
        </p:spPr>
        <p:txBody>
          <a:bodyPr wrap="square" rtlCol="0">
            <a:spAutoFit/>
          </a:bodyPr>
          <a:lstStyle/>
          <a:p>
            <a:pPr algn="ctr">
              <a:defRPr/>
            </a:pPr>
            <a:r>
              <a:rPr lang="de-DE" sz="2000" b="1" dirty="0">
                <a:latin typeface="Helvetica" pitchFamily="2" charset="0"/>
              </a:rPr>
              <a:t>Background: </a:t>
            </a:r>
            <a:r>
              <a:rPr lang="de-DE" sz="2000" b="1" u="sng" dirty="0" err="1">
                <a:latin typeface="Helvetica" pitchFamily="2" charset="0"/>
              </a:rPr>
              <a:t>Lidar</a:t>
            </a:r>
            <a:r>
              <a:rPr lang="de-DE" sz="2000" b="1" dirty="0">
                <a:latin typeface="Helvetica" pitchFamily="2" charset="0"/>
              </a:rPr>
              <a:t> </a:t>
            </a:r>
            <a:r>
              <a:rPr lang="de-DE" sz="2000" b="1" dirty="0" err="1">
                <a:latin typeface="Helvetica" pitchFamily="2" charset="0"/>
              </a:rPr>
              <a:t>obs</a:t>
            </a:r>
            <a:r>
              <a:rPr lang="de-DE" sz="2000" b="1" dirty="0">
                <a:latin typeface="Helvetica" pitchFamily="2" charset="0"/>
              </a:rPr>
              <a:t>. </a:t>
            </a:r>
            <a:r>
              <a:rPr lang="de-DE" sz="2000" b="1" dirty="0" err="1">
                <a:latin typeface="Helvetica" pitchFamily="2" charset="0"/>
              </a:rPr>
              <a:t>of</a:t>
            </a:r>
            <a:r>
              <a:rPr lang="de-DE" sz="2000" b="1" dirty="0">
                <a:latin typeface="Helvetica" pitchFamily="2" charset="0"/>
              </a:rPr>
              <a:t> regional </a:t>
            </a:r>
            <a:r>
              <a:rPr lang="de-DE" sz="2000" b="1" dirty="0" err="1">
                <a:latin typeface="Helvetica" pitchFamily="2" charset="0"/>
              </a:rPr>
              <a:t>differences</a:t>
            </a:r>
            <a:r>
              <a:rPr lang="de-DE" sz="2000" b="1" dirty="0">
                <a:latin typeface="Helvetica" pitchFamily="2" charset="0"/>
              </a:rPr>
              <a:t> in </a:t>
            </a:r>
            <a:r>
              <a:rPr lang="de-DE" sz="2000" b="1" dirty="0" err="1">
                <a:latin typeface="Helvetica" pitchFamily="2" charset="0"/>
              </a:rPr>
              <a:t>ice</a:t>
            </a:r>
            <a:r>
              <a:rPr lang="de-DE" sz="2000" b="1" dirty="0">
                <a:latin typeface="Helvetica" pitchFamily="2" charset="0"/>
              </a:rPr>
              <a:t> </a:t>
            </a:r>
            <a:r>
              <a:rPr lang="de-DE" sz="2000" b="1" dirty="0" err="1">
                <a:latin typeface="Helvetica" pitchFamily="2" charset="0"/>
              </a:rPr>
              <a:t>formation</a:t>
            </a:r>
            <a:r>
              <a:rPr lang="de-DE" sz="2000" b="1" dirty="0">
                <a:latin typeface="Helvetica" pitchFamily="2" charset="0"/>
              </a:rPr>
              <a:t> </a:t>
            </a:r>
            <a:r>
              <a:rPr lang="de-DE" sz="2000" b="1" dirty="0" err="1">
                <a:latin typeface="Helvetica" pitchFamily="2" charset="0"/>
              </a:rPr>
              <a:t>efficiency</a:t>
            </a:r>
            <a:r>
              <a:rPr lang="de-DE" sz="2000" b="1" dirty="0">
                <a:latin typeface="Helvetica" pitchFamily="2" charset="0"/>
              </a:rPr>
              <a:t> </a:t>
            </a:r>
          </a:p>
        </p:txBody>
      </p:sp>
      <p:sp>
        <p:nvSpPr>
          <p:cNvPr id="12" name="Textfeld 53"/>
          <p:cNvSpPr>
            <a:spLocks/>
          </p:cNvSpPr>
          <p:nvPr/>
        </p:nvSpPr>
        <p:spPr bwMode="auto">
          <a:xfrm>
            <a:off x="13502" y="3921727"/>
            <a:ext cx="5006883" cy="923330"/>
          </a:xfrm>
          <a:prstGeom prst="rect">
            <a:avLst/>
          </a:prstGeom>
          <a:noFill/>
        </p:spPr>
        <p:txBody>
          <a:bodyPr wrap="none" rtlCol="0">
            <a:spAutoFit/>
          </a:bodyPr>
          <a:lstStyle/>
          <a:p>
            <a:pPr>
              <a:defRPr/>
            </a:pPr>
            <a:r>
              <a:rPr lang="de-DE" i="1"/>
              <a:t>Ansmann et al., 2009, JGR; Seifert et al., 2010, JGR; </a:t>
            </a:r>
            <a:endParaRPr/>
          </a:p>
          <a:p>
            <a:pPr>
              <a:defRPr/>
            </a:pPr>
            <a:r>
              <a:rPr lang="de-DE" i="1"/>
              <a:t>Kanitz et al., 2011, GRL; Seifert et al., 2015, GRL</a:t>
            </a:r>
            <a:endParaRPr/>
          </a:p>
          <a:p>
            <a:pPr>
              <a:defRPr/>
            </a:pPr>
            <a:endParaRPr lang="de-DE" i="1"/>
          </a:p>
        </p:txBody>
      </p:sp>
      <p:sp>
        <p:nvSpPr>
          <p:cNvPr id="13" name="Textfeld 55"/>
          <p:cNvSpPr>
            <a:spLocks/>
          </p:cNvSpPr>
          <p:nvPr/>
        </p:nvSpPr>
        <p:spPr bwMode="auto">
          <a:xfrm>
            <a:off x="142904" y="701374"/>
            <a:ext cx="8937409" cy="400110"/>
          </a:xfrm>
          <a:prstGeom prst="rect">
            <a:avLst/>
          </a:prstGeom>
          <a:solidFill>
            <a:schemeClr val="bg1"/>
          </a:solidFill>
          <a:ln w="28575">
            <a:noFill/>
          </a:ln>
        </p:spPr>
        <p:txBody>
          <a:bodyPr wrap="square" rtlCol="0">
            <a:spAutoFit/>
          </a:bodyPr>
          <a:lstStyle/>
          <a:p>
            <a:pPr>
              <a:defRPr/>
            </a:pPr>
            <a:r>
              <a:rPr lang="de-DE" sz="2000" dirty="0">
                <a:sym typeface="Wingdings" pitchFamily="2" charset="2"/>
              </a:rPr>
              <a:t> </a:t>
            </a:r>
            <a:r>
              <a:rPr lang="de-DE" sz="2000" dirty="0"/>
              <a:t>Central Europe </a:t>
            </a:r>
            <a:r>
              <a:rPr lang="de-DE" sz="2000" dirty="0" err="1"/>
              <a:t>and</a:t>
            </a:r>
            <a:r>
              <a:rPr lang="de-DE" sz="2000" dirty="0"/>
              <a:t> Southern Chile: strong </a:t>
            </a:r>
            <a:r>
              <a:rPr lang="de-DE" sz="2000" dirty="0" err="1"/>
              <a:t>contrasts</a:t>
            </a:r>
            <a:r>
              <a:rPr lang="de-DE" sz="2000" dirty="0"/>
              <a:t> in </a:t>
            </a:r>
            <a:r>
              <a:rPr lang="de-DE" sz="2000" dirty="0" err="1"/>
              <a:t>ice</a:t>
            </a:r>
            <a:r>
              <a:rPr lang="de-DE" sz="2000" dirty="0"/>
              <a:t> </a:t>
            </a:r>
            <a:r>
              <a:rPr lang="de-DE" sz="2000" dirty="0" err="1"/>
              <a:t>formation</a:t>
            </a:r>
            <a:r>
              <a:rPr lang="de-DE" sz="2000" dirty="0"/>
              <a:t> </a:t>
            </a:r>
            <a:r>
              <a:rPr lang="de-DE" sz="2000" dirty="0" err="1"/>
              <a:t>efficiency</a:t>
            </a:r>
            <a:endParaRPr lang="de-DE" sz="2000" dirty="0"/>
          </a:p>
        </p:txBody>
      </p:sp>
      <p:sp>
        <p:nvSpPr>
          <p:cNvPr id="14" name="Textfeld 56"/>
          <p:cNvSpPr>
            <a:spLocks/>
          </p:cNvSpPr>
          <p:nvPr/>
        </p:nvSpPr>
        <p:spPr bwMode="auto">
          <a:xfrm>
            <a:off x="142904" y="330346"/>
            <a:ext cx="7209025" cy="400110"/>
          </a:xfrm>
          <a:prstGeom prst="rect">
            <a:avLst/>
          </a:prstGeom>
          <a:noFill/>
        </p:spPr>
        <p:txBody>
          <a:bodyPr wrap="none" rtlCol="0">
            <a:spAutoFit/>
          </a:bodyPr>
          <a:lstStyle/>
          <a:p>
            <a:pPr marL="285750" indent="-285750">
              <a:buFont typeface="Arial"/>
              <a:buChar char="•"/>
              <a:defRPr/>
            </a:pPr>
            <a:r>
              <a:rPr lang="de-DE" sz="2000" dirty="0" err="1"/>
              <a:t>Derive</a:t>
            </a:r>
            <a:r>
              <a:rPr lang="de-DE" sz="2000" dirty="0"/>
              <a:t> </a:t>
            </a:r>
            <a:r>
              <a:rPr lang="de-DE" sz="2000" dirty="0" err="1"/>
              <a:t>cloud</a:t>
            </a:r>
            <a:r>
              <a:rPr lang="de-DE" sz="2000" dirty="0"/>
              <a:t>-top </a:t>
            </a:r>
            <a:r>
              <a:rPr lang="de-DE" sz="2000" dirty="0" err="1"/>
              <a:t>height</a:t>
            </a:r>
            <a:r>
              <a:rPr lang="de-DE" sz="2000" dirty="0"/>
              <a:t> </a:t>
            </a:r>
            <a:r>
              <a:rPr lang="de-DE" sz="2000" dirty="0" err="1"/>
              <a:t>and</a:t>
            </a:r>
            <a:r>
              <a:rPr lang="de-DE" sz="2000" dirty="0"/>
              <a:t> </a:t>
            </a:r>
            <a:r>
              <a:rPr lang="de-DE" sz="2000" dirty="0" err="1"/>
              <a:t>phase</a:t>
            </a:r>
            <a:r>
              <a:rPr lang="de-DE" sz="2000" dirty="0"/>
              <a:t> </a:t>
            </a:r>
            <a:r>
              <a:rPr lang="de-DE" sz="2000" dirty="0" err="1"/>
              <a:t>from</a:t>
            </a:r>
            <a:r>
              <a:rPr lang="de-DE" sz="2000" dirty="0"/>
              <a:t> </a:t>
            </a:r>
            <a:r>
              <a:rPr lang="de-DE" sz="2000" dirty="0" err="1"/>
              <a:t>long</a:t>
            </a:r>
            <a:r>
              <a:rPr lang="de-DE" sz="2000" dirty="0"/>
              <a:t>-term </a:t>
            </a:r>
            <a:r>
              <a:rPr lang="de-DE" sz="2000" b="1" dirty="0" err="1"/>
              <a:t>lidar</a:t>
            </a:r>
            <a:r>
              <a:rPr lang="de-DE" sz="2000" dirty="0"/>
              <a:t> </a:t>
            </a:r>
            <a:r>
              <a:rPr lang="de-DE" sz="2000" dirty="0" err="1"/>
              <a:t>datasets</a:t>
            </a:r>
            <a:endParaRPr lang="de-DE" sz="2000" dirty="0"/>
          </a:p>
        </p:txBody>
      </p:sp>
      <p:sp>
        <p:nvSpPr>
          <p:cNvPr id="15" name="Textfeld 55"/>
          <p:cNvSpPr>
            <a:spLocks/>
          </p:cNvSpPr>
          <p:nvPr/>
        </p:nvSpPr>
        <p:spPr bwMode="auto">
          <a:xfrm>
            <a:off x="1446970" y="2165939"/>
            <a:ext cx="4006773" cy="1569660"/>
          </a:xfrm>
          <a:prstGeom prst="rect">
            <a:avLst/>
          </a:prstGeom>
          <a:solidFill>
            <a:schemeClr val="bg1"/>
          </a:solidFill>
          <a:ln w="28575">
            <a:solidFill>
              <a:srgbClr val="FF0000"/>
            </a:solidFill>
          </a:ln>
        </p:spPr>
        <p:txBody>
          <a:bodyPr wrap="square" rtlCol="0">
            <a:spAutoFit/>
          </a:bodyPr>
          <a:lstStyle/>
          <a:p>
            <a:pPr>
              <a:defRPr/>
            </a:pPr>
            <a:r>
              <a:rPr lang="de-DE" sz="2400" b="1" dirty="0" err="1"/>
              <a:t>Leap</a:t>
            </a:r>
            <a:r>
              <a:rPr lang="de-DE" sz="2400" b="1" dirty="0"/>
              <a:t> </a:t>
            </a:r>
            <a:r>
              <a:rPr lang="de-DE" sz="2400" b="1" dirty="0" err="1"/>
              <a:t>forward</a:t>
            </a:r>
            <a:r>
              <a:rPr lang="de-DE" sz="2400" b="1" dirty="0"/>
              <a:t>:</a:t>
            </a:r>
            <a:endParaRPr dirty="0"/>
          </a:p>
          <a:p>
            <a:pPr>
              <a:defRPr/>
            </a:pPr>
            <a:r>
              <a:rPr lang="de-DE" sz="2400" u="sng" dirty="0" err="1"/>
              <a:t>Quantify</a:t>
            </a:r>
            <a:r>
              <a:rPr lang="de-DE" sz="2400" dirty="0"/>
              <a:t> </a:t>
            </a:r>
            <a:r>
              <a:rPr lang="de-DE" sz="2400" dirty="0" err="1"/>
              <a:t>the</a:t>
            </a:r>
            <a:r>
              <a:rPr lang="de-DE" sz="2400" dirty="0"/>
              <a:t> </a:t>
            </a:r>
            <a:r>
              <a:rPr lang="de-DE" sz="2400" dirty="0" err="1"/>
              <a:t>lidar-observed</a:t>
            </a:r>
            <a:r>
              <a:rPr lang="de-DE" sz="2400" dirty="0"/>
              <a:t> </a:t>
            </a:r>
            <a:r>
              <a:rPr lang="de-DE" sz="2400" dirty="0" err="1"/>
              <a:t>contrasts</a:t>
            </a:r>
            <a:r>
              <a:rPr lang="de-DE" sz="2400" dirty="0"/>
              <a:t> </a:t>
            </a:r>
            <a:r>
              <a:rPr lang="de-DE" sz="2400" dirty="0" err="1"/>
              <a:t>with</a:t>
            </a:r>
            <a:r>
              <a:rPr lang="de-DE" sz="2400" dirty="0"/>
              <a:t> extensive </a:t>
            </a:r>
            <a:r>
              <a:rPr lang="de-DE" sz="2400" dirty="0" err="1"/>
              <a:t>ground-based</a:t>
            </a:r>
            <a:r>
              <a:rPr lang="de-DE" sz="2400" dirty="0"/>
              <a:t> </a:t>
            </a:r>
            <a:r>
              <a:rPr lang="de-DE" sz="2400" dirty="0" err="1"/>
              <a:t>instrumentation</a:t>
            </a:r>
            <a:r>
              <a:rPr lang="de-DE" sz="2400" dirty="0"/>
              <a:t> </a:t>
            </a:r>
          </a:p>
        </p:txBody>
      </p:sp>
    </p:spTree>
    <p:extLst>
      <p:ext uri="{BB962C8B-B14F-4D97-AF65-F5344CB8AC3E}">
        <p14:creationId xmlns:p14="http://schemas.microsoft.com/office/powerpoint/2010/main" val="4065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
        <p:nvSpPr>
          <p:cNvPr id="3" name="Inhaltsplatzhalter 2"/>
          <p:cNvSpPr>
            <a:spLocks noGrp="1"/>
          </p:cNvSpPr>
          <p:nvPr>
            <p:ph idx="1"/>
          </p:nvPr>
        </p:nvSpPr>
        <p:spPr>
          <a:xfrm>
            <a:off x="457200" y="773695"/>
            <a:ext cx="8234363" cy="3379199"/>
          </a:xfrm>
        </p:spPr>
        <p:txBody>
          <a:bodyPr/>
          <a:lstStyle/>
          <a:p>
            <a:r>
              <a:rPr lang="de-DE" dirty="0"/>
              <a:t>Liquid </a:t>
            </a:r>
            <a:r>
              <a:rPr lang="de-DE" dirty="0" err="1"/>
              <a:t>reflectivity</a:t>
            </a:r>
            <a:r>
              <a:rPr lang="de-DE" dirty="0"/>
              <a:t> </a:t>
            </a:r>
            <a:r>
              <a:rPr lang="de-DE" dirty="0" err="1"/>
              <a:t>overlay</a:t>
            </a:r>
            <a:r>
              <a:rPr lang="de-DE" dirty="0"/>
              <a:t> </a:t>
            </a:r>
            <a:r>
              <a:rPr lang="de-DE" dirty="0" err="1"/>
              <a:t>plot</a:t>
            </a:r>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34</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8" y="1251187"/>
            <a:ext cx="7687340" cy="3370603"/>
          </a:xfrm>
          <a:prstGeom prst="rect">
            <a:avLst/>
          </a:prstGeom>
        </p:spPr>
      </p:pic>
      <p:pic>
        <p:nvPicPr>
          <p:cNvPr id="6" name="Grafik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035" y="1251187"/>
            <a:ext cx="7685053" cy="3369600"/>
          </a:xfrm>
          <a:prstGeom prst="rect">
            <a:avLst/>
          </a:prstGeom>
        </p:spPr>
      </p:pic>
    </p:spTree>
    <p:extLst>
      <p:ext uri="{BB962C8B-B14F-4D97-AF65-F5344CB8AC3E}">
        <p14:creationId xmlns:p14="http://schemas.microsoft.com/office/powerpoint/2010/main" val="2834830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
        <p:nvSpPr>
          <p:cNvPr id="3" name="Inhaltsplatzhalter 2"/>
          <p:cNvSpPr>
            <a:spLocks noGrp="1"/>
          </p:cNvSpPr>
          <p:nvPr>
            <p:ph idx="1"/>
          </p:nvPr>
        </p:nvSpPr>
        <p:spPr>
          <a:xfrm>
            <a:off x="457200" y="773695"/>
            <a:ext cx="8234363" cy="3379199"/>
          </a:xfrm>
        </p:spPr>
        <p:txBody>
          <a:bodyPr/>
          <a:lstStyle/>
          <a:p>
            <a:r>
              <a:rPr lang="de-DE" dirty="0"/>
              <a:t>Liquid </a:t>
            </a:r>
            <a:r>
              <a:rPr lang="de-DE" dirty="0" err="1"/>
              <a:t>node</a:t>
            </a:r>
            <a:r>
              <a:rPr lang="de-DE" dirty="0"/>
              <a:t> LDR</a:t>
            </a:r>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35</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90" y="1300960"/>
            <a:ext cx="7573825" cy="3320830"/>
          </a:xfrm>
          <a:prstGeom prst="rect">
            <a:avLst/>
          </a:prstGeom>
        </p:spPr>
      </p:pic>
    </p:spTree>
    <p:extLst>
      <p:ext uri="{BB962C8B-B14F-4D97-AF65-F5344CB8AC3E}">
        <p14:creationId xmlns:p14="http://schemas.microsoft.com/office/powerpoint/2010/main" val="2522018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
        <p:nvSpPr>
          <p:cNvPr id="3" name="Inhaltsplatzhalter 2"/>
          <p:cNvSpPr>
            <a:spLocks noGrp="1"/>
          </p:cNvSpPr>
          <p:nvPr>
            <p:ph idx="1"/>
          </p:nvPr>
        </p:nvSpPr>
        <p:spPr>
          <a:xfrm>
            <a:off x="457200" y="773695"/>
            <a:ext cx="8234363" cy="3379199"/>
          </a:xfrm>
        </p:spPr>
        <p:txBody>
          <a:bodyPr/>
          <a:lstStyle/>
          <a:p>
            <a:r>
              <a:rPr lang="de-DE" dirty="0"/>
              <a:t>Liquid </a:t>
            </a:r>
            <a:r>
              <a:rPr lang="de-DE" dirty="0" err="1"/>
              <a:t>node</a:t>
            </a:r>
            <a:r>
              <a:rPr lang="de-DE" dirty="0"/>
              <a:t> MDV</a:t>
            </a:r>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36</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6" y="1449047"/>
            <a:ext cx="7229229" cy="3169739"/>
          </a:xfrm>
          <a:prstGeom prst="rect">
            <a:avLst/>
          </a:prstGeom>
        </p:spPr>
      </p:pic>
    </p:spTree>
    <p:extLst>
      <p:ext uri="{BB962C8B-B14F-4D97-AF65-F5344CB8AC3E}">
        <p14:creationId xmlns:p14="http://schemas.microsoft.com/office/powerpoint/2010/main" val="3931949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
        <p:nvSpPr>
          <p:cNvPr id="3" name="Inhaltsplatzhalter 2"/>
          <p:cNvSpPr>
            <a:spLocks noGrp="1"/>
          </p:cNvSpPr>
          <p:nvPr>
            <p:ph idx="1"/>
          </p:nvPr>
        </p:nvSpPr>
        <p:spPr>
          <a:xfrm>
            <a:off x="457200" y="773695"/>
            <a:ext cx="8234363" cy="3379199"/>
          </a:xfrm>
        </p:spPr>
        <p:txBody>
          <a:bodyPr/>
          <a:lstStyle/>
          <a:p>
            <a:r>
              <a:rPr lang="de-DE" dirty="0" err="1"/>
              <a:t>rimed</a:t>
            </a:r>
            <a:r>
              <a:rPr lang="de-DE" dirty="0"/>
              <a:t> </a:t>
            </a:r>
            <a:r>
              <a:rPr lang="de-DE" dirty="0" err="1"/>
              <a:t>node</a:t>
            </a:r>
            <a:r>
              <a:rPr lang="de-DE" dirty="0"/>
              <a:t> LDR</a:t>
            </a:r>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37</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54" y="1346490"/>
            <a:ext cx="7469981" cy="3275300"/>
          </a:xfrm>
          <a:prstGeom prst="rect">
            <a:avLst/>
          </a:prstGeom>
        </p:spPr>
      </p:pic>
    </p:spTree>
    <p:extLst>
      <p:ext uri="{BB962C8B-B14F-4D97-AF65-F5344CB8AC3E}">
        <p14:creationId xmlns:p14="http://schemas.microsoft.com/office/powerpoint/2010/main" val="3856479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
        <p:nvSpPr>
          <p:cNvPr id="3" name="Inhaltsplatzhalter 2"/>
          <p:cNvSpPr>
            <a:spLocks noGrp="1"/>
          </p:cNvSpPr>
          <p:nvPr>
            <p:ph idx="1"/>
          </p:nvPr>
        </p:nvSpPr>
        <p:spPr>
          <a:xfrm>
            <a:off x="457200" y="773695"/>
            <a:ext cx="8234363" cy="3379199"/>
          </a:xfrm>
        </p:spPr>
        <p:txBody>
          <a:bodyPr/>
          <a:lstStyle/>
          <a:p>
            <a:r>
              <a:rPr lang="de-DE" dirty="0" err="1"/>
              <a:t>rimed</a:t>
            </a:r>
            <a:r>
              <a:rPr lang="de-DE" dirty="0"/>
              <a:t> </a:t>
            </a:r>
            <a:r>
              <a:rPr lang="de-DE" dirty="0" err="1"/>
              <a:t>node</a:t>
            </a:r>
            <a:r>
              <a:rPr lang="de-DE" dirty="0"/>
              <a:t> </a:t>
            </a:r>
            <a:r>
              <a:rPr lang="de-DE" dirty="0" err="1"/>
              <a:t>velocity</a:t>
            </a:r>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38</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72" y="1262920"/>
            <a:ext cx="7838829" cy="3437024"/>
          </a:xfrm>
          <a:prstGeom prst="rect">
            <a:avLst/>
          </a:prstGeom>
        </p:spPr>
      </p:pic>
    </p:spTree>
    <p:extLst>
      <p:ext uri="{BB962C8B-B14F-4D97-AF65-F5344CB8AC3E}">
        <p14:creationId xmlns:p14="http://schemas.microsoft.com/office/powerpoint/2010/main" val="3353208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39</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13" name="Inhaltsplatzhalter 12"/>
          <p:cNvPicPr>
            <a:picLocks noGrp="1" noChangeAspect="1"/>
          </p:cNvPicPr>
          <p:nvPr>
            <p:ph idx="1"/>
          </p:nvPr>
        </p:nvPicPr>
        <p:blipFill rotWithShape="1">
          <a:blip r:embed="rId3">
            <a:extLst>
              <a:ext uri="{28A0092B-C50C-407E-A947-70E740481C1C}">
                <a14:useLocalDpi xmlns:a14="http://schemas.microsoft.com/office/drawing/2010/main" val="0"/>
              </a:ext>
            </a:extLst>
          </a:blip>
          <a:srcRect b="2076"/>
          <a:stretch/>
        </p:blipFill>
        <p:spPr>
          <a:xfrm>
            <a:off x="521493" y="1302969"/>
            <a:ext cx="3540642" cy="3378446"/>
          </a:xfrm>
        </p:spPr>
      </p:pic>
      <p:grpSp>
        <p:nvGrpSpPr>
          <p:cNvPr id="12" name="Gruppieren 11"/>
          <p:cNvGrpSpPr/>
          <p:nvPr/>
        </p:nvGrpSpPr>
        <p:grpSpPr>
          <a:xfrm>
            <a:off x="5086094" y="256830"/>
            <a:ext cx="3960000" cy="2257204"/>
            <a:chOff x="4539014" y="256830"/>
            <a:chExt cx="3960000" cy="2257204"/>
          </a:xfrm>
        </p:grpSpPr>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014" y="256830"/>
              <a:ext cx="3960000" cy="2257204"/>
            </a:xfrm>
            <a:prstGeom prst="rect">
              <a:avLst/>
            </a:prstGeom>
          </p:spPr>
        </p:pic>
        <p:sp>
          <p:nvSpPr>
            <p:cNvPr id="3" name="Textfeld 2"/>
            <p:cNvSpPr txBox="1"/>
            <p:nvPr/>
          </p:nvSpPr>
          <p:spPr>
            <a:xfrm>
              <a:off x="4931508" y="523631"/>
              <a:ext cx="2298706" cy="215444"/>
            </a:xfrm>
            <a:prstGeom prst="rect">
              <a:avLst/>
            </a:prstGeom>
            <a:noFill/>
          </p:spPr>
          <p:txBody>
            <a:bodyPr wrap="none" lIns="0" tIns="0" rIns="0" bIns="0" rtlCol="0">
              <a:spAutoFit/>
            </a:bodyPr>
            <a:lstStyle/>
            <a:p>
              <a:r>
                <a:rPr lang="de-DE" sz="1400" i="0" dirty="0" err="1">
                  <a:latin typeface="+mn-lt"/>
                  <a:cs typeface="Arial" panose="020B0604020202020204" pitchFamily="34" charset="0"/>
                </a:rPr>
                <a:t>Measured</a:t>
              </a:r>
              <a:r>
                <a:rPr lang="de-DE" sz="1400" i="0" dirty="0">
                  <a:latin typeface="+mn-lt"/>
                  <a:cs typeface="Arial" panose="020B0604020202020204" pitchFamily="34" charset="0"/>
                </a:rPr>
                <a:t> 35 GHz </a:t>
              </a:r>
              <a:r>
                <a:rPr lang="de-DE" sz="1400" i="0" dirty="0" err="1">
                  <a:latin typeface="+mn-lt"/>
                  <a:cs typeface="Arial" panose="020B0604020202020204" pitchFamily="34" charset="0"/>
                </a:rPr>
                <a:t>reflectivity</a:t>
              </a:r>
              <a:endParaRPr lang="en-US" sz="1400" i="0" dirty="0">
                <a:latin typeface="+mn-lt"/>
                <a:cs typeface="Arial" panose="020B0604020202020204" pitchFamily="34" charset="0"/>
              </a:endParaRPr>
            </a:p>
          </p:txBody>
        </p:sp>
      </p:grpSp>
      <p:grpSp>
        <p:nvGrpSpPr>
          <p:cNvPr id="11" name="Gruppieren 10"/>
          <p:cNvGrpSpPr/>
          <p:nvPr/>
        </p:nvGrpSpPr>
        <p:grpSpPr>
          <a:xfrm>
            <a:off x="5086094" y="2450236"/>
            <a:ext cx="3960000" cy="2257204"/>
            <a:chOff x="4539014" y="2450236"/>
            <a:chExt cx="3960000" cy="2257204"/>
          </a:xfrm>
        </p:grpSpPr>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014" y="2450236"/>
              <a:ext cx="3960000" cy="2257204"/>
            </a:xfrm>
            <a:prstGeom prst="rect">
              <a:avLst/>
            </a:prstGeom>
          </p:spPr>
        </p:pic>
        <p:sp>
          <p:nvSpPr>
            <p:cNvPr id="5" name="Textfeld 4"/>
            <p:cNvSpPr txBox="1"/>
            <p:nvPr/>
          </p:nvSpPr>
          <p:spPr>
            <a:xfrm>
              <a:off x="4931508" y="2735385"/>
              <a:ext cx="2189702" cy="215444"/>
            </a:xfrm>
            <a:prstGeom prst="rect">
              <a:avLst/>
            </a:prstGeom>
            <a:noFill/>
          </p:spPr>
          <p:txBody>
            <a:bodyPr wrap="none" lIns="0" tIns="0" rIns="0" bIns="0" rtlCol="0">
              <a:spAutoFit/>
            </a:bodyPr>
            <a:lstStyle/>
            <a:p>
              <a:r>
                <a:rPr lang="de-DE" sz="1400" i="0" dirty="0" err="1">
                  <a:latin typeface="+mn-lt"/>
                  <a:cs typeface="Arial" panose="020B0604020202020204" pitchFamily="34" charset="0"/>
                </a:rPr>
                <a:t>Modeled</a:t>
              </a:r>
              <a:r>
                <a:rPr lang="de-DE" sz="1400" i="0" dirty="0">
                  <a:latin typeface="+mn-lt"/>
                  <a:cs typeface="Arial" panose="020B0604020202020204" pitchFamily="34" charset="0"/>
                </a:rPr>
                <a:t> 35 GHz </a:t>
              </a:r>
              <a:r>
                <a:rPr lang="de-DE" sz="1400" i="0" dirty="0" err="1">
                  <a:latin typeface="+mn-lt"/>
                  <a:cs typeface="Arial" panose="020B0604020202020204" pitchFamily="34" charset="0"/>
                </a:rPr>
                <a:t>reflectivity</a:t>
              </a:r>
              <a:endParaRPr lang="en-US" sz="1400" i="0" dirty="0">
                <a:latin typeface="+mn-lt"/>
                <a:cs typeface="Arial" panose="020B0604020202020204" pitchFamily="34" charset="0"/>
              </a:endParaRPr>
            </a:p>
          </p:txBody>
        </p:sp>
        <p:sp>
          <p:nvSpPr>
            <p:cNvPr id="6" name="Textfeld 5"/>
            <p:cNvSpPr txBox="1"/>
            <p:nvPr/>
          </p:nvSpPr>
          <p:spPr>
            <a:xfrm>
              <a:off x="5069366" y="3378355"/>
              <a:ext cx="660437" cy="246221"/>
            </a:xfrm>
            <a:prstGeom prst="rect">
              <a:avLst/>
            </a:prstGeom>
            <a:noFill/>
          </p:spPr>
          <p:txBody>
            <a:bodyPr wrap="none" lIns="0" tIns="0" rIns="0" bIns="0" rtlCol="0">
              <a:spAutoFit/>
            </a:bodyPr>
            <a:lstStyle/>
            <a:p>
              <a:r>
                <a:rPr lang="de-DE" sz="1600" dirty="0" err="1">
                  <a:solidFill>
                    <a:srgbClr val="B02F2C"/>
                  </a:solidFill>
                  <a:latin typeface="+mn-lt"/>
                  <a:cs typeface="Arial" panose="020B0604020202020204" pitchFamily="34" charset="0"/>
                </a:rPr>
                <a:t>s</a:t>
              </a:r>
              <a:r>
                <a:rPr lang="de-DE" sz="1600" i="0" dirty="0" err="1">
                  <a:solidFill>
                    <a:srgbClr val="B02F2C"/>
                  </a:solidFill>
                  <a:latin typeface="+mn-lt"/>
                  <a:cs typeface="Arial" panose="020B0604020202020204" pitchFamily="34" charset="0"/>
                </a:rPr>
                <a:t>pin</a:t>
              </a:r>
              <a:r>
                <a:rPr lang="de-DE" sz="1600" i="0" dirty="0">
                  <a:solidFill>
                    <a:srgbClr val="B02F2C"/>
                  </a:solidFill>
                  <a:latin typeface="+mn-lt"/>
                  <a:cs typeface="Arial" panose="020B0604020202020204" pitchFamily="34" charset="0"/>
                </a:rPr>
                <a:t> </a:t>
              </a:r>
              <a:r>
                <a:rPr lang="de-DE" sz="1600" i="0" dirty="0" err="1">
                  <a:solidFill>
                    <a:srgbClr val="B02F2C"/>
                  </a:solidFill>
                  <a:latin typeface="+mn-lt"/>
                  <a:cs typeface="Arial" panose="020B0604020202020204" pitchFamily="34" charset="0"/>
                </a:rPr>
                <a:t>up</a:t>
              </a:r>
              <a:endParaRPr lang="en-US" sz="1600" i="0" dirty="0">
                <a:solidFill>
                  <a:srgbClr val="B02F2C"/>
                </a:solidFill>
                <a:latin typeface="+mn-lt"/>
                <a:cs typeface="Arial" panose="020B0604020202020204" pitchFamily="34" charset="0"/>
              </a:endParaRPr>
            </a:p>
          </p:txBody>
        </p:sp>
        <p:cxnSp>
          <p:nvCxnSpPr>
            <p:cNvPr id="8" name="Gerade Verbindung mit Pfeil 7"/>
            <p:cNvCxnSpPr/>
            <p:nvPr/>
          </p:nvCxnSpPr>
          <p:spPr>
            <a:xfrm flipV="1">
              <a:off x="4814277" y="3661868"/>
              <a:ext cx="1203569" cy="0"/>
            </a:xfrm>
            <a:prstGeom prst="straightConnector1">
              <a:avLst/>
            </a:prstGeom>
            <a:ln cap="rnd">
              <a:headEnd type="arrow"/>
              <a:tailEnd type="arrow"/>
            </a:ln>
          </p:spPr>
          <p:style>
            <a:lnRef idx="2">
              <a:schemeClr val="accent1"/>
            </a:lnRef>
            <a:fillRef idx="0">
              <a:schemeClr val="accent1"/>
            </a:fillRef>
            <a:effectRef idx="1">
              <a:schemeClr val="accent1"/>
            </a:effectRef>
            <a:fontRef idx="minor">
              <a:schemeClr val="tx1"/>
            </a:fontRef>
          </p:style>
        </p:cxnSp>
      </p:grpSp>
      <p:sp>
        <p:nvSpPr>
          <p:cNvPr id="16"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3: Modeling</a:t>
            </a:r>
            <a:br>
              <a:rPr lang="de-DE" dirty="0"/>
            </a:br>
            <a:endParaRPr lang="en-US" dirty="0"/>
          </a:p>
        </p:txBody>
      </p:sp>
    </p:spTree>
    <p:extLst>
      <p:ext uri="{BB962C8B-B14F-4D97-AF65-F5344CB8AC3E}">
        <p14:creationId xmlns:p14="http://schemas.microsoft.com/office/powerpoint/2010/main" val="3219142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nhaltsplatzhalter 6"/>
          <p:cNvPicPr>
            <a:picLocks noGrp="1" noChangeAspect="1"/>
          </p:cNvPicPr>
          <p:nvPr>
            <p:ph sz="quarter" idx="16"/>
          </p:nvPr>
        </p:nvPicPr>
        <p:blipFill rotWithShape="1">
          <a:blip r:embed="rId3"/>
          <a:srcRect l="47307" t="-1" b="20528"/>
          <a:stretch/>
        </p:blipFill>
        <p:spPr bwMode="auto">
          <a:xfrm>
            <a:off x="77323" y="693922"/>
            <a:ext cx="3151739" cy="3942885"/>
          </a:xfrm>
          <a:prstGeom prst="rect">
            <a:avLst/>
          </a:prstGeom>
        </p:spPr>
      </p:pic>
      <p:sp>
        <p:nvSpPr>
          <p:cNvPr id="8" name="Inhaltsplatzhalter 3"/>
          <p:cNvSpPr>
            <a:spLocks/>
          </p:cNvSpPr>
          <p:nvPr/>
        </p:nvSpPr>
        <p:spPr bwMode="auto">
          <a:xfrm>
            <a:off x="1337078" y="3695261"/>
            <a:ext cx="845905" cy="277479"/>
          </a:xfrm>
          <a:prstGeom prst="rect">
            <a:avLst/>
          </a:prstGeom>
          <a:solidFill>
            <a:srgbClr val="FFFFFF">
              <a:alpha val="74902"/>
            </a:srgbClr>
          </a:solidFill>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lgn="ctr">
              <a:buNone/>
              <a:defRPr/>
            </a:pPr>
            <a:r>
              <a:rPr lang="en-US" sz="1200"/>
              <a:t>&lt; 50 cm</a:t>
            </a:r>
            <a:r>
              <a:rPr lang="en-US" sz="1200" baseline="30000"/>
              <a:t>-3</a:t>
            </a:r>
          </a:p>
        </p:txBody>
      </p:sp>
      <p:sp>
        <p:nvSpPr>
          <p:cNvPr id="9" name="Inhaltsplatzhalter 3"/>
          <p:cNvSpPr>
            <a:spLocks/>
          </p:cNvSpPr>
          <p:nvPr/>
        </p:nvSpPr>
        <p:spPr bwMode="auto">
          <a:xfrm>
            <a:off x="2025416" y="2894930"/>
            <a:ext cx="957667" cy="277479"/>
          </a:xfrm>
          <a:prstGeom prst="rect">
            <a:avLst/>
          </a:prstGeom>
          <a:solidFill>
            <a:srgbClr val="FFFFFF">
              <a:alpha val="74902"/>
            </a:srgbClr>
          </a:solidFill>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lgn="ctr">
              <a:buNone/>
              <a:defRPr/>
            </a:pPr>
            <a:r>
              <a:rPr lang="en-US" sz="1200"/>
              <a:t>~1000 cm</a:t>
            </a:r>
            <a:r>
              <a:rPr lang="en-US" sz="1200" baseline="30000"/>
              <a:t>-3</a:t>
            </a:r>
          </a:p>
        </p:txBody>
      </p:sp>
      <p:sp>
        <p:nvSpPr>
          <p:cNvPr id="10" name="Inhaltsplatzhalter 3"/>
          <p:cNvSpPr>
            <a:spLocks/>
          </p:cNvSpPr>
          <p:nvPr/>
        </p:nvSpPr>
        <p:spPr bwMode="auto">
          <a:xfrm>
            <a:off x="1403811" y="2117800"/>
            <a:ext cx="891801" cy="277479"/>
          </a:xfrm>
          <a:prstGeom prst="rect">
            <a:avLst/>
          </a:prstGeom>
          <a:solidFill>
            <a:srgbClr val="FFFFFF">
              <a:alpha val="74902"/>
            </a:srgbClr>
          </a:solidFill>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lgn="ctr">
              <a:buNone/>
              <a:defRPr/>
            </a:pPr>
            <a:r>
              <a:rPr lang="en-US" sz="1200"/>
              <a:t>~100 cm</a:t>
            </a:r>
            <a:r>
              <a:rPr lang="en-US" sz="1200" baseline="30000"/>
              <a:t>-3</a:t>
            </a:r>
          </a:p>
        </p:txBody>
      </p:sp>
      <p:sp>
        <p:nvSpPr>
          <p:cNvPr id="11" name="Inhaltsplatzhalter 3"/>
          <p:cNvSpPr>
            <a:spLocks/>
          </p:cNvSpPr>
          <p:nvPr/>
        </p:nvSpPr>
        <p:spPr bwMode="auto">
          <a:xfrm>
            <a:off x="1963223" y="1043811"/>
            <a:ext cx="957667" cy="277479"/>
          </a:xfrm>
          <a:prstGeom prst="rect">
            <a:avLst/>
          </a:prstGeom>
          <a:solidFill>
            <a:srgbClr val="FFFFFF">
              <a:alpha val="74902"/>
            </a:srgbClr>
          </a:solidFill>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lgn="ctr">
              <a:buNone/>
              <a:defRPr/>
            </a:pPr>
            <a:r>
              <a:rPr lang="en-US" sz="1200"/>
              <a:t>~1000 cm</a:t>
            </a:r>
            <a:r>
              <a:rPr lang="en-US" sz="1200" baseline="30000"/>
              <a:t>-3</a:t>
            </a:r>
          </a:p>
        </p:txBody>
      </p:sp>
      <p:sp>
        <p:nvSpPr>
          <p:cNvPr id="12" name="Stern mit 5 Zacken 16"/>
          <p:cNvSpPr/>
          <p:nvPr/>
        </p:nvSpPr>
        <p:spPr bwMode="auto">
          <a:xfrm>
            <a:off x="1140482" y="3629826"/>
            <a:ext cx="109287" cy="104200"/>
          </a:xfrm>
          <a:prstGeom prst="star5">
            <a:avLst>
              <a:gd name="adj" fmla="val 26564"/>
              <a:gd name="hf" fmla="val 105146"/>
              <a:gd name="vf" fmla="val 110557"/>
            </a:avLst>
          </a:prstGeom>
          <a:solidFill>
            <a:srgbClr val="D40000"/>
          </a:solidFill>
          <a:ln w="15875">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3" name="Stern mit 5 Zacken 18"/>
          <p:cNvSpPr/>
          <p:nvPr/>
        </p:nvSpPr>
        <p:spPr bwMode="auto">
          <a:xfrm>
            <a:off x="1830092" y="2871636"/>
            <a:ext cx="109287" cy="104200"/>
          </a:xfrm>
          <a:prstGeom prst="star5">
            <a:avLst>
              <a:gd name="adj" fmla="val 26564"/>
              <a:gd name="hf" fmla="val 105146"/>
              <a:gd name="vf" fmla="val 110557"/>
            </a:avLst>
          </a:prstGeom>
          <a:solidFill>
            <a:srgbClr val="D40000"/>
          </a:solidFill>
          <a:ln w="15875">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4" name="Stern mit 5 Zacken 19"/>
          <p:cNvSpPr/>
          <p:nvPr/>
        </p:nvSpPr>
        <p:spPr bwMode="auto">
          <a:xfrm>
            <a:off x="1146197" y="2136306"/>
            <a:ext cx="109287" cy="104200"/>
          </a:xfrm>
          <a:prstGeom prst="star5">
            <a:avLst>
              <a:gd name="adj" fmla="val 26564"/>
              <a:gd name="hf" fmla="val 105146"/>
              <a:gd name="vf" fmla="val 110557"/>
            </a:avLst>
          </a:prstGeom>
          <a:solidFill>
            <a:srgbClr val="D40000"/>
          </a:solidFill>
          <a:ln w="15875">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5" name="Stern mit 5 Zacken 20"/>
          <p:cNvSpPr/>
          <p:nvPr/>
        </p:nvSpPr>
        <p:spPr bwMode="auto">
          <a:xfrm>
            <a:off x="1799612" y="1341920"/>
            <a:ext cx="109287" cy="104200"/>
          </a:xfrm>
          <a:prstGeom prst="star5">
            <a:avLst>
              <a:gd name="adj" fmla="val 26564"/>
              <a:gd name="hf" fmla="val 105146"/>
              <a:gd name="vf" fmla="val 110557"/>
            </a:avLst>
          </a:prstGeom>
          <a:solidFill>
            <a:srgbClr val="D40000"/>
          </a:solidFill>
          <a:ln w="15875">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6" name="Textfeld 23"/>
          <p:cNvSpPr>
            <a:spLocks/>
          </p:cNvSpPr>
          <p:nvPr/>
        </p:nvSpPr>
        <p:spPr bwMode="auto">
          <a:xfrm>
            <a:off x="1155020" y="766323"/>
            <a:ext cx="1109773" cy="267915"/>
          </a:xfrm>
          <a:prstGeom prst="rect">
            <a:avLst/>
          </a:prstGeom>
          <a:noFill/>
          <a:ln>
            <a:noFill/>
          </a:ln>
        </p:spPr>
        <p:txBody>
          <a:bodyPr vert="horz" wrap="square" lIns="90000" tIns="45000" rIns="90000" bIns="45000" compatLnSpc="0">
            <a:spAutoFit/>
          </a:bodyPr>
          <a:lstStyle/>
          <a:p>
            <a:pPr lvl="0">
              <a:defRPr/>
            </a:pPr>
            <a:r>
              <a:rPr lang="en-US" sz="1200" b="1" i="0" u="none" strike="noStrike">
                <a:ln>
                  <a:noFill/>
                </a:ln>
                <a:latin typeface="Helvetica"/>
                <a:ea typeface="Andale Sans UI"/>
                <a:cs typeface="Helvetica"/>
              </a:rPr>
              <a:t>present day</a:t>
            </a:r>
            <a:endParaRPr lang="de-DE" sz="1200" b="1" i="0" u="none" strike="noStrike">
              <a:ln>
                <a:noFill/>
              </a:ln>
              <a:latin typeface="Helvetica"/>
              <a:ea typeface="Andale Sans UI"/>
              <a:cs typeface="Helvetica"/>
            </a:endParaRPr>
          </a:p>
        </p:txBody>
      </p:sp>
      <p:sp>
        <p:nvSpPr>
          <p:cNvPr id="17" name="Rechteck 28"/>
          <p:cNvSpPr/>
          <p:nvPr/>
        </p:nvSpPr>
        <p:spPr bwMode="auto">
          <a:xfrm>
            <a:off x="38661" y="3908066"/>
            <a:ext cx="3229062" cy="7779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p>
        </p:txBody>
      </p:sp>
      <p:pic>
        <p:nvPicPr>
          <p:cNvPr id="18" name="Inhaltsplatzhalter 6"/>
          <p:cNvPicPr>
            <a:picLocks noChangeAspect="1"/>
          </p:cNvPicPr>
          <p:nvPr/>
        </p:nvPicPr>
        <p:blipFill>
          <a:blip r:embed="rId3"/>
          <a:srcRect l="11820" t="66073" r="11741" b="16593"/>
          <a:stretch/>
        </p:blipFill>
        <p:spPr bwMode="auto">
          <a:xfrm>
            <a:off x="366806" y="4003976"/>
            <a:ext cx="2579026" cy="485115"/>
          </a:xfrm>
          <a:prstGeom prst="rect">
            <a:avLst/>
          </a:prstGeom>
        </p:spPr>
      </p:pic>
      <p:sp>
        <p:nvSpPr>
          <p:cNvPr id="19" name="Rechteck 29"/>
          <p:cNvSpPr/>
          <p:nvPr/>
        </p:nvSpPr>
        <p:spPr bwMode="auto">
          <a:xfrm>
            <a:off x="-1" y="2645889"/>
            <a:ext cx="257175" cy="1150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20" name="Rechteck 30"/>
          <p:cNvSpPr/>
          <p:nvPr/>
        </p:nvSpPr>
        <p:spPr bwMode="auto">
          <a:xfrm>
            <a:off x="2528" y="1151011"/>
            <a:ext cx="257175" cy="1150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27" name="Textfeld 7"/>
          <p:cNvSpPr>
            <a:spLocks/>
          </p:cNvSpPr>
          <p:nvPr/>
        </p:nvSpPr>
        <p:spPr bwMode="auto">
          <a:xfrm>
            <a:off x="467707" y="4453451"/>
            <a:ext cx="2032948" cy="244254"/>
          </a:xfrm>
          <a:prstGeom prst="rect">
            <a:avLst/>
          </a:prstGeom>
          <a:noFill/>
          <a:ln>
            <a:noFill/>
          </a:ln>
        </p:spPr>
        <p:txBody>
          <a:bodyPr vert="horz" wrap="square" lIns="90000" tIns="45000" rIns="90000" bIns="45000" compatLnSpc="0">
            <a:spAutoFit/>
          </a:bodyPr>
          <a:lstStyle/>
          <a:p>
            <a:pPr marL="0" marR="0" lvl="0" indent="0" algn="r">
              <a:lnSpc>
                <a:spcPct val="100000"/>
              </a:lnSpc>
              <a:spcBef>
                <a:spcPts val="0"/>
              </a:spcBef>
              <a:spcAft>
                <a:spcPts val="0"/>
              </a:spcAft>
              <a:buNone/>
              <a:defRPr/>
            </a:pPr>
            <a:r>
              <a:rPr lang="de-DE" sz="1000" b="1" i="0" u="none" strike="noStrike" dirty="0">
                <a:ln>
                  <a:noFill/>
                </a:ln>
                <a:latin typeface="Helvetica"/>
                <a:ea typeface="Andale Sans UI"/>
                <a:cs typeface="Helvetica"/>
              </a:rPr>
              <a:t>[Hamilton 2014 PNAS]</a:t>
            </a:r>
          </a:p>
        </p:txBody>
      </p:sp>
      <p:sp>
        <p:nvSpPr>
          <p:cNvPr id="31" name="Textplatzhalter 2"/>
          <p:cNvSpPr>
            <a:spLocks noGrp="1"/>
          </p:cNvSpPr>
          <p:nvPr>
            <p:ph type="body" sz="quarter" idx="13"/>
          </p:nvPr>
        </p:nvSpPr>
        <p:spPr bwMode="auto">
          <a:xfrm>
            <a:off x="1143977" y="5498"/>
            <a:ext cx="6862961" cy="776644"/>
          </a:xfrm>
        </p:spPr>
        <p:txBody>
          <a:bodyPr/>
          <a:lstStyle/>
          <a:p>
            <a:pPr>
              <a:defRPr/>
            </a:pPr>
            <a:r>
              <a:rPr lang="de-DE" sz="2000" dirty="0"/>
              <a:t>But </a:t>
            </a:r>
            <a:r>
              <a:rPr lang="de-DE" sz="2000" dirty="0" err="1"/>
              <a:t>how</a:t>
            </a:r>
            <a:r>
              <a:rPr lang="de-DE" sz="2000" dirty="0"/>
              <a:t> </a:t>
            </a:r>
            <a:r>
              <a:rPr lang="de-DE" sz="2000" dirty="0" err="1"/>
              <a:t>can</a:t>
            </a:r>
            <a:r>
              <a:rPr lang="de-DE" sz="2000" dirty="0"/>
              <a:t> </a:t>
            </a:r>
            <a:r>
              <a:rPr lang="de-DE" sz="2000" dirty="0" err="1"/>
              <a:t>we</a:t>
            </a:r>
            <a:r>
              <a:rPr lang="de-DE" sz="2000" dirty="0"/>
              <a:t> </a:t>
            </a:r>
            <a:r>
              <a:rPr lang="de-DE" sz="2000" dirty="0" err="1"/>
              <a:t>pin</a:t>
            </a:r>
            <a:r>
              <a:rPr lang="de-DE" sz="2000" dirty="0"/>
              <a:t> down potential </a:t>
            </a:r>
            <a:r>
              <a:rPr lang="de-DE" sz="2000" dirty="0" err="1"/>
              <a:t>aerosol</a:t>
            </a:r>
            <a:r>
              <a:rPr lang="de-DE" sz="2000" dirty="0"/>
              <a:t> </a:t>
            </a:r>
            <a:r>
              <a:rPr lang="de-DE" sz="2000" dirty="0" err="1"/>
              <a:t>effects</a:t>
            </a:r>
            <a:r>
              <a:rPr lang="de-DE" sz="2000" dirty="0"/>
              <a:t>?</a:t>
            </a:r>
            <a:endParaRPr sz="2000" dirty="0"/>
          </a:p>
          <a:p>
            <a:pPr>
              <a:defRPr/>
            </a:pPr>
            <a:r>
              <a:rPr lang="de-DE" sz="2000" dirty="0">
                <a:sym typeface="Wingdings" pitchFamily="2" charset="2"/>
              </a:rPr>
              <a:t> </a:t>
            </a:r>
            <a:r>
              <a:rPr lang="en-US" sz="2000" dirty="0"/>
              <a:t>Study clouds under contrasting aerosol conditions</a:t>
            </a:r>
          </a:p>
          <a:p>
            <a:pPr>
              <a:defRPr/>
            </a:pPr>
            <a:endParaRPr lang="de-DE" sz="2400" dirty="0"/>
          </a:p>
        </p:txBody>
      </p:sp>
      <p:sp>
        <p:nvSpPr>
          <p:cNvPr id="33" name="Rechteck 30">
            <a:extLst>
              <a:ext uri="{FF2B5EF4-FFF2-40B4-BE49-F238E27FC236}">
                <a16:creationId xmlns:a16="http://schemas.microsoft.com/office/drawing/2014/main" id="{151C702E-9042-AB46-ACF4-DAE0CC1C9F11}"/>
              </a:ext>
            </a:extLst>
          </p:cNvPr>
          <p:cNvSpPr/>
          <p:nvPr/>
        </p:nvSpPr>
        <p:spPr bwMode="auto">
          <a:xfrm rot="19443334">
            <a:off x="389867" y="2518103"/>
            <a:ext cx="262819" cy="172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34" name="Rechteck 30">
            <a:extLst>
              <a:ext uri="{FF2B5EF4-FFF2-40B4-BE49-F238E27FC236}">
                <a16:creationId xmlns:a16="http://schemas.microsoft.com/office/drawing/2014/main" id="{5151DF3D-74C8-B446-835D-22DF1B0E5BB1}"/>
              </a:ext>
            </a:extLst>
          </p:cNvPr>
          <p:cNvSpPr/>
          <p:nvPr/>
        </p:nvSpPr>
        <p:spPr bwMode="auto">
          <a:xfrm rot="19443334">
            <a:off x="381582" y="995857"/>
            <a:ext cx="262819" cy="175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grpSp>
        <p:nvGrpSpPr>
          <p:cNvPr id="3" name="Group 2">
            <a:extLst>
              <a:ext uri="{FF2B5EF4-FFF2-40B4-BE49-F238E27FC236}">
                <a16:creationId xmlns:a16="http://schemas.microsoft.com/office/drawing/2014/main" id="{098B7C88-5D43-D143-8A9B-DF7160824A7C}"/>
              </a:ext>
            </a:extLst>
          </p:cNvPr>
          <p:cNvGrpSpPr/>
          <p:nvPr/>
        </p:nvGrpSpPr>
        <p:grpSpPr>
          <a:xfrm>
            <a:off x="3326753" y="1118114"/>
            <a:ext cx="5801001" cy="2965804"/>
            <a:chOff x="3326753" y="1118114"/>
            <a:chExt cx="5801001" cy="2965804"/>
          </a:xfrm>
        </p:grpSpPr>
        <p:pic>
          <p:nvPicPr>
            <p:cNvPr id="21" name="Inhaltsplatzhalter 6"/>
            <p:cNvPicPr>
              <a:picLocks noChangeAspect="1"/>
            </p:cNvPicPr>
            <p:nvPr/>
          </p:nvPicPr>
          <p:blipFill>
            <a:blip r:embed="rId4"/>
            <a:srcRect t="46974" r="2108" b="30097"/>
            <a:stretch/>
          </p:blipFill>
          <p:spPr bwMode="auto">
            <a:xfrm>
              <a:off x="3326753" y="1458091"/>
              <a:ext cx="5801001" cy="2419772"/>
            </a:xfrm>
            <a:prstGeom prst="rect">
              <a:avLst/>
            </a:prstGeom>
          </p:spPr>
        </p:pic>
        <p:sp>
          <p:nvSpPr>
            <p:cNvPr id="22" name="Inhaltsplatzhalter 3"/>
            <p:cNvSpPr>
              <a:spLocks/>
            </p:cNvSpPr>
            <p:nvPr/>
          </p:nvSpPr>
          <p:spPr bwMode="auto">
            <a:xfrm>
              <a:off x="4102011" y="3278249"/>
              <a:ext cx="857736" cy="308973"/>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en-US" sz="1600"/>
                <a:t>&lt; 5 m</a:t>
              </a:r>
              <a:r>
                <a:rPr lang="en-US" sz="1600" baseline="30000"/>
                <a:t>-3</a:t>
              </a:r>
              <a:endParaRPr lang="en-US" sz="1200"/>
            </a:p>
          </p:txBody>
        </p:sp>
        <p:sp>
          <p:nvSpPr>
            <p:cNvPr id="23" name="Inhaltsplatzhalter 3"/>
            <p:cNvSpPr>
              <a:spLocks/>
            </p:cNvSpPr>
            <p:nvPr/>
          </p:nvSpPr>
          <p:spPr bwMode="auto">
            <a:xfrm>
              <a:off x="6069984" y="1934439"/>
              <a:ext cx="1367496" cy="308973"/>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buNone/>
                <a:defRPr/>
              </a:pPr>
              <a:r>
                <a:rPr lang="en-US" sz="1600"/>
                <a:t>~ 100 m</a:t>
              </a:r>
              <a:r>
                <a:rPr lang="en-US" sz="1600" baseline="30000"/>
                <a:t>-3</a:t>
              </a:r>
              <a:endParaRPr lang="en-US" sz="1200"/>
            </a:p>
          </p:txBody>
        </p:sp>
        <p:sp>
          <p:nvSpPr>
            <p:cNvPr id="24" name="Stern mit 5 Zacken 35"/>
            <p:cNvSpPr/>
            <p:nvPr/>
          </p:nvSpPr>
          <p:spPr bwMode="auto">
            <a:xfrm>
              <a:off x="4863160" y="3338120"/>
              <a:ext cx="109287" cy="104200"/>
            </a:xfrm>
            <a:prstGeom prst="star5">
              <a:avLst>
                <a:gd name="adj" fmla="val 26564"/>
                <a:gd name="hf" fmla="val 105146"/>
                <a:gd name="vf" fmla="val 110557"/>
              </a:avLst>
            </a:prstGeom>
            <a:solidFill>
              <a:srgbClr val="D40000"/>
            </a:solidFill>
            <a:ln w="15875">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25" name="Stern mit 5 Zacken 36"/>
            <p:cNvSpPr/>
            <p:nvPr/>
          </p:nvSpPr>
          <p:spPr bwMode="auto">
            <a:xfrm>
              <a:off x="6089181" y="2252597"/>
              <a:ext cx="109287" cy="104200"/>
            </a:xfrm>
            <a:prstGeom prst="star5">
              <a:avLst>
                <a:gd name="adj" fmla="val 26564"/>
                <a:gd name="hf" fmla="val 105146"/>
                <a:gd name="vf" fmla="val 110557"/>
              </a:avLst>
            </a:prstGeom>
            <a:solidFill>
              <a:srgbClr val="D40000"/>
            </a:solidFill>
            <a:ln w="15875">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28" name="Textfeld 43"/>
            <p:cNvSpPr>
              <a:spLocks/>
            </p:cNvSpPr>
            <p:nvPr/>
          </p:nvSpPr>
          <p:spPr bwMode="auto">
            <a:xfrm>
              <a:off x="5464930" y="3839664"/>
              <a:ext cx="2541150" cy="244254"/>
            </a:xfrm>
            <a:prstGeom prst="rect">
              <a:avLst/>
            </a:prstGeom>
            <a:noFill/>
            <a:ln>
              <a:noFill/>
            </a:ln>
          </p:spPr>
          <p:txBody>
            <a:bodyPr vert="horz" wrap="square" lIns="90000" tIns="45000" rIns="90000" bIns="45000" compatLnSpc="0">
              <a:spAutoFit/>
            </a:bodyPr>
            <a:lstStyle/>
            <a:p>
              <a:pPr lvl="0" algn="r">
                <a:defRPr/>
              </a:pPr>
              <a:r>
                <a:rPr lang="de-DE" sz="1000" b="1" dirty="0">
                  <a:latin typeface="Helvetica"/>
                  <a:ea typeface="Andale Sans UI"/>
                  <a:cs typeface="Helvetica"/>
                </a:rPr>
                <a:t>[</a:t>
              </a:r>
              <a:r>
                <a:rPr lang="de-DE" sz="1000" b="1" dirty="0" err="1">
                  <a:latin typeface="Helvetica"/>
                  <a:ea typeface="Andale Sans UI"/>
                  <a:cs typeface="Helvetica"/>
                </a:rPr>
                <a:t>Vergara-Temprado</a:t>
              </a:r>
              <a:r>
                <a:rPr lang="de-DE" sz="1000" b="1" dirty="0">
                  <a:latin typeface="Helvetica"/>
                  <a:ea typeface="Andale Sans UI"/>
                  <a:cs typeface="Helvetica"/>
                </a:rPr>
                <a:t> 2017 </a:t>
              </a:r>
              <a:r>
                <a:rPr lang="de-DE" sz="1000" b="1" i="0" u="none" strike="noStrike" dirty="0">
                  <a:ln>
                    <a:noFill/>
                  </a:ln>
                  <a:latin typeface="Helvetica"/>
                  <a:ea typeface="Andale Sans UI"/>
                  <a:cs typeface="Helvetica"/>
                </a:rPr>
                <a:t>ACP]</a:t>
              </a:r>
            </a:p>
          </p:txBody>
        </p:sp>
        <p:sp>
          <p:nvSpPr>
            <p:cNvPr id="29" name="Rechteck 44"/>
            <p:cNvSpPr/>
            <p:nvPr/>
          </p:nvSpPr>
          <p:spPr bwMode="auto">
            <a:xfrm>
              <a:off x="5532009" y="1425035"/>
              <a:ext cx="1469425" cy="1997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30" name="Inhaltsplatzhalter 3"/>
            <p:cNvSpPr>
              <a:spLocks/>
            </p:cNvSpPr>
            <p:nvPr/>
          </p:nvSpPr>
          <p:spPr bwMode="auto">
            <a:xfrm>
              <a:off x="3904696" y="1118114"/>
              <a:ext cx="4589064" cy="520865"/>
            </a:xfrm>
            <a:prstGeom prst="rect">
              <a:avLst/>
            </a:prstGeom>
          </p:spPr>
          <p:txBody>
            <a:bodyPr vert="horz" lIns="82918" tIns="41459" rIns="82918" bIns="41459"/>
            <a:lstStyle>
              <a:lvl1pPr marL="342876" indent="-342876" algn="l" defTabSz="457167">
                <a:spcBef>
                  <a:spcPts val="0"/>
                </a:spcBef>
                <a:buFont typeface="Arial"/>
                <a:buChar char="•"/>
                <a:defRPr sz="1800" b="1">
                  <a:solidFill>
                    <a:schemeClr val="tx1"/>
                  </a:solidFill>
                  <a:latin typeface="Helvetica"/>
                  <a:ea typeface="+mn-ea"/>
                  <a:cs typeface="Helvetica"/>
                </a:defRPr>
              </a:lvl1pPr>
              <a:lvl2pPr marL="742896" indent="-285729" algn="l" defTabSz="457167">
                <a:spcBef>
                  <a:spcPts val="0"/>
                </a:spcBef>
                <a:buFont typeface="Arial"/>
                <a:buChar char="–"/>
                <a:defRPr sz="2800">
                  <a:solidFill>
                    <a:schemeClr val="tx1"/>
                  </a:solidFill>
                  <a:latin typeface="+mn-lt"/>
                  <a:ea typeface="+mn-ea"/>
                  <a:cs typeface="+mn-cs"/>
                </a:defRPr>
              </a:lvl2pPr>
              <a:lvl3pPr marL="1142917" indent="-228583" algn="l" defTabSz="457167">
                <a:spcBef>
                  <a:spcPts val="0"/>
                </a:spcBef>
                <a:buFont typeface="Arial"/>
                <a:buChar char="•"/>
                <a:defRPr sz="2400">
                  <a:solidFill>
                    <a:schemeClr val="tx1"/>
                  </a:solidFill>
                  <a:latin typeface="+mn-lt"/>
                  <a:ea typeface="+mn-ea"/>
                  <a:cs typeface="+mn-cs"/>
                </a:defRPr>
              </a:lvl3pPr>
              <a:lvl4pPr marL="1600085" indent="-228583" algn="l" defTabSz="457167">
                <a:spcBef>
                  <a:spcPts val="0"/>
                </a:spcBef>
                <a:buFont typeface="Arial"/>
                <a:buChar char="–"/>
                <a:defRPr sz="2000">
                  <a:solidFill>
                    <a:schemeClr val="tx1"/>
                  </a:solidFill>
                  <a:latin typeface="+mn-lt"/>
                  <a:ea typeface="+mn-ea"/>
                  <a:cs typeface="+mn-cs"/>
                </a:defRPr>
              </a:lvl4pPr>
              <a:lvl5pPr marL="2057252" indent="-228583" algn="l" defTabSz="457167">
                <a:spcBef>
                  <a:spcPts val="0"/>
                </a:spcBef>
                <a:buFont typeface="Arial"/>
                <a:buChar char="»"/>
                <a:defRPr sz="2000">
                  <a:solidFill>
                    <a:schemeClr val="tx1"/>
                  </a:solidFill>
                  <a:latin typeface="+mn-lt"/>
                  <a:ea typeface="+mn-ea"/>
                  <a:cs typeface="+mn-cs"/>
                </a:defRPr>
              </a:lvl5pPr>
              <a:lvl6pPr marL="2514419" indent="-228583" algn="l" defTabSz="457167">
                <a:spcBef>
                  <a:spcPts val="0"/>
                </a:spcBef>
                <a:buFont typeface="Arial"/>
                <a:buChar char="•"/>
                <a:defRPr sz="2000">
                  <a:solidFill>
                    <a:schemeClr val="tx1"/>
                  </a:solidFill>
                  <a:latin typeface="+mn-lt"/>
                  <a:ea typeface="+mn-ea"/>
                  <a:cs typeface="+mn-cs"/>
                </a:defRPr>
              </a:lvl6pPr>
              <a:lvl7pPr marL="2971584" indent="-228583" algn="l" defTabSz="457167">
                <a:spcBef>
                  <a:spcPts val="0"/>
                </a:spcBef>
                <a:buFont typeface="Arial"/>
                <a:buChar char="•"/>
                <a:defRPr sz="2000">
                  <a:solidFill>
                    <a:schemeClr val="tx1"/>
                  </a:solidFill>
                  <a:latin typeface="+mn-lt"/>
                  <a:ea typeface="+mn-ea"/>
                  <a:cs typeface="+mn-cs"/>
                </a:defRPr>
              </a:lvl7pPr>
              <a:lvl8pPr marL="3428752" indent="-228583" algn="l" defTabSz="457167">
                <a:spcBef>
                  <a:spcPts val="0"/>
                </a:spcBef>
                <a:buFont typeface="Arial"/>
                <a:buChar char="•"/>
                <a:defRPr sz="2000">
                  <a:solidFill>
                    <a:schemeClr val="tx1"/>
                  </a:solidFill>
                  <a:latin typeface="+mn-lt"/>
                  <a:ea typeface="+mn-ea"/>
                  <a:cs typeface="+mn-cs"/>
                </a:defRPr>
              </a:lvl8pPr>
              <a:lvl9pPr marL="3885919" indent="-228583" algn="l" defTabSz="457167">
                <a:spcBef>
                  <a:spcPts val="0"/>
                </a:spcBef>
                <a:buFont typeface="Arial"/>
                <a:buChar char="•"/>
                <a:defRPr sz="2000">
                  <a:solidFill>
                    <a:schemeClr val="tx1"/>
                  </a:solidFill>
                  <a:latin typeface="+mn-lt"/>
                  <a:ea typeface="+mn-ea"/>
                  <a:cs typeface="+mn-cs"/>
                </a:defRPr>
              </a:lvl9pPr>
            </a:lstStyle>
            <a:p>
              <a:pPr marL="0" indent="0" algn="ctr">
                <a:buNone/>
                <a:defRPr/>
              </a:pPr>
              <a:r>
                <a:rPr lang="en-US" sz="1600" dirty="0"/>
                <a:t>Mean concentration of INP at ground </a:t>
              </a:r>
              <a:br>
                <a:rPr lang="en-US" sz="1600" dirty="0"/>
              </a:br>
              <a:r>
                <a:rPr lang="en-US" sz="1200" dirty="0"/>
                <a:t>for -15°C (dust and marine biogenic)</a:t>
              </a:r>
              <a:endParaRPr lang="en-US" sz="1050" dirty="0"/>
            </a:p>
          </p:txBody>
        </p:sp>
        <p:sp>
          <p:nvSpPr>
            <p:cNvPr id="32" name="Textfeld 43">
              <a:extLst>
                <a:ext uri="{FF2B5EF4-FFF2-40B4-BE49-F238E27FC236}">
                  <a16:creationId xmlns:a16="http://schemas.microsoft.com/office/drawing/2014/main" id="{4B16C145-2284-AA41-A202-26E27E475451}"/>
                </a:ext>
              </a:extLst>
            </p:cNvPr>
            <p:cNvSpPr>
              <a:spLocks/>
            </p:cNvSpPr>
            <p:nvPr/>
          </p:nvSpPr>
          <p:spPr bwMode="auto">
            <a:xfrm>
              <a:off x="4863159" y="3350840"/>
              <a:ext cx="1403561" cy="219119"/>
            </a:xfrm>
            <a:prstGeom prst="rect">
              <a:avLst/>
            </a:prstGeom>
            <a:noFill/>
            <a:ln>
              <a:noFill/>
            </a:ln>
          </p:spPr>
          <p:txBody>
            <a:bodyPr vert="horz" wrap="square" lIns="90000" tIns="45000" rIns="90000" bIns="45000" compatLnSpc="0">
              <a:spAutoFit/>
            </a:bodyPr>
            <a:lstStyle/>
            <a:p>
              <a:pPr lvl="0" algn="r">
                <a:defRPr/>
              </a:pPr>
              <a:r>
                <a:rPr lang="de-DE" sz="1000" b="1" dirty="0">
                  <a:latin typeface="Helvetica"/>
                  <a:ea typeface="Andale Sans UI"/>
                  <a:cs typeface="Helvetica"/>
                </a:rPr>
                <a:t>Punta Arenas, Chile</a:t>
              </a:r>
              <a:endParaRPr lang="de-DE" sz="1000" b="1" i="0" u="none" strike="noStrike" dirty="0">
                <a:ln>
                  <a:noFill/>
                </a:ln>
                <a:latin typeface="Helvetica"/>
                <a:ea typeface="Andale Sans UI"/>
                <a:cs typeface="Helvetica"/>
              </a:endParaRPr>
            </a:p>
          </p:txBody>
        </p:sp>
        <p:sp>
          <p:nvSpPr>
            <p:cNvPr id="35" name="Textfeld 43">
              <a:extLst>
                <a:ext uri="{FF2B5EF4-FFF2-40B4-BE49-F238E27FC236}">
                  <a16:creationId xmlns:a16="http://schemas.microsoft.com/office/drawing/2014/main" id="{7B7A614C-8B4A-F648-A823-8C0136A2C53C}"/>
                </a:ext>
              </a:extLst>
            </p:cNvPr>
            <p:cNvSpPr>
              <a:spLocks/>
            </p:cNvSpPr>
            <p:nvPr/>
          </p:nvSpPr>
          <p:spPr bwMode="auto">
            <a:xfrm>
              <a:off x="5298140" y="2347832"/>
              <a:ext cx="1255058" cy="219119"/>
            </a:xfrm>
            <a:prstGeom prst="rect">
              <a:avLst/>
            </a:prstGeom>
            <a:noFill/>
            <a:ln>
              <a:noFill/>
            </a:ln>
          </p:spPr>
          <p:txBody>
            <a:bodyPr vert="horz" wrap="square" lIns="90000" tIns="45000" rIns="90000" bIns="45000" compatLnSpc="0">
              <a:spAutoFit/>
            </a:bodyPr>
            <a:lstStyle/>
            <a:p>
              <a:pPr lvl="0" algn="r">
                <a:defRPr/>
              </a:pPr>
              <a:r>
                <a:rPr lang="de-DE" sz="1000" b="1" dirty="0">
                  <a:latin typeface="Helvetica"/>
                  <a:ea typeface="Andale Sans UI"/>
                  <a:cs typeface="Helvetica"/>
                </a:rPr>
                <a:t>Limassol, </a:t>
              </a:r>
              <a:r>
                <a:rPr lang="de-DE" sz="1000" b="1" dirty="0" err="1">
                  <a:latin typeface="Helvetica"/>
                  <a:ea typeface="Andale Sans UI"/>
                  <a:cs typeface="Helvetica"/>
                </a:rPr>
                <a:t>Cyprus</a:t>
              </a:r>
              <a:endParaRPr lang="de-DE" sz="1000" b="1" i="0" u="none" strike="noStrike" dirty="0">
                <a:ln>
                  <a:noFill/>
                </a:ln>
                <a:latin typeface="Helvetica"/>
                <a:ea typeface="Andale Sans UI"/>
                <a:cs typeface="Helvetica"/>
              </a:endParaRPr>
            </a:p>
          </p:txBody>
        </p:sp>
      </p:grpSp>
      <p:sp>
        <p:nvSpPr>
          <p:cNvPr id="36" name="Textfeld 43">
            <a:extLst>
              <a:ext uri="{FF2B5EF4-FFF2-40B4-BE49-F238E27FC236}">
                <a16:creationId xmlns:a16="http://schemas.microsoft.com/office/drawing/2014/main" id="{54660F40-A365-2F44-AE3F-AC8BFBD80D24}"/>
              </a:ext>
            </a:extLst>
          </p:cNvPr>
          <p:cNvSpPr>
            <a:spLocks/>
          </p:cNvSpPr>
          <p:nvPr/>
        </p:nvSpPr>
        <p:spPr bwMode="auto">
          <a:xfrm>
            <a:off x="30106" y="3451482"/>
            <a:ext cx="1064866" cy="347359"/>
          </a:xfrm>
          <a:prstGeom prst="rect">
            <a:avLst/>
          </a:prstGeom>
          <a:noFill/>
          <a:ln>
            <a:noFill/>
          </a:ln>
        </p:spPr>
        <p:txBody>
          <a:bodyPr vert="horz" wrap="square" lIns="90000" tIns="45000" rIns="90000" bIns="45000" compatLnSpc="0">
            <a:spAutoFit/>
          </a:bodyPr>
          <a:lstStyle/>
          <a:p>
            <a:pPr lvl="0" algn="r">
              <a:defRPr/>
            </a:pPr>
            <a:r>
              <a:rPr lang="de-DE" sz="1000" b="1" dirty="0">
                <a:latin typeface="Helvetica"/>
                <a:ea typeface="Andale Sans UI"/>
                <a:cs typeface="Helvetica"/>
              </a:rPr>
              <a:t>Punta Arenas, Chile</a:t>
            </a:r>
            <a:endParaRPr lang="de-DE" sz="1000" b="1" i="0" u="none" strike="noStrike" dirty="0">
              <a:ln>
                <a:noFill/>
              </a:ln>
              <a:latin typeface="Helvetica"/>
              <a:ea typeface="Andale Sans UI"/>
              <a:cs typeface="Helvetica"/>
            </a:endParaRPr>
          </a:p>
        </p:txBody>
      </p:sp>
      <p:sp>
        <p:nvSpPr>
          <p:cNvPr id="37" name="Textfeld 43">
            <a:extLst>
              <a:ext uri="{FF2B5EF4-FFF2-40B4-BE49-F238E27FC236}">
                <a16:creationId xmlns:a16="http://schemas.microsoft.com/office/drawing/2014/main" id="{4E997508-0415-BB4E-A22C-10B59092A3E3}"/>
              </a:ext>
            </a:extLst>
          </p:cNvPr>
          <p:cNvSpPr>
            <a:spLocks/>
          </p:cNvSpPr>
          <p:nvPr/>
        </p:nvSpPr>
        <p:spPr bwMode="auto">
          <a:xfrm>
            <a:off x="1208299" y="2690724"/>
            <a:ext cx="1255058" cy="219119"/>
          </a:xfrm>
          <a:prstGeom prst="rect">
            <a:avLst/>
          </a:prstGeom>
          <a:noFill/>
          <a:ln>
            <a:noFill/>
          </a:ln>
        </p:spPr>
        <p:txBody>
          <a:bodyPr vert="horz" wrap="square" lIns="90000" tIns="45000" rIns="90000" bIns="45000" compatLnSpc="0">
            <a:spAutoFit/>
          </a:bodyPr>
          <a:lstStyle/>
          <a:p>
            <a:pPr lvl="0" algn="r">
              <a:defRPr/>
            </a:pPr>
            <a:r>
              <a:rPr lang="de-DE" sz="1000" b="1" dirty="0">
                <a:solidFill>
                  <a:srgbClr val="FFC000"/>
                </a:solidFill>
                <a:latin typeface="Helvetica"/>
                <a:ea typeface="Andale Sans UI"/>
                <a:cs typeface="Helvetica"/>
              </a:rPr>
              <a:t>Limassol, </a:t>
            </a:r>
            <a:r>
              <a:rPr lang="de-DE" sz="1000" b="1" dirty="0" err="1">
                <a:solidFill>
                  <a:srgbClr val="FFC000"/>
                </a:solidFill>
                <a:latin typeface="Helvetica"/>
                <a:ea typeface="Andale Sans UI"/>
                <a:cs typeface="Helvetica"/>
              </a:rPr>
              <a:t>Cyprus</a:t>
            </a:r>
            <a:endParaRPr lang="de-DE" sz="1000" b="1" i="0" u="none" strike="noStrike" dirty="0">
              <a:ln>
                <a:noFill/>
              </a:ln>
              <a:solidFill>
                <a:srgbClr val="FFC000"/>
              </a:solidFill>
              <a:latin typeface="Helvetica"/>
              <a:ea typeface="Andale Sans UI"/>
              <a:cs typeface="Helvetica"/>
            </a:endParaRPr>
          </a:p>
        </p:txBody>
      </p:sp>
    </p:spTree>
    <p:extLst>
      <p:ext uri="{BB962C8B-B14F-4D97-AF65-F5344CB8AC3E}">
        <p14:creationId xmlns:p14="http://schemas.microsoft.com/office/powerpoint/2010/main" val="178593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p:bldP spid="19" grpId="0" animBg="1"/>
      <p:bldP spid="20" grpId="0" animBg="1"/>
      <p:bldP spid="27" grpId="0"/>
      <p:bldP spid="33" grpId="0" animBg="1"/>
      <p:bldP spid="34" grpId="0" animBg="1"/>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24" y="1361036"/>
            <a:ext cx="7578316" cy="3322800"/>
          </a:xfrm>
          <a:prstGeom prst="rect">
            <a:avLst/>
          </a:prstGeom>
        </p:spPr>
      </p:pic>
      <p:sp>
        <p:nvSpPr>
          <p:cNvPr id="3" name="Inhaltsplatzhalter 2"/>
          <p:cNvSpPr>
            <a:spLocks noGrp="1"/>
          </p:cNvSpPr>
          <p:nvPr>
            <p:ph idx="1"/>
          </p:nvPr>
        </p:nvSpPr>
        <p:spPr>
          <a:xfrm>
            <a:off x="457200" y="773695"/>
            <a:ext cx="8234363" cy="3379199"/>
          </a:xfrm>
        </p:spPr>
        <p:txBody>
          <a:bodyPr/>
          <a:lstStyle/>
          <a:p>
            <a:r>
              <a:rPr lang="de-DE" dirty="0"/>
              <a:t>e.g. </a:t>
            </a:r>
            <a:r>
              <a:rPr lang="de-DE" dirty="0" err="1"/>
              <a:t>probably</a:t>
            </a:r>
            <a:r>
              <a:rPr lang="de-DE" dirty="0"/>
              <a:t> </a:t>
            </a:r>
            <a:r>
              <a:rPr lang="de-DE" dirty="0" err="1"/>
              <a:t>rimed</a:t>
            </a:r>
            <a:r>
              <a:rPr lang="de-DE" dirty="0"/>
              <a:t> </a:t>
            </a:r>
            <a:r>
              <a:rPr lang="de-DE" dirty="0" err="1"/>
              <a:t>and</a:t>
            </a:r>
            <a:r>
              <a:rPr lang="de-DE" dirty="0"/>
              <a:t> liquid </a:t>
            </a:r>
            <a:r>
              <a:rPr lang="de-DE" dirty="0" err="1"/>
              <a:t>potpulations</a:t>
            </a:r>
            <a:endParaRPr lang="de-DE"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40</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724" y="1361036"/>
            <a:ext cx="7578316" cy="3322800"/>
          </a:xfrm>
          <a:prstGeom prst="rect">
            <a:avLst/>
          </a:prstGeom>
        </p:spPr>
      </p:pic>
      <p:sp>
        <p:nvSpPr>
          <p:cNvPr id="9" name="Textfeld 8"/>
          <p:cNvSpPr txBox="1"/>
          <p:nvPr/>
        </p:nvSpPr>
        <p:spPr>
          <a:xfrm>
            <a:off x="792020" y="1180493"/>
            <a:ext cx="7215501" cy="246221"/>
          </a:xfrm>
          <a:prstGeom prst="rect">
            <a:avLst/>
          </a:prstGeom>
          <a:noFill/>
        </p:spPr>
        <p:txBody>
          <a:bodyPr wrap="none" lIns="0" tIns="0" rIns="0" bIns="0" rtlCol="0">
            <a:spAutoFit/>
          </a:bodyPr>
          <a:lstStyle/>
          <a:p>
            <a:r>
              <a:rPr lang="de-DE" sz="1600" b="1" dirty="0" err="1">
                <a:latin typeface="+mn-lt"/>
                <a:cs typeface="Arial" panose="020B0604020202020204" pitchFamily="34" charset="0"/>
              </a:rPr>
              <a:t>Reflectivity</a:t>
            </a:r>
            <a:r>
              <a:rPr lang="de-DE" sz="1600" b="1" dirty="0">
                <a:latin typeface="+mn-lt"/>
                <a:cs typeface="Arial" panose="020B0604020202020204" pitchFamily="34" charset="0"/>
              </a:rPr>
              <a:t> </a:t>
            </a:r>
            <a:r>
              <a:rPr lang="de-DE" sz="1600" b="1" dirty="0" err="1">
                <a:latin typeface="+mn-lt"/>
                <a:cs typeface="Arial" panose="020B0604020202020204" pitchFamily="34" charset="0"/>
              </a:rPr>
              <a:t>of</a:t>
            </a:r>
            <a:r>
              <a:rPr lang="de-DE" sz="1600" b="1" dirty="0">
                <a:latin typeface="+mn-lt"/>
                <a:cs typeface="Arial" panose="020B0604020202020204" pitchFamily="34" charset="0"/>
              </a:rPr>
              <a:t> „</a:t>
            </a:r>
            <a:r>
              <a:rPr lang="de-DE" sz="1600" b="1" dirty="0" err="1">
                <a:latin typeface="+mn-lt"/>
                <a:cs typeface="Arial" panose="020B0604020202020204" pitchFamily="34" charset="0"/>
              </a:rPr>
              <a:t>rimed</a:t>
            </a:r>
            <a:r>
              <a:rPr lang="de-DE" sz="1600" b="1" dirty="0">
                <a:latin typeface="+mn-lt"/>
                <a:cs typeface="Arial" panose="020B0604020202020204" pitchFamily="34" charset="0"/>
              </a:rPr>
              <a:t>“ </a:t>
            </a:r>
            <a:r>
              <a:rPr lang="de-DE" sz="1600" b="1" dirty="0" err="1">
                <a:latin typeface="+mn-lt"/>
                <a:cs typeface="Arial" panose="020B0604020202020204" pitchFamily="34" charset="0"/>
              </a:rPr>
              <a:t>and</a:t>
            </a:r>
            <a:r>
              <a:rPr lang="de-DE" sz="1600" b="1" dirty="0">
                <a:latin typeface="+mn-lt"/>
                <a:cs typeface="Arial" panose="020B0604020202020204" pitchFamily="34" charset="0"/>
              </a:rPr>
              <a:t> „liquid“ </a:t>
            </a:r>
            <a:r>
              <a:rPr lang="de-DE" sz="1600" b="1" dirty="0" err="1">
                <a:latin typeface="+mn-lt"/>
                <a:cs typeface="Arial" panose="020B0604020202020204" pitchFamily="34" charset="0"/>
              </a:rPr>
              <a:t>populations</a:t>
            </a:r>
            <a:r>
              <a:rPr lang="de-DE" sz="1600" b="1" dirty="0">
                <a:latin typeface="+mn-lt"/>
                <a:cs typeface="Arial" panose="020B0604020202020204" pitchFamily="34" charset="0"/>
              </a:rPr>
              <a:t>, Punta Arenas, 2019-02-23</a:t>
            </a:r>
            <a:endParaRPr lang="en-US" sz="1600" b="1" i="0" dirty="0">
              <a:latin typeface="+mn-lt"/>
              <a:cs typeface="Arial" panose="020B0604020202020204" pitchFamily="34" charset="0"/>
            </a:endParaRPr>
          </a:p>
        </p:txBody>
      </p:sp>
      <p:sp>
        <p:nvSpPr>
          <p:cNvPr id="10" name="Titel 1"/>
          <p:cNvSpPr>
            <a:spLocks noGrp="1"/>
          </p:cNvSpPr>
          <p:nvPr>
            <p:ph type="title"/>
          </p:nvPr>
        </p:nvSpPr>
        <p:spPr>
          <a:xfrm>
            <a:off x="293077" y="195921"/>
            <a:ext cx="8234363" cy="758825"/>
          </a:xfrm>
        </p:spPr>
        <p:txBody>
          <a:bodyPr/>
          <a:lstStyle/>
          <a:p>
            <a:r>
              <a:rPr lang="de-DE" dirty="0"/>
              <a:t>Work </a:t>
            </a:r>
            <a:r>
              <a:rPr lang="de-DE" dirty="0" err="1"/>
              <a:t>package</a:t>
            </a:r>
            <a:r>
              <a:rPr lang="de-DE" dirty="0"/>
              <a:t> 2 (</a:t>
            </a:r>
            <a:r>
              <a:rPr lang="de-DE" dirty="0" err="1"/>
              <a:t>PhD</a:t>
            </a:r>
            <a:r>
              <a:rPr lang="de-DE" dirty="0"/>
              <a:t> 1): DOPPLER SPECTRA ANALYSIS</a:t>
            </a:r>
            <a:br>
              <a:rPr lang="de-DE" dirty="0"/>
            </a:br>
            <a:endParaRPr lang="en-US" dirty="0"/>
          </a:p>
        </p:txBody>
      </p:sp>
    </p:spTree>
    <p:extLst>
      <p:ext uri="{BB962C8B-B14F-4D97-AF65-F5344CB8AC3E}">
        <p14:creationId xmlns:p14="http://schemas.microsoft.com/office/powerpoint/2010/main" val="332858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2"/>
          <p:cNvPicPr>
            <a:picLocks noChangeAspect="1"/>
          </p:cNvPicPr>
          <p:nvPr/>
        </p:nvPicPr>
        <p:blipFill>
          <a:blip r:embed="rId3"/>
          <a:srcRect r="9159"/>
          <a:stretch/>
        </p:blipFill>
        <p:spPr bwMode="auto">
          <a:xfrm>
            <a:off x="-2073735" y="-926739"/>
            <a:ext cx="7378771" cy="5621848"/>
          </a:xfrm>
          <a:prstGeom prst="rect">
            <a:avLst/>
          </a:prstGeom>
        </p:spPr>
      </p:pic>
      <p:sp>
        <p:nvSpPr>
          <p:cNvPr id="5" name="Pfeil nach rechts 28"/>
          <p:cNvSpPr/>
          <p:nvPr/>
        </p:nvSpPr>
        <p:spPr bwMode="auto">
          <a:xfrm rot="1782184" flipH="1">
            <a:off x="3656411" y="2611491"/>
            <a:ext cx="1380569" cy="1039207"/>
          </a:xfrm>
          <a:prstGeom prst="rightArrow">
            <a:avLst>
              <a:gd name="adj1" fmla="val 68855"/>
              <a:gd name="adj2" fmla="val 37176"/>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t>middle east dust</a:t>
            </a:r>
          </a:p>
        </p:txBody>
      </p:sp>
      <p:pic>
        <p:nvPicPr>
          <p:cNvPr id="7" name="Grafik 20"/>
          <p:cNvPicPr>
            <a:picLocks noChangeAspect="1"/>
          </p:cNvPicPr>
          <p:nvPr/>
        </p:nvPicPr>
        <p:blipFill>
          <a:blip r:embed="rId4"/>
          <a:srcRect l="10741" t="17481" r="9073" b="18223"/>
          <a:stretch/>
        </p:blipFill>
        <p:spPr bwMode="auto">
          <a:xfrm>
            <a:off x="4616793" y="-494344"/>
            <a:ext cx="5103559" cy="5115346"/>
          </a:xfrm>
          <a:prstGeom prst="rect">
            <a:avLst/>
          </a:prstGeom>
        </p:spPr>
      </p:pic>
      <p:sp>
        <p:nvSpPr>
          <p:cNvPr id="8" name="Freihandform 21"/>
          <p:cNvSpPr/>
          <p:nvPr/>
        </p:nvSpPr>
        <p:spPr bwMode="auto">
          <a:xfrm>
            <a:off x="5305036" y="1052879"/>
            <a:ext cx="3764368" cy="3352800"/>
          </a:xfrm>
          <a:custGeom>
            <a:avLst/>
            <a:gdLst>
              <a:gd name="connsiteX0" fmla="*/ 1901277 w 3764368"/>
              <a:gd name="connsiteY0" fmla="*/ 1006434 h 3352800"/>
              <a:gd name="connsiteX1" fmla="*/ 899248 w 3764368"/>
              <a:gd name="connsiteY1" fmla="*/ 1907501 h 3352800"/>
              <a:gd name="connsiteX2" fmla="*/ 1901277 w 3764368"/>
              <a:gd name="connsiteY2" fmla="*/ 2808568 h 3352800"/>
              <a:gd name="connsiteX3" fmla="*/ 2903306 w 3764368"/>
              <a:gd name="connsiteY3" fmla="*/ 1907501 h 3352800"/>
              <a:gd name="connsiteX4" fmla="*/ 1901277 w 3764368"/>
              <a:gd name="connsiteY4" fmla="*/ 1006434 h 3352800"/>
              <a:gd name="connsiteX5" fmla="*/ 1882184 w 3764368"/>
              <a:gd name="connsiteY5" fmla="*/ 0 h 3352800"/>
              <a:gd name="connsiteX6" fmla="*/ 3764368 w 3764368"/>
              <a:gd name="connsiteY6" fmla="*/ 1676400 h 3352800"/>
              <a:gd name="connsiteX7" fmla="*/ 1882184 w 3764368"/>
              <a:gd name="connsiteY7" fmla="*/ 3352800 h 3352800"/>
              <a:gd name="connsiteX8" fmla="*/ 0 w 3764368"/>
              <a:gd name="connsiteY8" fmla="*/ 1676400 h 3352800"/>
              <a:gd name="connsiteX9" fmla="*/ 1882184 w 3764368"/>
              <a:gd name="connsiteY9"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4368" h="3352800" extrusionOk="0">
                <a:moveTo>
                  <a:pt x="1901277" y="1006434"/>
                </a:moveTo>
                <a:cubicBezTo>
                  <a:pt x="1347872" y="1006434"/>
                  <a:pt x="899248" y="1409855"/>
                  <a:pt x="899248" y="1907501"/>
                </a:cubicBezTo>
                <a:cubicBezTo>
                  <a:pt x="899248" y="2405147"/>
                  <a:pt x="1347872" y="2808568"/>
                  <a:pt x="1901277" y="2808568"/>
                </a:cubicBezTo>
                <a:cubicBezTo>
                  <a:pt x="2454682" y="2808568"/>
                  <a:pt x="2903306" y="2405147"/>
                  <a:pt x="2903306" y="1907501"/>
                </a:cubicBezTo>
                <a:cubicBezTo>
                  <a:pt x="2903306" y="1409855"/>
                  <a:pt x="2454682" y="1006434"/>
                  <a:pt x="1901277" y="1006434"/>
                </a:cubicBezTo>
                <a:close/>
                <a:moveTo>
                  <a:pt x="1882184" y="0"/>
                </a:moveTo>
                <a:cubicBezTo>
                  <a:pt x="2921686" y="0"/>
                  <a:pt x="3764368" y="750550"/>
                  <a:pt x="3764368" y="1676400"/>
                </a:cubicBezTo>
                <a:cubicBezTo>
                  <a:pt x="3764368" y="2602250"/>
                  <a:pt x="2921686" y="3352800"/>
                  <a:pt x="1882184" y="3352800"/>
                </a:cubicBezTo>
                <a:cubicBezTo>
                  <a:pt x="842682" y="3352800"/>
                  <a:pt x="0" y="2602250"/>
                  <a:pt x="0" y="1676400"/>
                </a:cubicBezTo>
                <a:cubicBezTo>
                  <a:pt x="0" y="750550"/>
                  <a:pt x="842682" y="0"/>
                  <a:pt x="1882184" y="0"/>
                </a:cubicBezTo>
                <a:close/>
              </a:path>
            </a:pathLst>
          </a:custGeom>
          <a:solidFill>
            <a:srgbClr val="0099FF">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9" name="Textfeld 22"/>
          <p:cNvSpPr>
            <a:spLocks/>
          </p:cNvSpPr>
          <p:nvPr/>
        </p:nvSpPr>
        <p:spPr bwMode="auto">
          <a:xfrm rot="3067840">
            <a:off x="8522185" y="1631579"/>
            <a:ext cx="691788" cy="307777"/>
          </a:xfrm>
          <a:prstGeom prst="rect">
            <a:avLst/>
          </a:prstGeom>
          <a:noFill/>
        </p:spPr>
        <p:txBody>
          <a:bodyPr wrap="square" rtlCol="0">
            <a:spAutoFit/>
          </a:bodyPr>
          <a:lstStyle/>
          <a:p>
            <a:pPr>
              <a:defRPr/>
            </a:pPr>
            <a:r>
              <a:rPr lang="en-US" sz="1400" b="1" dirty="0">
                <a:solidFill>
                  <a:schemeClr val="bg1"/>
                </a:solidFill>
              </a:rPr>
              <a:t>40°S</a:t>
            </a:r>
          </a:p>
        </p:txBody>
      </p:sp>
      <p:sp>
        <p:nvSpPr>
          <p:cNvPr id="15" name="Stern mit 5 Zacken 35"/>
          <p:cNvSpPr/>
          <p:nvPr/>
        </p:nvSpPr>
        <p:spPr bwMode="auto">
          <a:xfrm>
            <a:off x="3409068" y="2374568"/>
            <a:ext cx="147320" cy="140462"/>
          </a:xfrm>
          <a:prstGeom prst="star5">
            <a:avLst>
              <a:gd name="adj" fmla="val 26564"/>
              <a:gd name="hf" fmla="val 105146"/>
              <a:gd name="vf" fmla="val 110557"/>
            </a:avLst>
          </a:prstGeom>
          <a:solidFill>
            <a:srgbClr val="D40000"/>
          </a:solidFill>
          <a:ln w="1270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6" name="Textfeld 14"/>
          <p:cNvSpPr>
            <a:spLocks/>
          </p:cNvSpPr>
          <p:nvPr/>
        </p:nvSpPr>
        <p:spPr bwMode="auto">
          <a:xfrm>
            <a:off x="5603019" y="263132"/>
            <a:ext cx="2352261" cy="646331"/>
          </a:xfrm>
          <a:prstGeom prst="rect">
            <a:avLst/>
          </a:prstGeom>
          <a:noFill/>
        </p:spPr>
        <p:txBody>
          <a:bodyPr wrap="square" rtlCol="0">
            <a:spAutoFit/>
          </a:bodyPr>
          <a:lstStyle/>
          <a:p>
            <a:pPr>
              <a:defRPr/>
            </a:pPr>
            <a:r>
              <a:rPr lang="en-US" b="1">
                <a:solidFill>
                  <a:schemeClr val="bg1"/>
                </a:solidFill>
                <a:latin typeface="Helvetica"/>
              </a:rPr>
              <a:t>DACAPO-PESO</a:t>
            </a:r>
            <a:endParaRPr/>
          </a:p>
          <a:p>
            <a:pPr>
              <a:defRPr/>
            </a:pPr>
            <a:r>
              <a:rPr lang="en-US" b="1">
                <a:solidFill>
                  <a:schemeClr val="bg1"/>
                </a:solidFill>
                <a:latin typeface="Helvetica"/>
              </a:rPr>
              <a:t>Punta Arenas, Chile</a:t>
            </a:r>
          </a:p>
        </p:txBody>
      </p:sp>
      <p:sp>
        <p:nvSpPr>
          <p:cNvPr id="17" name="Textfeld 40"/>
          <p:cNvSpPr>
            <a:spLocks/>
          </p:cNvSpPr>
          <p:nvPr/>
        </p:nvSpPr>
        <p:spPr bwMode="auto">
          <a:xfrm>
            <a:off x="3864938" y="4216960"/>
            <a:ext cx="1344555" cy="461665"/>
          </a:xfrm>
          <a:prstGeom prst="rect">
            <a:avLst/>
          </a:prstGeom>
          <a:solidFill>
            <a:srgbClr val="5F5F5F">
              <a:alpha val="69804"/>
            </a:srgbClr>
          </a:solidFill>
        </p:spPr>
        <p:txBody>
          <a:bodyPr wrap="square" rtlCol="0">
            <a:spAutoFit/>
          </a:bodyPr>
          <a:lstStyle/>
          <a:p>
            <a:pPr algn="ctr">
              <a:defRPr/>
            </a:pPr>
            <a:r>
              <a:rPr lang="en-US" sz="1200" b="1">
                <a:solidFill>
                  <a:schemeClr val="bg1"/>
                </a:solidFill>
                <a:latin typeface="Helvetica"/>
              </a:rPr>
              <a:t>MODIS at Aqua </a:t>
            </a:r>
            <a:endParaRPr/>
          </a:p>
          <a:p>
            <a:pPr algn="ctr">
              <a:defRPr/>
            </a:pPr>
            <a:r>
              <a:rPr lang="en-US" sz="1200" b="1">
                <a:solidFill>
                  <a:schemeClr val="bg1"/>
                </a:solidFill>
                <a:latin typeface="Helvetica"/>
              </a:rPr>
              <a:t>22.01.2018</a:t>
            </a:r>
          </a:p>
        </p:txBody>
      </p:sp>
      <p:sp>
        <p:nvSpPr>
          <p:cNvPr id="18" name="Pfeil nach rechts 1"/>
          <p:cNvSpPr/>
          <p:nvPr/>
        </p:nvSpPr>
        <p:spPr bwMode="auto">
          <a:xfrm rot="2995473">
            <a:off x="1953697" y="935476"/>
            <a:ext cx="1595417" cy="1039207"/>
          </a:xfrm>
          <a:prstGeom prst="rightArrow">
            <a:avLst>
              <a:gd name="adj1" fmla="val 68855"/>
              <a:gd name="adj2" fmla="val 3796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t>polluted</a:t>
            </a:r>
            <a:br>
              <a:rPr lang="en-US"/>
            </a:br>
            <a:r>
              <a:rPr lang="en-US"/>
              <a:t>continental</a:t>
            </a:r>
          </a:p>
        </p:txBody>
      </p:sp>
      <p:sp>
        <p:nvSpPr>
          <p:cNvPr id="19" name="Pfeil nach rechts 29"/>
          <p:cNvSpPr/>
          <p:nvPr/>
        </p:nvSpPr>
        <p:spPr bwMode="auto">
          <a:xfrm rot="21054484">
            <a:off x="1728929" y="1979548"/>
            <a:ext cx="1377928" cy="1039207"/>
          </a:xfrm>
          <a:prstGeom prst="rightArrow">
            <a:avLst>
              <a:gd name="adj1" fmla="val 68855"/>
              <a:gd name="adj2" fmla="val 37962"/>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solidFill>
                  <a:schemeClr val="tx1">
                    <a:lumMod val="85000"/>
                    <a:lumOff val="15000"/>
                  </a:schemeClr>
                </a:solidFill>
              </a:rPr>
              <a:t>polluted</a:t>
            </a:r>
            <a:br>
              <a:rPr lang="en-US">
                <a:solidFill>
                  <a:schemeClr val="tx1">
                    <a:lumMod val="85000"/>
                    <a:lumOff val="15000"/>
                  </a:schemeClr>
                </a:solidFill>
              </a:rPr>
            </a:br>
            <a:r>
              <a:rPr lang="en-US">
                <a:solidFill>
                  <a:schemeClr val="tx1">
                    <a:lumMod val="85000"/>
                    <a:lumOff val="15000"/>
                  </a:schemeClr>
                </a:solidFill>
              </a:rPr>
              <a:t>marine</a:t>
            </a:r>
          </a:p>
        </p:txBody>
      </p:sp>
      <p:sp>
        <p:nvSpPr>
          <p:cNvPr id="20" name="Pfeil nach rechts 30"/>
          <p:cNvSpPr/>
          <p:nvPr/>
        </p:nvSpPr>
        <p:spPr bwMode="auto">
          <a:xfrm rot="17776435">
            <a:off x="2309756" y="2853651"/>
            <a:ext cx="1380569" cy="1039207"/>
          </a:xfrm>
          <a:prstGeom prst="rightArrow">
            <a:avLst>
              <a:gd name="adj1" fmla="val 68855"/>
              <a:gd name="adj2" fmla="val 37176"/>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t>Saharan dust</a:t>
            </a:r>
          </a:p>
        </p:txBody>
      </p:sp>
      <p:sp>
        <p:nvSpPr>
          <p:cNvPr id="21" name="Textfeld 39"/>
          <p:cNvSpPr>
            <a:spLocks/>
          </p:cNvSpPr>
          <p:nvPr/>
        </p:nvSpPr>
        <p:spPr bwMode="auto">
          <a:xfrm>
            <a:off x="478172" y="96551"/>
            <a:ext cx="2113384" cy="646331"/>
          </a:xfrm>
          <a:prstGeom prst="rect">
            <a:avLst/>
          </a:prstGeom>
          <a:solidFill>
            <a:srgbClr val="5F5F5F">
              <a:alpha val="69804"/>
            </a:srgbClr>
          </a:solidFill>
        </p:spPr>
        <p:txBody>
          <a:bodyPr wrap="square" rtlCol="0">
            <a:spAutoFit/>
          </a:bodyPr>
          <a:lstStyle/>
          <a:p>
            <a:pPr>
              <a:defRPr/>
            </a:pPr>
            <a:r>
              <a:rPr lang="en-US" b="1" dirty="0" err="1">
                <a:solidFill>
                  <a:schemeClr val="bg1"/>
                </a:solidFill>
                <a:latin typeface="Helvetica"/>
              </a:rPr>
              <a:t>CyCARE</a:t>
            </a:r>
            <a:r>
              <a:rPr lang="en-US" b="1" dirty="0">
                <a:solidFill>
                  <a:schemeClr val="bg1"/>
                </a:solidFill>
                <a:latin typeface="Helvetica"/>
              </a:rPr>
              <a:t>*</a:t>
            </a:r>
          </a:p>
          <a:p>
            <a:pPr>
              <a:defRPr/>
            </a:pPr>
            <a:r>
              <a:rPr lang="en-US" b="1" dirty="0">
                <a:solidFill>
                  <a:schemeClr val="bg1"/>
                </a:solidFill>
                <a:latin typeface="Helvetica"/>
              </a:rPr>
              <a:t>Limassol, Cyprus</a:t>
            </a:r>
          </a:p>
        </p:txBody>
      </p:sp>
      <p:sp>
        <p:nvSpPr>
          <p:cNvPr id="22" name="Textfeld 31"/>
          <p:cNvSpPr>
            <a:spLocks/>
          </p:cNvSpPr>
          <p:nvPr/>
        </p:nvSpPr>
        <p:spPr bwMode="auto">
          <a:xfrm>
            <a:off x="120375" y="4095192"/>
            <a:ext cx="2426628" cy="369332"/>
          </a:xfrm>
          <a:prstGeom prst="rect">
            <a:avLst/>
          </a:prstGeom>
          <a:solidFill>
            <a:srgbClr val="5F5F5F">
              <a:alpha val="69804"/>
            </a:srgbClr>
          </a:solidFill>
        </p:spPr>
        <p:txBody>
          <a:bodyPr wrap="square" rtlCol="0">
            <a:spAutoFit/>
          </a:bodyPr>
          <a:lstStyle/>
          <a:p>
            <a:pPr>
              <a:defRPr/>
            </a:pPr>
            <a:r>
              <a:rPr lang="en-US" b="1">
                <a:solidFill>
                  <a:schemeClr val="bg1"/>
                </a:solidFill>
                <a:latin typeface="Helvetica"/>
              </a:rPr>
              <a:t>Oct 2016 – Apr 2018</a:t>
            </a:r>
          </a:p>
        </p:txBody>
      </p:sp>
      <p:sp>
        <p:nvSpPr>
          <p:cNvPr id="25" name="Textfeld 33"/>
          <p:cNvSpPr>
            <a:spLocks/>
          </p:cNvSpPr>
          <p:nvPr/>
        </p:nvSpPr>
        <p:spPr bwMode="auto">
          <a:xfrm>
            <a:off x="484571" y="755574"/>
            <a:ext cx="1256969" cy="307777"/>
          </a:xfrm>
          <a:prstGeom prst="rect">
            <a:avLst/>
          </a:prstGeom>
          <a:solidFill>
            <a:srgbClr val="5F5F5F">
              <a:alpha val="69804"/>
            </a:srgbClr>
          </a:solidFill>
        </p:spPr>
        <p:txBody>
          <a:bodyPr wrap="square" rtlCol="0">
            <a:spAutoFit/>
          </a:bodyPr>
          <a:lstStyle/>
          <a:p>
            <a:pPr algn="ctr">
              <a:defRPr/>
            </a:pPr>
            <a:r>
              <a:rPr lang="en-US" sz="1400" b="1" dirty="0">
                <a:solidFill>
                  <a:schemeClr val="bg1"/>
                </a:solidFill>
                <a:latin typeface="Helvetica"/>
              </a:rPr>
              <a:t>35°N 33°E</a:t>
            </a:r>
          </a:p>
        </p:txBody>
      </p:sp>
      <p:grpSp>
        <p:nvGrpSpPr>
          <p:cNvPr id="3" name="Group 2">
            <a:extLst>
              <a:ext uri="{FF2B5EF4-FFF2-40B4-BE49-F238E27FC236}">
                <a16:creationId xmlns:a16="http://schemas.microsoft.com/office/drawing/2014/main" id="{F0216B87-D321-B640-A69D-C63B710A919C}"/>
              </a:ext>
            </a:extLst>
          </p:cNvPr>
          <p:cNvGrpSpPr/>
          <p:nvPr/>
        </p:nvGrpSpPr>
        <p:grpSpPr>
          <a:xfrm>
            <a:off x="5424343" y="820493"/>
            <a:ext cx="3064497" cy="3649555"/>
            <a:chOff x="5424343" y="820493"/>
            <a:chExt cx="3064497" cy="3649555"/>
          </a:xfrm>
        </p:grpSpPr>
        <p:sp>
          <p:nvSpPr>
            <p:cNvPr id="10" name="Textfeld 23"/>
            <p:cNvSpPr>
              <a:spLocks/>
            </p:cNvSpPr>
            <p:nvPr/>
          </p:nvSpPr>
          <p:spPr bwMode="auto">
            <a:xfrm rot="3172785">
              <a:off x="7989058" y="2212224"/>
              <a:ext cx="691788" cy="307777"/>
            </a:xfrm>
            <a:prstGeom prst="rect">
              <a:avLst/>
            </a:prstGeom>
            <a:noFill/>
          </p:spPr>
          <p:txBody>
            <a:bodyPr wrap="square" rtlCol="0">
              <a:spAutoFit/>
            </a:bodyPr>
            <a:lstStyle/>
            <a:p>
              <a:pPr>
                <a:defRPr/>
              </a:pPr>
              <a:r>
                <a:rPr lang="en-US" sz="1400" b="1" dirty="0">
                  <a:solidFill>
                    <a:schemeClr val="bg1"/>
                  </a:solidFill>
                </a:rPr>
                <a:t>60°S</a:t>
              </a:r>
            </a:p>
          </p:txBody>
        </p:sp>
        <p:sp>
          <p:nvSpPr>
            <p:cNvPr id="11" name="Stern mit 5 Zacken 24"/>
            <p:cNvSpPr/>
            <p:nvPr/>
          </p:nvSpPr>
          <p:spPr bwMode="auto">
            <a:xfrm>
              <a:off x="7601605" y="1632476"/>
              <a:ext cx="147320" cy="140462"/>
            </a:xfrm>
            <a:prstGeom prst="star5">
              <a:avLst>
                <a:gd name="adj" fmla="val 26564"/>
                <a:gd name="hf" fmla="val 105146"/>
                <a:gd name="vf" fmla="val 110557"/>
              </a:avLst>
            </a:prstGeom>
            <a:solidFill>
              <a:srgbClr val="D40000"/>
            </a:solidFill>
            <a:ln w="1270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2" name="Freihandform 25"/>
            <p:cNvSpPr/>
            <p:nvPr/>
          </p:nvSpPr>
          <p:spPr bwMode="auto">
            <a:xfrm>
              <a:off x="6055724" y="1768336"/>
              <a:ext cx="1285208" cy="652510"/>
            </a:xfrm>
            <a:custGeom>
              <a:avLst/>
              <a:gdLst>
                <a:gd name="connsiteX0" fmla="*/ 0 w 807720"/>
                <a:gd name="connsiteY0" fmla="*/ 209550 h 209550"/>
                <a:gd name="connsiteX1" fmla="*/ 339090 w 807720"/>
                <a:gd name="connsiteY1" fmla="*/ 72390 h 209550"/>
                <a:gd name="connsiteX2" fmla="*/ 807720 w 807720"/>
                <a:gd name="connsiteY2" fmla="*/ 0 h 209550"/>
                <a:gd name="connsiteX3" fmla="*/ 807720 w 807720"/>
                <a:gd name="connsiteY3" fmla="*/ 0 h 209550"/>
              </a:gdLst>
              <a:ahLst/>
              <a:cxnLst>
                <a:cxn ang="0">
                  <a:pos x="connsiteX0" y="connsiteY0"/>
                </a:cxn>
                <a:cxn ang="0">
                  <a:pos x="connsiteX1" y="connsiteY1"/>
                </a:cxn>
                <a:cxn ang="0">
                  <a:pos x="connsiteX2" y="connsiteY2"/>
                </a:cxn>
                <a:cxn ang="0">
                  <a:pos x="connsiteX3" y="connsiteY3"/>
                </a:cxn>
              </a:cxnLst>
              <a:rect l="l" t="t" r="r" b="b"/>
              <a:pathLst>
                <a:path w="807720" h="209550" extrusionOk="0">
                  <a:moveTo>
                    <a:pt x="0" y="209550"/>
                  </a:moveTo>
                  <a:cubicBezTo>
                    <a:pt x="102235" y="158432"/>
                    <a:pt x="204470" y="107315"/>
                    <a:pt x="339090" y="72390"/>
                  </a:cubicBezTo>
                  <a:cubicBezTo>
                    <a:pt x="473710" y="37465"/>
                    <a:pt x="807720" y="0"/>
                    <a:pt x="807720" y="0"/>
                  </a:cubicBezTo>
                  <a:lnTo>
                    <a:pt x="807720" y="0"/>
                  </a:lnTo>
                </a:path>
              </a:pathLst>
            </a:custGeom>
            <a:noFill/>
            <a:ln w="76200">
              <a:solidFill>
                <a:srgbClr val="D4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3" name="Textfeld 26"/>
            <p:cNvSpPr>
              <a:spLocks/>
            </p:cNvSpPr>
            <p:nvPr/>
          </p:nvSpPr>
          <p:spPr bwMode="auto">
            <a:xfrm rot="19849710">
              <a:off x="5472247" y="1410319"/>
              <a:ext cx="1674529" cy="584775"/>
            </a:xfrm>
            <a:prstGeom prst="rect">
              <a:avLst/>
            </a:prstGeom>
            <a:noFill/>
          </p:spPr>
          <p:txBody>
            <a:bodyPr wrap="square" rtlCol="0">
              <a:spAutoFit/>
            </a:bodyPr>
            <a:lstStyle/>
            <a:p>
              <a:pPr algn="ctr">
                <a:defRPr/>
              </a:pPr>
              <a:r>
                <a:rPr lang="en-US" sz="1600" b="1" dirty="0">
                  <a:solidFill>
                    <a:srgbClr val="D40000"/>
                  </a:solidFill>
                  <a:latin typeface="Helvetica"/>
                  <a:cs typeface="Helvetica"/>
                </a:rPr>
                <a:t>prevailing </a:t>
              </a:r>
              <a:endParaRPr dirty="0"/>
            </a:p>
            <a:p>
              <a:pPr algn="ctr">
                <a:defRPr/>
              </a:pPr>
              <a:r>
                <a:rPr lang="en-US" sz="1600" b="1" dirty="0">
                  <a:solidFill>
                    <a:srgbClr val="D40000"/>
                  </a:solidFill>
                  <a:latin typeface="Helvetica"/>
                  <a:cs typeface="Helvetica"/>
                </a:rPr>
                <a:t>westerly winds</a:t>
              </a:r>
              <a:endParaRPr dirty="0"/>
            </a:p>
          </p:txBody>
        </p:sp>
        <p:sp>
          <p:nvSpPr>
            <p:cNvPr id="14" name="Textfeld 27"/>
            <p:cNvSpPr>
              <a:spLocks/>
            </p:cNvSpPr>
            <p:nvPr/>
          </p:nvSpPr>
          <p:spPr bwMode="auto">
            <a:xfrm rot="21096706">
              <a:off x="6679324" y="3885273"/>
              <a:ext cx="1510236" cy="584775"/>
            </a:xfrm>
            <a:prstGeom prst="rect">
              <a:avLst/>
            </a:prstGeom>
            <a:noFill/>
          </p:spPr>
          <p:txBody>
            <a:bodyPr wrap="square" rtlCol="0">
              <a:spAutoFit/>
            </a:bodyPr>
            <a:lstStyle/>
            <a:p>
              <a:pPr algn="ctr">
                <a:defRPr/>
              </a:pPr>
              <a:r>
                <a:rPr lang="en-US" sz="1600" b="1" dirty="0">
                  <a:solidFill>
                    <a:schemeClr val="accent1">
                      <a:lumMod val="20000"/>
                      <a:lumOff val="80000"/>
                    </a:schemeClr>
                  </a:solidFill>
                  <a:latin typeface="Helvetica"/>
                  <a:cs typeface="Helvetica"/>
                </a:rPr>
                <a:t>Southern Ocean</a:t>
              </a:r>
              <a:endParaRPr dirty="0"/>
            </a:p>
          </p:txBody>
        </p:sp>
        <p:sp>
          <p:nvSpPr>
            <p:cNvPr id="24" name="Textfeld 32"/>
            <p:cNvSpPr>
              <a:spLocks/>
            </p:cNvSpPr>
            <p:nvPr/>
          </p:nvSpPr>
          <p:spPr bwMode="auto">
            <a:xfrm>
              <a:off x="5534837" y="820493"/>
              <a:ext cx="1170231" cy="307777"/>
            </a:xfrm>
            <a:prstGeom prst="rect">
              <a:avLst/>
            </a:prstGeom>
            <a:noFill/>
          </p:spPr>
          <p:txBody>
            <a:bodyPr wrap="square" rtlCol="0">
              <a:spAutoFit/>
            </a:bodyPr>
            <a:lstStyle/>
            <a:p>
              <a:pPr algn="ctr">
                <a:defRPr/>
              </a:pPr>
              <a:r>
                <a:rPr lang="en-US" sz="1400" b="1">
                  <a:solidFill>
                    <a:schemeClr val="bg1"/>
                  </a:solidFill>
                  <a:latin typeface="Helvetica"/>
                </a:rPr>
                <a:t>53°S 71°W</a:t>
              </a:r>
            </a:p>
          </p:txBody>
        </p:sp>
        <p:sp>
          <p:nvSpPr>
            <p:cNvPr id="26" name="Freihandform 34"/>
            <p:cNvSpPr/>
            <p:nvPr/>
          </p:nvSpPr>
          <p:spPr bwMode="auto">
            <a:xfrm>
              <a:off x="5797456" y="1665919"/>
              <a:ext cx="1803046" cy="1536700"/>
            </a:xfrm>
            <a:custGeom>
              <a:avLst/>
              <a:gdLst>
                <a:gd name="connsiteX0" fmla="*/ 2488557 w 2488557"/>
                <a:gd name="connsiteY0" fmla="*/ 0 h 3680749"/>
                <a:gd name="connsiteX1" fmla="*/ 462988 w 2488557"/>
                <a:gd name="connsiteY1" fmla="*/ 1782501 h 3680749"/>
                <a:gd name="connsiteX2" fmla="*/ 0 w 2488557"/>
                <a:gd name="connsiteY2" fmla="*/ 3217762 h 3680749"/>
                <a:gd name="connsiteX3" fmla="*/ 0 w 2488557"/>
                <a:gd name="connsiteY3" fmla="*/ 3217762 h 3680749"/>
                <a:gd name="connsiteX4" fmla="*/ 2372810 w 2488557"/>
                <a:gd name="connsiteY4" fmla="*/ 3680749 h 3680749"/>
                <a:gd name="connsiteX0" fmla="*/ 2488557 w 2488557"/>
                <a:gd name="connsiteY0" fmla="*/ 0 h 3680749"/>
                <a:gd name="connsiteX1" fmla="*/ 462988 w 2488557"/>
                <a:gd name="connsiteY1" fmla="*/ 1782501 h 3680749"/>
                <a:gd name="connsiteX2" fmla="*/ 0 w 2488557"/>
                <a:gd name="connsiteY2" fmla="*/ 3217762 h 3680749"/>
                <a:gd name="connsiteX3" fmla="*/ 2372810 w 2488557"/>
                <a:gd name="connsiteY3" fmla="*/ 3680749 h 3680749"/>
                <a:gd name="connsiteX0" fmla="*/ 2488557 w 2488557"/>
                <a:gd name="connsiteY0" fmla="*/ 0 h 3217762"/>
                <a:gd name="connsiteX1" fmla="*/ 462988 w 2488557"/>
                <a:gd name="connsiteY1" fmla="*/ 1782501 h 3217762"/>
                <a:gd name="connsiteX2" fmla="*/ 0 w 2488557"/>
                <a:gd name="connsiteY2" fmla="*/ 3217762 h 3217762"/>
                <a:gd name="connsiteX0" fmla="*/ 2506845 w 2506845"/>
                <a:gd name="connsiteY0" fmla="*/ 0 h 3095842"/>
                <a:gd name="connsiteX1" fmla="*/ 481276 w 2506845"/>
                <a:gd name="connsiteY1" fmla="*/ 1782501 h 3095842"/>
                <a:gd name="connsiteX2" fmla="*/ 0 w 2506845"/>
                <a:gd name="connsiteY2" fmla="*/ 3095842 h 3095842"/>
                <a:gd name="connsiteX0" fmla="*/ 2506845 w 2506845"/>
                <a:gd name="connsiteY0" fmla="*/ 0 h 3095842"/>
                <a:gd name="connsiteX1" fmla="*/ 883612 w 2506845"/>
                <a:gd name="connsiteY1" fmla="*/ 1313109 h 3095842"/>
                <a:gd name="connsiteX2" fmla="*/ 0 w 2506845"/>
                <a:gd name="connsiteY2" fmla="*/ 3095842 h 3095842"/>
                <a:gd name="connsiteX0" fmla="*/ 2506845 w 2506845"/>
                <a:gd name="connsiteY0" fmla="*/ 0 h 3095842"/>
                <a:gd name="connsiteX1" fmla="*/ 883612 w 2506845"/>
                <a:gd name="connsiteY1" fmla="*/ 1313109 h 3095842"/>
                <a:gd name="connsiteX2" fmla="*/ 0 w 2506845"/>
                <a:gd name="connsiteY2" fmla="*/ 3095842 h 3095842"/>
                <a:gd name="connsiteX0" fmla="*/ 2506845 w 2506845"/>
                <a:gd name="connsiteY0" fmla="*/ 0 h 3126322"/>
                <a:gd name="connsiteX1" fmla="*/ 883612 w 2506845"/>
                <a:gd name="connsiteY1" fmla="*/ 1313109 h 3126322"/>
                <a:gd name="connsiteX2" fmla="*/ 0 w 2506845"/>
                <a:gd name="connsiteY2" fmla="*/ 3126322 h 3126322"/>
                <a:gd name="connsiteX0" fmla="*/ 2506845 w 2506845"/>
                <a:gd name="connsiteY0" fmla="*/ 0 h 3126322"/>
                <a:gd name="connsiteX1" fmla="*/ 883612 w 2506845"/>
                <a:gd name="connsiteY1" fmla="*/ 1313109 h 3126322"/>
                <a:gd name="connsiteX2" fmla="*/ 0 w 2506845"/>
                <a:gd name="connsiteY2" fmla="*/ 3126322 h 3126322"/>
                <a:gd name="connsiteX0" fmla="*/ 2561709 w 2561709"/>
                <a:gd name="connsiteY0" fmla="*/ 0 h 3150706"/>
                <a:gd name="connsiteX1" fmla="*/ 883612 w 2561709"/>
                <a:gd name="connsiteY1" fmla="*/ 1337493 h 3150706"/>
                <a:gd name="connsiteX2" fmla="*/ 0 w 2561709"/>
                <a:gd name="connsiteY2" fmla="*/ 3150706 h 3150706"/>
                <a:gd name="connsiteX0" fmla="*/ 2598285 w 2598285"/>
                <a:gd name="connsiteY0" fmla="*/ 0 h 3114130"/>
                <a:gd name="connsiteX1" fmla="*/ 920188 w 2598285"/>
                <a:gd name="connsiteY1" fmla="*/ 1337493 h 3114130"/>
                <a:gd name="connsiteX2" fmla="*/ 0 w 2598285"/>
                <a:gd name="connsiteY2" fmla="*/ 3114130 h 3114130"/>
                <a:gd name="connsiteX0" fmla="*/ 2598285 w 2598285"/>
                <a:gd name="connsiteY0" fmla="*/ 0 h 3114130"/>
                <a:gd name="connsiteX1" fmla="*/ 1334716 w 2598285"/>
                <a:gd name="connsiteY1" fmla="*/ 398709 h 3114130"/>
                <a:gd name="connsiteX2" fmla="*/ 0 w 2598285"/>
                <a:gd name="connsiteY2" fmla="*/ 3114130 h 3114130"/>
                <a:gd name="connsiteX0" fmla="*/ 1726557 w 1726557"/>
                <a:gd name="connsiteY0" fmla="*/ 0 h 1126834"/>
                <a:gd name="connsiteX1" fmla="*/ 462988 w 1726557"/>
                <a:gd name="connsiteY1" fmla="*/ 398709 h 1126834"/>
                <a:gd name="connsiteX2" fmla="*/ 0 w 1726557"/>
                <a:gd name="connsiteY2" fmla="*/ 1126834 h 1126834"/>
                <a:gd name="connsiteX0" fmla="*/ 1726557 w 1726557"/>
                <a:gd name="connsiteY0" fmla="*/ 0 h 1126834"/>
                <a:gd name="connsiteX1" fmla="*/ 432508 w 1726557"/>
                <a:gd name="connsiteY1" fmla="*/ 331653 h 1126834"/>
                <a:gd name="connsiteX2" fmla="*/ 0 w 1726557"/>
                <a:gd name="connsiteY2" fmla="*/ 1126834 h 1126834"/>
                <a:gd name="connsiteX0" fmla="*/ 1726557 w 1726557"/>
                <a:gd name="connsiteY0" fmla="*/ 5845 h 1132679"/>
                <a:gd name="connsiteX1" fmla="*/ 432508 w 1726557"/>
                <a:gd name="connsiteY1" fmla="*/ 337498 h 1132679"/>
                <a:gd name="connsiteX2" fmla="*/ 0 w 1726557"/>
                <a:gd name="connsiteY2" fmla="*/ 1132679 h 1132679"/>
                <a:gd name="connsiteX0" fmla="*/ 1726557 w 1726557"/>
                <a:gd name="connsiteY0" fmla="*/ 30416 h 1157250"/>
                <a:gd name="connsiteX1" fmla="*/ 432508 w 1726557"/>
                <a:gd name="connsiteY1" fmla="*/ 362069 h 1157250"/>
                <a:gd name="connsiteX2" fmla="*/ 0 w 1726557"/>
                <a:gd name="connsiteY2" fmla="*/ 1157250 h 1157250"/>
                <a:gd name="connsiteX0" fmla="*/ 1726557 w 1726557"/>
                <a:gd name="connsiteY0" fmla="*/ 21958 h 1148792"/>
                <a:gd name="connsiteX1" fmla="*/ 432508 w 1726557"/>
                <a:gd name="connsiteY1" fmla="*/ 353611 h 1148792"/>
                <a:gd name="connsiteX2" fmla="*/ 0 w 1726557"/>
                <a:gd name="connsiteY2" fmla="*/ 1148792 h 1148792"/>
                <a:gd name="connsiteX0" fmla="*/ 1799709 w 1799709"/>
                <a:gd name="connsiteY0" fmla="*/ 26182 h 1500488"/>
                <a:gd name="connsiteX1" fmla="*/ 505660 w 1799709"/>
                <a:gd name="connsiteY1" fmla="*/ 357835 h 1500488"/>
                <a:gd name="connsiteX2" fmla="*/ 0 w 1799709"/>
                <a:gd name="connsiteY2" fmla="*/ 1500488 h 1500488"/>
                <a:gd name="connsiteX0" fmla="*/ 1819147 w 1819147"/>
                <a:gd name="connsiteY0" fmla="*/ 21809 h 1496115"/>
                <a:gd name="connsiteX1" fmla="*/ 525098 w 1819147"/>
                <a:gd name="connsiteY1" fmla="*/ 353462 h 1496115"/>
                <a:gd name="connsiteX2" fmla="*/ 40325 w 1819147"/>
                <a:gd name="connsiteY2" fmla="*/ 1134233 h 1496115"/>
                <a:gd name="connsiteX3" fmla="*/ 19438 w 1819147"/>
                <a:gd name="connsiteY3" fmla="*/ 1496115 h 1496115"/>
                <a:gd name="connsiteX0" fmla="*/ 1799709 w 1799709"/>
                <a:gd name="connsiteY0" fmla="*/ 26182 h 1500488"/>
                <a:gd name="connsiteX1" fmla="*/ 505660 w 1799709"/>
                <a:gd name="connsiteY1" fmla="*/ 357835 h 1500488"/>
                <a:gd name="connsiteX2" fmla="*/ 0 w 1799709"/>
                <a:gd name="connsiteY2" fmla="*/ 1500488 h 1500488"/>
                <a:gd name="connsiteX0" fmla="*/ 1799709 w 1799709"/>
                <a:gd name="connsiteY0" fmla="*/ 26182 h 1500488"/>
                <a:gd name="connsiteX1" fmla="*/ 505660 w 1799709"/>
                <a:gd name="connsiteY1" fmla="*/ 357835 h 1500488"/>
                <a:gd name="connsiteX2" fmla="*/ 0 w 1799709"/>
                <a:gd name="connsiteY2" fmla="*/ 1500488 h 1500488"/>
                <a:gd name="connsiteX0" fmla="*/ 1799709 w 1799709"/>
                <a:gd name="connsiteY0" fmla="*/ 27950 h 1502256"/>
                <a:gd name="connsiteX1" fmla="*/ 408124 w 1799709"/>
                <a:gd name="connsiteY1" fmla="*/ 341315 h 1502256"/>
                <a:gd name="connsiteX2" fmla="*/ 0 w 1799709"/>
                <a:gd name="connsiteY2" fmla="*/ 1502256 h 1502256"/>
                <a:gd name="connsiteX0" fmla="*/ 1799709 w 1799709"/>
                <a:gd name="connsiteY0" fmla="*/ 27339 h 1501645"/>
                <a:gd name="connsiteX1" fmla="*/ 420316 w 1799709"/>
                <a:gd name="connsiteY1" fmla="*/ 346800 h 1501645"/>
                <a:gd name="connsiteX2" fmla="*/ 0 w 1799709"/>
                <a:gd name="connsiteY2" fmla="*/ 1501645 h 1501645"/>
                <a:gd name="connsiteX0" fmla="*/ 1803798 w 1803798"/>
                <a:gd name="connsiteY0" fmla="*/ 44132 h 1518438"/>
                <a:gd name="connsiteX1" fmla="*/ 424405 w 1803798"/>
                <a:gd name="connsiteY1" fmla="*/ 363593 h 1518438"/>
                <a:gd name="connsiteX2" fmla="*/ 4089 w 1803798"/>
                <a:gd name="connsiteY2" fmla="*/ 1518438 h 1518438"/>
                <a:gd name="connsiteX0" fmla="*/ 1799709 w 1799709"/>
                <a:gd name="connsiteY0" fmla="*/ 39067 h 1513373"/>
                <a:gd name="connsiteX1" fmla="*/ 420316 w 1799709"/>
                <a:gd name="connsiteY1" fmla="*/ 358528 h 1513373"/>
                <a:gd name="connsiteX2" fmla="*/ 0 w 1799709"/>
                <a:gd name="connsiteY2" fmla="*/ 1513373 h 1513373"/>
                <a:gd name="connsiteX0" fmla="*/ 1799709 w 1799709"/>
                <a:gd name="connsiteY0" fmla="*/ 53627 h 1527933"/>
                <a:gd name="connsiteX1" fmla="*/ 542236 w 1799709"/>
                <a:gd name="connsiteY1" fmla="*/ 306032 h 1527933"/>
                <a:gd name="connsiteX2" fmla="*/ 0 w 1799709"/>
                <a:gd name="connsiteY2" fmla="*/ 1527933 h 1527933"/>
                <a:gd name="connsiteX0" fmla="*/ 1799709 w 1799709"/>
                <a:gd name="connsiteY0" fmla="*/ 37377 h 1511683"/>
                <a:gd name="connsiteX1" fmla="*/ 542236 w 1799709"/>
                <a:gd name="connsiteY1" fmla="*/ 289782 h 1511683"/>
                <a:gd name="connsiteX2" fmla="*/ 0 w 1799709"/>
                <a:gd name="connsiteY2" fmla="*/ 1511683 h 1511683"/>
                <a:gd name="connsiteX0" fmla="*/ 1799709 w 1799709"/>
                <a:gd name="connsiteY0" fmla="*/ 27564 h 1501870"/>
                <a:gd name="connsiteX1" fmla="*/ 542236 w 1799709"/>
                <a:gd name="connsiteY1" fmla="*/ 279969 h 1501870"/>
                <a:gd name="connsiteX2" fmla="*/ 0 w 1799709"/>
                <a:gd name="connsiteY2" fmla="*/ 1501870 h 1501870"/>
                <a:gd name="connsiteX0" fmla="*/ 1799709 w 1799709"/>
                <a:gd name="connsiteY0" fmla="*/ 62394 h 1536700"/>
                <a:gd name="connsiteX1" fmla="*/ 542236 w 1799709"/>
                <a:gd name="connsiteY1" fmla="*/ 314799 h 1536700"/>
                <a:gd name="connsiteX2" fmla="*/ 0 w 1799709"/>
                <a:gd name="connsiteY2" fmla="*/ 1536700 h 1536700"/>
                <a:gd name="connsiteX0" fmla="*/ 1803046 w 1803046"/>
                <a:gd name="connsiteY0" fmla="*/ 62394 h 1536700"/>
                <a:gd name="connsiteX1" fmla="*/ 545573 w 1803046"/>
                <a:gd name="connsiteY1" fmla="*/ 314799 h 1536700"/>
                <a:gd name="connsiteX2" fmla="*/ 3337 w 1803046"/>
                <a:gd name="connsiteY2" fmla="*/ 1536700 h 1536700"/>
              </a:gdLst>
              <a:ahLst/>
              <a:cxnLst>
                <a:cxn ang="0">
                  <a:pos x="connsiteX0" y="connsiteY0"/>
                </a:cxn>
                <a:cxn ang="0">
                  <a:pos x="connsiteX1" y="connsiteY1"/>
                </a:cxn>
                <a:cxn ang="0">
                  <a:pos x="connsiteX2" y="connsiteY2"/>
                </a:cxn>
              </a:cxnLst>
              <a:rect l="l" t="t" r="r" b="b"/>
              <a:pathLst>
                <a:path w="1803046" h="1536700" extrusionOk="0">
                  <a:moveTo>
                    <a:pt x="1803046" y="62394"/>
                  </a:moveTo>
                  <a:cubicBezTo>
                    <a:pt x="1363401" y="-76503"/>
                    <a:pt x="961348" y="20313"/>
                    <a:pt x="545573" y="314799"/>
                  </a:cubicBezTo>
                  <a:cubicBezTo>
                    <a:pt x="129798" y="609285"/>
                    <a:pt x="-25429" y="1121863"/>
                    <a:pt x="3337" y="1536700"/>
                  </a:cubicBezTo>
                </a:path>
              </a:pathLst>
            </a:custGeom>
            <a:noFill/>
            <a:ln w="38100">
              <a:solidFill>
                <a:schemeClr val="bg1"/>
              </a:solidFill>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27" name="Textfeld 36"/>
            <p:cNvSpPr>
              <a:spLocks/>
            </p:cNvSpPr>
            <p:nvPr/>
          </p:nvSpPr>
          <p:spPr bwMode="auto">
            <a:xfrm>
              <a:off x="5769486" y="2743097"/>
              <a:ext cx="877765" cy="307777"/>
            </a:xfrm>
            <a:prstGeom prst="rect">
              <a:avLst/>
            </a:prstGeom>
            <a:noFill/>
          </p:spPr>
          <p:txBody>
            <a:bodyPr wrap="square" rtlCol="0">
              <a:spAutoFit/>
            </a:bodyPr>
            <a:lstStyle/>
            <a:p>
              <a:pPr>
                <a:defRPr/>
              </a:pPr>
              <a:r>
                <a:rPr lang="en-US" sz="1400" b="1">
                  <a:solidFill>
                    <a:schemeClr val="bg1"/>
                  </a:solidFill>
                </a:rPr>
                <a:t>8000 km</a:t>
              </a:r>
            </a:p>
          </p:txBody>
        </p:sp>
        <p:sp>
          <p:nvSpPr>
            <p:cNvPr id="28" name="Textfeld 37"/>
            <p:cNvSpPr>
              <a:spLocks/>
            </p:cNvSpPr>
            <p:nvPr/>
          </p:nvSpPr>
          <p:spPr bwMode="auto">
            <a:xfrm>
              <a:off x="5424343" y="3158611"/>
              <a:ext cx="877765" cy="307777"/>
            </a:xfrm>
            <a:prstGeom prst="rect">
              <a:avLst/>
            </a:prstGeom>
            <a:noFill/>
          </p:spPr>
          <p:txBody>
            <a:bodyPr wrap="square" rtlCol="0">
              <a:spAutoFit/>
            </a:bodyPr>
            <a:lstStyle/>
            <a:p>
              <a:pPr>
                <a:defRPr/>
              </a:pPr>
              <a:r>
                <a:rPr lang="en-US" sz="1400" b="1">
                  <a:solidFill>
                    <a:schemeClr val="bg1"/>
                  </a:solidFill>
                </a:rPr>
                <a:t>7° lat.</a:t>
              </a:r>
            </a:p>
          </p:txBody>
        </p:sp>
        <p:cxnSp>
          <p:nvCxnSpPr>
            <p:cNvPr id="29" name="Gerader Verbinder 3"/>
            <p:cNvCxnSpPr>
              <a:cxnSpLocks/>
            </p:cNvCxnSpPr>
            <p:nvPr/>
          </p:nvCxnSpPr>
          <p:spPr bwMode="auto">
            <a:xfrm flipH="1" flipV="1">
              <a:off x="5534837" y="3166121"/>
              <a:ext cx="262620" cy="36499"/>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sp>
        <p:nvSpPr>
          <p:cNvPr id="2" name="Rectangle 1">
            <a:extLst>
              <a:ext uri="{FF2B5EF4-FFF2-40B4-BE49-F238E27FC236}">
                <a16:creationId xmlns:a16="http://schemas.microsoft.com/office/drawing/2014/main" id="{74DD1CBB-7140-C544-978A-EDC612F6A9AA}"/>
              </a:ext>
            </a:extLst>
          </p:cNvPr>
          <p:cNvSpPr/>
          <p:nvPr/>
        </p:nvSpPr>
        <p:spPr>
          <a:xfrm>
            <a:off x="2479352" y="33030"/>
            <a:ext cx="2891128" cy="523220"/>
          </a:xfrm>
          <a:prstGeom prst="rect">
            <a:avLst/>
          </a:prstGeom>
        </p:spPr>
        <p:txBody>
          <a:bodyPr wrap="square">
            <a:spAutoFit/>
          </a:bodyPr>
          <a:lstStyle/>
          <a:p>
            <a:pPr algn="ct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Cyprus</a:t>
            </a:r>
            <a:r>
              <a:rPr lang="de-DE" sz="1400" dirty="0">
                <a:latin typeface="Arial" panose="020B0604020202020204" pitchFamily="34" charset="0"/>
                <a:cs typeface="Arial" panose="020B0604020202020204" pitchFamily="34" charset="0"/>
              </a:rPr>
              <a:t> Cloud Aerosol </a:t>
            </a:r>
            <a:r>
              <a:rPr lang="de-DE" sz="1400" dirty="0" err="1">
                <a:latin typeface="Arial" panose="020B0604020202020204" pitchFamily="34" charset="0"/>
                <a:cs typeface="Arial" panose="020B0604020202020204" pitchFamily="34" charset="0"/>
              </a:rPr>
              <a:t>and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pRecipitation</a:t>
            </a:r>
            <a:r>
              <a:rPr lang="de-DE" sz="1400" dirty="0">
                <a:latin typeface="Arial" panose="020B0604020202020204" pitchFamily="34" charset="0"/>
                <a:cs typeface="Arial" panose="020B0604020202020204" pitchFamily="34" charset="0"/>
              </a:rPr>
              <a:t> Experiment</a:t>
            </a:r>
          </a:p>
        </p:txBody>
      </p:sp>
      <p:grpSp>
        <p:nvGrpSpPr>
          <p:cNvPr id="32" name="Group 31">
            <a:extLst>
              <a:ext uri="{FF2B5EF4-FFF2-40B4-BE49-F238E27FC236}">
                <a16:creationId xmlns:a16="http://schemas.microsoft.com/office/drawing/2014/main" id="{A7C3597F-D442-7548-A980-8760DA854F0C}"/>
              </a:ext>
            </a:extLst>
          </p:cNvPr>
          <p:cNvGrpSpPr/>
          <p:nvPr/>
        </p:nvGrpSpPr>
        <p:grpSpPr>
          <a:xfrm>
            <a:off x="2842309" y="923698"/>
            <a:ext cx="2744247" cy="1920973"/>
            <a:chOff x="2842309" y="923698"/>
            <a:chExt cx="2744247" cy="1920973"/>
          </a:xfrm>
        </p:grpSpPr>
        <p:pic>
          <p:nvPicPr>
            <p:cNvPr id="31" name="Grafik 15"/>
            <p:cNvPicPr>
              <a:picLocks noChangeAspect="1"/>
            </p:cNvPicPr>
            <p:nvPr/>
          </p:nvPicPr>
          <p:blipFill>
            <a:blip r:embed="rId5"/>
            <a:stretch/>
          </p:blipFill>
          <p:spPr bwMode="auto">
            <a:xfrm>
              <a:off x="2842309" y="923698"/>
              <a:ext cx="2744247" cy="1920973"/>
            </a:xfrm>
            <a:prstGeom prst="rect">
              <a:avLst/>
            </a:prstGeom>
          </p:spPr>
        </p:pic>
        <p:sp>
          <p:nvSpPr>
            <p:cNvPr id="6" name="TextBox 5">
              <a:extLst>
                <a:ext uri="{FF2B5EF4-FFF2-40B4-BE49-F238E27FC236}">
                  <a16:creationId xmlns:a16="http://schemas.microsoft.com/office/drawing/2014/main" id="{E35B9ECE-09D2-554C-BDB0-C8DE9539CE81}"/>
                </a:ext>
              </a:extLst>
            </p:cNvPr>
            <p:cNvSpPr txBox="1"/>
            <p:nvPr/>
          </p:nvSpPr>
          <p:spPr>
            <a:xfrm>
              <a:off x="3949367" y="1083624"/>
              <a:ext cx="1428724" cy="400110"/>
            </a:xfrm>
            <a:prstGeom prst="rect">
              <a:avLst/>
            </a:prstGeom>
            <a:noFill/>
          </p:spPr>
          <p:txBody>
            <a:bodyPr wrap="none" lIns="0" tIns="0" rIns="0" bIns="0" rtlCol="0">
              <a:spAutoFit/>
            </a:bodyPr>
            <a:lstStyle/>
            <a:p>
              <a:r>
                <a:rPr lang="de-DE" sz="1300" i="0" dirty="0">
                  <a:latin typeface="+mn-lt"/>
                  <a:cs typeface="Arial" panose="020B0604020202020204" pitchFamily="34" charset="0"/>
                </a:rPr>
                <a:t>Blue: Punta Arenas</a:t>
              </a:r>
            </a:p>
            <a:p>
              <a:r>
                <a:rPr lang="de-DE" sz="1300" i="0" dirty="0">
                  <a:latin typeface="+mn-lt"/>
                  <a:cs typeface="Arial" panose="020B0604020202020204" pitchFamily="34" charset="0"/>
                </a:rPr>
                <a:t>Orange: </a:t>
              </a:r>
              <a:r>
                <a:rPr lang="de-DE" sz="1300" i="0" dirty="0" err="1">
                  <a:latin typeface="+mn-lt"/>
                  <a:cs typeface="Arial" panose="020B0604020202020204" pitchFamily="34" charset="0"/>
                </a:rPr>
                <a:t>Cyprus</a:t>
              </a:r>
              <a:endParaRPr lang="de-DE" sz="1300" i="0" dirty="0">
                <a:latin typeface="+mn-lt"/>
                <a:cs typeface="Arial" panose="020B0604020202020204" pitchFamily="34" charset="0"/>
              </a:endParaRPr>
            </a:p>
          </p:txBody>
        </p:sp>
      </p:grpSp>
    </p:spTree>
    <p:extLst>
      <p:ext uri="{BB962C8B-B14F-4D97-AF65-F5344CB8AC3E}">
        <p14:creationId xmlns:p14="http://schemas.microsoft.com/office/powerpoint/2010/main" val="198498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1"/>
          <p:cNvSpPr>
            <a:spLocks noGrp="1"/>
          </p:cNvSpPr>
          <p:nvPr>
            <p:ph type="body" sz="quarter" idx="12"/>
          </p:nvPr>
        </p:nvSpPr>
        <p:spPr bwMode="auto"/>
        <p:txBody>
          <a:bodyPr/>
          <a:lstStyle/>
          <a:p>
            <a:pPr>
              <a:defRPr/>
            </a:pPr>
            <a:endParaRPr lang="en-US"/>
          </a:p>
        </p:txBody>
      </p:sp>
      <p:pic>
        <p:nvPicPr>
          <p:cNvPr id="5" name="Inhaltsplatzhalter 10"/>
          <p:cNvPicPr>
            <a:picLocks noGrp="1" noChangeAspect="1"/>
          </p:cNvPicPr>
          <p:nvPr>
            <p:ph sz="quarter" idx="16"/>
          </p:nvPr>
        </p:nvPicPr>
        <p:blipFill>
          <a:blip r:embed="rId3"/>
          <a:stretch/>
        </p:blipFill>
        <p:spPr bwMode="auto">
          <a:xfrm>
            <a:off x="-135900" y="755834"/>
            <a:ext cx="9493260" cy="4391359"/>
          </a:xfrm>
          <a:prstGeom prst="rect">
            <a:avLst/>
          </a:prstGeom>
        </p:spPr>
      </p:pic>
      <p:sp>
        <p:nvSpPr>
          <p:cNvPr id="7" name="Textfeld 12"/>
          <p:cNvSpPr>
            <a:spLocks/>
          </p:cNvSpPr>
          <p:nvPr/>
        </p:nvSpPr>
        <p:spPr bwMode="auto">
          <a:xfrm>
            <a:off x="5844970" y="2353790"/>
            <a:ext cx="1861892" cy="338554"/>
          </a:xfrm>
          <a:prstGeom prst="rect">
            <a:avLst/>
          </a:prstGeom>
          <a:solidFill>
            <a:srgbClr val="FFFFFF">
              <a:alpha val="60000"/>
            </a:srgbClr>
          </a:solidFill>
        </p:spPr>
        <p:txBody>
          <a:bodyPr wrap="square" rtlCol="0">
            <a:spAutoFit/>
          </a:bodyPr>
          <a:lstStyle/>
          <a:p>
            <a:pPr algn="ctr">
              <a:defRPr/>
            </a:pPr>
            <a:r>
              <a:rPr lang="en-US" sz="1600" b="1" dirty="0">
                <a:solidFill>
                  <a:srgbClr val="FF0000"/>
                </a:solidFill>
              </a:rPr>
              <a:t>35GHz cloud radar</a:t>
            </a:r>
          </a:p>
        </p:txBody>
      </p:sp>
      <p:sp>
        <p:nvSpPr>
          <p:cNvPr id="8" name="Textfeld 13"/>
          <p:cNvSpPr>
            <a:spLocks/>
          </p:cNvSpPr>
          <p:nvPr/>
        </p:nvSpPr>
        <p:spPr bwMode="auto">
          <a:xfrm>
            <a:off x="6203102" y="2792158"/>
            <a:ext cx="1953984" cy="338554"/>
          </a:xfrm>
          <a:prstGeom prst="rect">
            <a:avLst/>
          </a:prstGeom>
          <a:solidFill>
            <a:srgbClr val="FFFFFF">
              <a:alpha val="60000"/>
            </a:srgbClr>
          </a:solidFill>
        </p:spPr>
        <p:txBody>
          <a:bodyPr wrap="square" rtlCol="0">
            <a:spAutoFit/>
          </a:bodyPr>
          <a:lstStyle/>
          <a:p>
            <a:pPr algn="ctr">
              <a:defRPr/>
            </a:pPr>
            <a:r>
              <a:rPr lang="en-US" sz="1600" b="1"/>
              <a:t>Optical disdrometer </a:t>
            </a:r>
            <a:endParaRPr/>
          </a:p>
        </p:txBody>
      </p:sp>
      <p:sp>
        <p:nvSpPr>
          <p:cNvPr id="9" name="Textfeld 14"/>
          <p:cNvSpPr>
            <a:spLocks/>
          </p:cNvSpPr>
          <p:nvPr/>
        </p:nvSpPr>
        <p:spPr bwMode="auto">
          <a:xfrm>
            <a:off x="6465059" y="3222038"/>
            <a:ext cx="1222358" cy="830997"/>
          </a:xfrm>
          <a:prstGeom prst="rect">
            <a:avLst/>
          </a:prstGeom>
          <a:solidFill>
            <a:srgbClr val="FFFFFF">
              <a:alpha val="60000"/>
            </a:srgbClr>
          </a:solidFill>
        </p:spPr>
        <p:txBody>
          <a:bodyPr wrap="square" rtlCol="0">
            <a:spAutoFit/>
          </a:bodyPr>
          <a:lstStyle/>
          <a:p>
            <a:pPr algn="ctr">
              <a:defRPr/>
            </a:pPr>
            <a:r>
              <a:rPr lang="en-US" sz="1600" b="1"/>
              <a:t>14 channel microwave radiometer </a:t>
            </a:r>
            <a:endParaRPr/>
          </a:p>
        </p:txBody>
      </p:sp>
      <p:sp>
        <p:nvSpPr>
          <p:cNvPr id="10" name="Textfeld 15"/>
          <p:cNvSpPr>
            <a:spLocks/>
          </p:cNvSpPr>
          <p:nvPr/>
        </p:nvSpPr>
        <p:spPr bwMode="auto">
          <a:xfrm>
            <a:off x="5411295" y="4331000"/>
            <a:ext cx="1151891" cy="338554"/>
          </a:xfrm>
          <a:prstGeom prst="rect">
            <a:avLst/>
          </a:prstGeom>
          <a:solidFill>
            <a:srgbClr val="FFFFFF">
              <a:alpha val="60000"/>
            </a:srgbClr>
          </a:solidFill>
        </p:spPr>
        <p:txBody>
          <a:bodyPr wrap="square" rtlCol="0">
            <a:spAutoFit/>
          </a:bodyPr>
          <a:lstStyle/>
          <a:p>
            <a:pPr algn="ctr">
              <a:defRPr/>
            </a:pPr>
            <a:r>
              <a:rPr lang="en-US" sz="1600" b="1"/>
              <a:t>Ceilometer</a:t>
            </a:r>
            <a:endParaRPr/>
          </a:p>
        </p:txBody>
      </p:sp>
      <p:sp>
        <p:nvSpPr>
          <p:cNvPr id="11" name="Textfeld 16"/>
          <p:cNvSpPr>
            <a:spLocks/>
          </p:cNvSpPr>
          <p:nvPr/>
        </p:nvSpPr>
        <p:spPr bwMode="auto">
          <a:xfrm>
            <a:off x="3020786" y="4091334"/>
            <a:ext cx="1836964" cy="584775"/>
          </a:xfrm>
          <a:prstGeom prst="rect">
            <a:avLst/>
          </a:prstGeom>
          <a:solidFill>
            <a:srgbClr val="FFFFFF">
              <a:alpha val="60000"/>
            </a:srgbClr>
          </a:solidFill>
          <a:ln w="19050">
            <a:solidFill>
              <a:srgbClr val="73FEFF"/>
            </a:solidFill>
          </a:ln>
        </p:spPr>
        <p:txBody>
          <a:bodyPr wrap="square" rtlCol="0">
            <a:spAutoFit/>
          </a:bodyPr>
          <a:lstStyle/>
          <a:p>
            <a:pPr algn="ctr">
              <a:defRPr/>
            </a:pPr>
            <a:r>
              <a:rPr lang="en-US" sz="1600" b="1" dirty="0">
                <a:solidFill>
                  <a:srgbClr val="FF0000"/>
                </a:solidFill>
              </a:rPr>
              <a:t>94 GHz cloud radar</a:t>
            </a:r>
            <a:endParaRPr dirty="0">
              <a:solidFill>
                <a:srgbClr val="FF0000"/>
              </a:solidFill>
            </a:endParaRPr>
          </a:p>
          <a:p>
            <a:pPr algn="ctr">
              <a:defRPr/>
            </a:pPr>
            <a:r>
              <a:rPr lang="en-US" sz="1600" b="1" dirty="0">
                <a:solidFill>
                  <a:srgbClr val="FF0000"/>
                </a:solidFill>
              </a:rPr>
              <a:t>(LIM)</a:t>
            </a:r>
            <a:endParaRPr dirty="0">
              <a:solidFill>
                <a:srgbClr val="FF0000"/>
              </a:solidFill>
            </a:endParaRPr>
          </a:p>
        </p:txBody>
      </p:sp>
      <p:sp>
        <p:nvSpPr>
          <p:cNvPr id="12" name="Textfeld 17"/>
          <p:cNvSpPr>
            <a:spLocks/>
          </p:cNvSpPr>
          <p:nvPr/>
        </p:nvSpPr>
        <p:spPr bwMode="auto">
          <a:xfrm>
            <a:off x="1508983" y="3129861"/>
            <a:ext cx="1346110" cy="584775"/>
          </a:xfrm>
          <a:prstGeom prst="rect">
            <a:avLst/>
          </a:prstGeom>
          <a:solidFill>
            <a:srgbClr val="FFFFFF">
              <a:alpha val="60000"/>
            </a:srgbClr>
          </a:solidFill>
          <a:ln w="19050">
            <a:solidFill>
              <a:srgbClr val="73FEFF"/>
            </a:solidFill>
          </a:ln>
        </p:spPr>
        <p:txBody>
          <a:bodyPr wrap="square" rtlCol="0">
            <a:spAutoFit/>
          </a:bodyPr>
          <a:lstStyle/>
          <a:p>
            <a:pPr algn="ctr">
              <a:defRPr/>
            </a:pPr>
            <a:r>
              <a:rPr lang="en-US" sz="1600" b="1" dirty="0"/>
              <a:t>24 GHz micro </a:t>
            </a:r>
            <a:br>
              <a:rPr lang="en-US" sz="1600" b="1" dirty="0"/>
            </a:br>
            <a:r>
              <a:rPr lang="en-US" sz="1600" b="1" dirty="0"/>
              <a:t>rain radar</a:t>
            </a:r>
            <a:endParaRPr dirty="0"/>
          </a:p>
        </p:txBody>
      </p:sp>
      <p:sp>
        <p:nvSpPr>
          <p:cNvPr id="13" name="Textfeld 18"/>
          <p:cNvSpPr>
            <a:spLocks/>
          </p:cNvSpPr>
          <p:nvPr/>
        </p:nvSpPr>
        <p:spPr bwMode="auto">
          <a:xfrm>
            <a:off x="3843984" y="2851793"/>
            <a:ext cx="1178378" cy="338554"/>
          </a:xfrm>
          <a:prstGeom prst="rect">
            <a:avLst/>
          </a:prstGeom>
          <a:solidFill>
            <a:srgbClr val="FFFFFF">
              <a:alpha val="60000"/>
            </a:srgbClr>
          </a:solidFill>
        </p:spPr>
        <p:txBody>
          <a:bodyPr wrap="square" rtlCol="0">
            <a:spAutoFit/>
          </a:bodyPr>
          <a:lstStyle/>
          <a:p>
            <a:pPr algn="ctr">
              <a:defRPr/>
            </a:pPr>
            <a:r>
              <a:rPr lang="en-US" sz="1600" b="1"/>
              <a:t>Polly</a:t>
            </a:r>
            <a:r>
              <a:rPr lang="en-US" sz="1600" b="1" baseline="30000"/>
              <a:t>XT</a:t>
            </a:r>
            <a:r>
              <a:rPr lang="en-US" sz="1600" b="1"/>
              <a:t> lidar</a:t>
            </a:r>
          </a:p>
        </p:txBody>
      </p:sp>
      <p:sp>
        <p:nvSpPr>
          <p:cNvPr id="14" name="Textfeld 19"/>
          <p:cNvSpPr>
            <a:spLocks/>
          </p:cNvSpPr>
          <p:nvPr/>
        </p:nvSpPr>
        <p:spPr bwMode="auto">
          <a:xfrm>
            <a:off x="3094623" y="3270918"/>
            <a:ext cx="873578" cy="584775"/>
          </a:xfrm>
          <a:prstGeom prst="rect">
            <a:avLst/>
          </a:prstGeom>
          <a:solidFill>
            <a:srgbClr val="FFFFFF">
              <a:alpha val="60000"/>
            </a:srgbClr>
          </a:solidFill>
        </p:spPr>
        <p:txBody>
          <a:bodyPr wrap="square" rtlCol="0">
            <a:spAutoFit/>
          </a:bodyPr>
          <a:lstStyle/>
          <a:p>
            <a:pPr algn="ctr">
              <a:defRPr/>
            </a:pPr>
            <a:r>
              <a:rPr lang="en-US" sz="1600" b="1"/>
              <a:t>Doppler</a:t>
            </a:r>
            <a:endParaRPr/>
          </a:p>
          <a:p>
            <a:pPr algn="ctr">
              <a:defRPr/>
            </a:pPr>
            <a:r>
              <a:rPr lang="en-US" sz="1600" b="1"/>
              <a:t>lidar</a:t>
            </a:r>
          </a:p>
        </p:txBody>
      </p:sp>
      <p:sp>
        <p:nvSpPr>
          <p:cNvPr id="15" name="Textfeld 20"/>
          <p:cNvSpPr>
            <a:spLocks/>
          </p:cNvSpPr>
          <p:nvPr/>
        </p:nvSpPr>
        <p:spPr bwMode="auto">
          <a:xfrm>
            <a:off x="95483" y="2582411"/>
            <a:ext cx="981542" cy="830997"/>
          </a:xfrm>
          <a:prstGeom prst="rect">
            <a:avLst/>
          </a:prstGeom>
          <a:solidFill>
            <a:srgbClr val="FFFFFF">
              <a:alpha val="60000"/>
            </a:srgbClr>
          </a:solidFill>
          <a:ln w="19050">
            <a:solidFill>
              <a:srgbClr val="73FEFF"/>
            </a:solidFill>
          </a:ln>
        </p:spPr>
        <p:txBody>
          <a:bodyPr wrap="square" rtlCol="0">
            <a:spAutoFit/>
          </a:bodyPr>
          <a:lstStyle/>
          <a:p>
            <a:pPr algn="ctr">
              <a:defRPr/>
            </a:pPr>
            <a:r>
              <a:rPr lang="en-US" sz="1600" b="1" dirty="0" err="1"/>
              <a:t>Savernet</a:t>
            </a:r>
            <a:r>
              <a:rPr lang="en-US" sz="1600" b="1" dirty="0"/>
              <a:t> lidar</a:t>
            </a:r>
          </a:p>
          <a:p>
            <a:pPr algn="ctr">
              <a:defRPr/>
            </a:pPr>
            <a:r>
              <a:rPr lang="en-US" sz="1600" b="1" dirty="0"/>
              <a:t>(UMAG)</a:t>
            </a:r>
            <a:endParaRPr dirty="0"/>
          </a:p>
        </p:txBody>
      </p:sp>
      <p:sp>
        <p:nvSpPr>
          <p:cNvPr id="16" name="Textfeld 21"/>
          <p:cNvSpPr>
            <a:spLocks/>
          </p:cNvSpPr>
          <p:nvPr/>
        </p:nvSpPr>
        <p:spPr bwMode="auto">
          <a:xfrm>
            <a:off x="7838151" y="3345883"/>
            <a:ext cx="1265463" cy="1077218"/>
          </a:xfrm>
          <a:prstGeom prst="rect">
            <a:avLst/>
          </a:prstGeom>
          <a:solidFill>
            <a:srgbClr val="FFFFFF">
              <a:alpha val="60000"/>
            </a:srgbClr>
          </a:solidFill>
        </p:spPr>
        <p:txBody>
          <a:bodyPr wrap="square" rtlCol="0">
            <a:spAutoFit/>
          </a:bodyPr>
          <a:lstStyle/>
          <a:p>
            <a:pPr algn="ctr">
              <a:defRPr/>
            </a:pPr>
            <a:r>
              <a:rPr lang="en-US" sz="1600" b="1"/>
              <a:t>radiation</a:t>
            </a:r>
            <a:endParaRPr/>
          </a:p>
          <a:p>
            <a:pPr algn="ctr">
              <a:defRPr/>
            </a:pPr>
            <a:r>
              <a:rPr lang="en-US" sz="1600" b="1"/>
              <a:t>station </a:t>
            </a:r>
            <a:endParaRPr/>
          </a:p>
          <a:p>
            <a:pPr algn="ctr">
              <a:defRPr/>
            </a:pPr>
            <a:r>
              <a:rPr lang="en-US" sz="1600" b="1"/>
              <a:t>+ sun photometer</a:t>
            </a:r>
            <a:endParaRPr/>
          </a:p>
        </p:txBody>
      </p:sp>
      <p:sp>
        <p:nvSpPr>
          <p:cNvPr id="17" name="Bogen 24"/>
          <p:cNvSpPr/>
          <p:nvPr/>
        </p:nvSpPr>
        <p:spPr bwMode="auto">
          <a:xfrm rot="16626706">
            <a:off x="8572883" y="2935416"/>
            <a:ext cx="1035607" cy="1035607"/>
          </a:xfrm>
          <a:prstGeom prst="arc">
            <a:avLst>
              <a:gd name="adj1" fmla="val 16200000"/>
              <a:gd name="adj2" fmla="val 0"/>
            </a:avLst>
          </a:prstGeom>
          <a:ln w="7620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p>
        </p:txBody>
      </p:sp>
      <p:sp>
        <p:nvSpPr>
          <p:cNvPr id="18" name="Textfeld 22"/>
          <p:cNvSpPr>
            <a:spLocks/>
          </p:cNvSpPr>
          <p:nvPr/>
        </p:nvSpPr>
        <p:spPr bwMode="auto">
          <a:xfrm>
            <a:off x="6294116" y="801340"/>
            <a:ext cx="1957580" cy="830997"/>
          </a:xfrm>
          <a:prstGeom prst="rect">
            <a:avLst/>
          </a:prstGeom>
          <a:solidFill>
            <a:srgbClr val="FFFFFF">
              <a:alpha val="60000"/>
            </a:srgbClr>
          </a:solidFill>
          <a:ln w="19050">
            <a:solidFill>
              <a:srgbClr val="73FEFF"/>
            </a:solidFill>
          </a:ln>
        </p:spPr>
        <p:txBody>
          <a:bodyPr wrap="square" rtlCol="0">
            <a:spAutoFit/>
          </a:bodyPr>
          <a:lstStyle/>
          <a:p>
            <a:pPr algn="ctr">
              <a:defRPr/>
            </a:pPr>
            <a:r>
              <a:rPr lang="en-US" sz="1600" b="1" dirty="0"/>
              <a:t>upwind in-situ</a:t>
            </a:r>
            <a:endParaRPr dirty="0"/>
          </a:p>
          <a:p>
            <a:pPr algn="ctr">
              <a:defRPr/>
            </a:pPr>
            <a:r>
              <a:rPr lang="en-US" sz="1600" b="1" dirty="0"/>
              <a:t>sampling by </a:t>
            </a:r>
            <a:br>
              <a:rPr lang="en-US" sz="1600" b="1" dirty="0"/>
            </a:br>
            <a:r>
              <a:rPr lang="en-US" sz="1600" b="1" dirty="0"/>
              <a:t>TROPOS cloud group</a:t>
            </a:r>
            <a:endParaRPr dirty="0"/>
          </a:p>
        </p:txBody>
      </p:sp>
      <p:sp>
        <p:nvSpPr>
          <p:cNvPr id="19" name="Bogen 23"/>
          <p:cNvSpPr/>
          <p:nvPr/>
        </p:nvSpPr>
        <p:spPr bwMode="auto">
          <a:xfrm rot="20850887">
            <a:off x="7968309" y="968086"/>
            <a:ext cx="1035607" cy="1035607"/>
          </a:xfrm>
          <a:prstGeom prst="arc">
            <a:avLst>
              <a:gd name="adj1" fmla="val 13470563"/>
              <a:gd name="adj2" fmla="val 0"/>
            </a:avLst>
          </a:prstGeom>
          <a:ln w="7620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p>
        </p:txBody>
      </p:sp>
      <p:sp>
        <p:nvSpPr>
          <p:cNvPr id="20" name="Textfeld 25"/>
          <p:cNvSpPr>
            <a:spLocks/>
          </p:cNvSpPr>
          <p:nvPr/>
        </p:nvSpPr>
        <p:spPr bwMode="auto">
          <a:xfrm>
            <a:off x="-21865" y="309276"/>
            <a:ext cx="5722489" cy="338554"/>
          </a:xfrm>
          <a:prstGeom prst="rect">
            <a:avLst/>
          </a:prstGeom>
          <a:solidFill>
            <a:srgbClr val="FFFFFF">
              <a:alpha val="60000"/>
            </a:srgbClr>
          </a:solidFill>
        </p:spPr>
        <p:txBody>
          <a:bodyPr wrap="square" rtlCol="0">
            <a:spAutoFit/>
          </a:bodyPr>
          <a:lstStyle/>
          <a:p>
            <a:pPr algn="ctr">
              <a:defRPr/>
            </a:pPr>
            <a:r>
              <a:rPr lang="en-US" sz="1600" b="1" dirty="0"/>
              <a:t>LACROS: Leipzig Aerosol and Cloud Remote Observation System</a:t>
            </a:r>
            <a:endParaRPr dirty="0"/>
          </a:p>
        </p:txBody>
      </p:sp>
      <p:sp>
        <p:nvSpPr>
          <p:cNvPr id="21" name="Textplatzhalter 2"/>
          <p:cNvSpPr>
            <a:spLocks noGrp="1"/>
          </p:cNvSpPr>
          <p:nvPr>
            <p:ph type="body" sz="quarter" idx="13"/>
          </p:nvPr>
        </p:nvSpPr>
        <p:spPr bwMode="auto">
          <a:xfrm>
            <a:off x="366205" y="66557"/>
            <a:ext cx="8367015" cy="540987"/>
          </a:xfrm>
        </p:spPr>
        <p:txBody>
          <a:bodyPr/>
          <a:lstStyle/>
          <a:p>
            <a:pPr>
              <a:defRPr/>
            </a:pPr>
            <a:r>
              <a:rPr lang="en-US"/>
              <a:t>LACROS at Punta Arenas, Chile</a:t>
            </a:r>
          </a:p>
        </p:txBody>
      </p:sp>
      <p:pic>
        <p:nvPicPr>
          <p:cNvPr id="22" name="Grafik 8"/>
          <p:cNvPicPr>
            <a:picLocks noChangeAspect="1"/>
          </p:cNvPicPr>
          <p:nvPr/>
        </p:nvPicPr>
        <p:blipFill>
          <a:blip r:embed="rId4"/>
          <a:stretch/>
        </p:blipFill>
        <p:spPr bwMode="auto">
          <a:xfrm>
            <a:off x="5899463" y="7064"/>
            <a:ext cx="3244537" cy="727950"/>
          </a:xfrm>
          <a:prstGeom prst="rect">
            <a:avLst/>
          </a:prstGeom>
        </p:spPr>
      </p:pic>
      <p:sp>
        <p:nvSpPr>
          <p:cNvPr id="3" name="TextBox 2">
            <a:extLst>
              <a:ext uri="{FF2B5EF4-FFF2-40B4-BE49-F238E27FC236}">
                <a16:creationId xmlns:a16="http://schemas.microsoft.com/office/drawing/2014/main" id="{140CE31A-2C91-404D-AC15-877FA02A7E54}"/>
              </a:ext>
            </a:extLst>
          </p:cNvPr>
          <p:cNvSpPr txBox="1"/>
          <p:nvPr/>
        </p:nvSpPr>
        <p:spPr>
          <a:xfrm>
            <a:off x="244369" y="843185"/>
            <a:ext cx="2965877" cy="646331"/>
          </a:xfrm>
          <a:prstGeom prst="rect">
            <a:avLst/>
          </a:prstGeom>
          <a:noFill/>
        </p:spPr>
        <p:txBody>
          <a:bodyPr wrap="none" rtlCol="0">
            <a:spAutoFit/>
          </a:bodyPr>
          <a:lstStyle/>
          <a:p>
            <a:r>
              <a:rPr lang="de-DE" dirty="0"/>
              <a:t>Measurement  </a:t>
            </a:r>
            <a:r>
              <a:rPr lang="de-DE" dirty="0" err="1"/>
              <a:t>period</a:t>
            </a:r>
            <a:r>
              <a:rPr lang="de-DE" dirty="0"/>
              <a:t>: </a:t>
            </a:r>
          </a:p>
          <a:p>
            <a:r>
              <a:rPr lang="de-DE" dirty="0"/>
              <a:t>Nov 2018 – </a:t>
            </a:r>
            <a:r>
              <a:rPr lang="de-DE" dirty="0" err="1"/>
              <a:t>likely</a:t>
            </a:r>
            <a:r>
              <a:rPr lang="de-DE" dirty="0"/>
              <a:t> March 2020</a:t>
            </a:r>
          </a:p>
        </p:txBody>
      </p:sp>
      <p:sp>
        <p:nvSpPr>
          <p:cNvPr id="23" name="Textfeld 17">
            <a:extLst>
              <a:ext uri="{FF2B5EF4-FFF2-40B4-BE49-F238E27FC236}">
                <a16:creationId xmlns:a16="http://schemas.microsoft.com/office/drawing/2014/main" id="{7F6AD967-AB16-8246-87AA-AF1FDC9BC4CB}"/>
              </a:ext>
            </a:extLst>
          </p:cNvPr>
          <p:cNvSpPr>
            <a:spLocks/>
          </p:cNvSpPr>
          <p:nvPr/>
        </p:nvSpPr>
        <p:spPr bwMode="auto">
          <a:xfrm>
            <a:off x="342334" y="1529811"/>
            <a:ext cx="2167392" cy="584775"/>
          </a:xfrm>
          <a:prstGeom prst="rect">
            <a:avLst/>
          </a:prstGeom>
          <a:solidFill>
            <a:srgbClr val="FFFFFF">
              <a:alpha val="60000"/>
            </a:srgbClr>
          </a:solidFill>
          <a:ln w="19050">
            <a:solidFill>
              <a:srgbClr val="73FEFF"/>
            </a:solidFill>
          </a:ln>
        </p:spPr>
        <p:txBody>
          <a:bodyPr wrap="square" rtlCol="0">
            <a:spAutoFit/>
          </a:bodyPr>
          <a:lstStyle/>
          <a:p>
            <a:pPr algn="ctr">
              <a:defRPr/>
            </a:pPr>
            <a:r>
              <a:rPr lang="de-DE" sz="1600" dirty="0"/>
              <a:t>Not </a:t>
            </a:r>
            <a:r>
              <a:rPr lang="de-DE" sz="1600" dirty="0" err="1"/>
              <a:t>available</a:t>
            </a:r>
            <a:r>
              <a:rPr lang="de-DE" sz="1600" dirty="0"/>
              <a:t> at </a:t>
            </a:r>
            <a:r>
              <a:rPr lang="de-DE" sz="1600" dirty="0" err="1"/>
              <a:t>CyCare</a:t>
            </a:r>
            <a:r>
              <a:rPr lang="de-DE" sz="1600" dirty="0"/>
              <a:t> in Limassol, </a:t>
            </a:r>
            <a:r>
              <a:rPr lang="de-DE" sz="1600" dirty="0" err="1"/>
              <a:t>Cyprus</a:t>
            </a:r>
            <a:endParaRPr sz="1600" dirty="0"/>
          </a:p>
        </p:txBody>
      </p:sp>
    </p:spTree>
    <p:extLst>
      <p:ext uri="{BB962C8B-B14F-4D97-AF65-F5344CB8AC3E}">
        <p14:creationId xmlns:p14="http://schemas.microsoft.com/office/powerpoint/2010/main" val="418324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31289" y="1223492"/>
            <a:ext cx="8234363" cy="539165"/>
          </a:xfrm>
        </p:spPr>
        <p:txBody>
          <a:bodyPr/>
          <a:lstStyle/>
          <a:p>
            <a:pPr marL="342900" indent="-342900">
              <a:buFont typeface="+mj-lt"/>
              <a:buAutoNum type="arabicPeriod"/>
            </a:pPr>
            <a:r>
              <a:rPr lang="de-DE" dirty="0"/>
              <a:t>High </a:t>
            </a:r>
            <a:r>
              <a:rPr lang="de-DE" dirty="0" err="1"/>
              <a:t>aerosol</a:t>
            </a:r>
            <a:r>
              <a:rPr lang="de-DE" dirty="0"/>
              <a:t> </a:t>
            </a:r>
            <a:r>
              <a:rPr lang="de-DE" dirty="0" err="1"/>
              <a:t>loads</a:t>
            </a:r>
            <a:r>
              <a:rPr lang="de-DE" dirty="0"/>
              <a:t> </a:t>
            </a:r>
            <a:r>
              <a:rPr lang="de-DE" dirty="0" err="1">
                <a:sym typeface="Wingdings" panose="05000000000000000000" pitchFamily="2" charset="2"/>
              </a:rPr>
              <a:t>and</a:t>
            </a:r>
            <a:r>
              <a:rPr lang="de-DE" dirty="0">
                <a:sym typeface="Wingdings" panose="05000000000000000000" pitchFamily="2" charset="2"/>
              </a:rPr>
              <a:t> high INP </a:t>
            </a:r>
            <a:r>
              <a:rPr lang="de-DE" dirty="0" err="1">
                <a:sym typeface="Wingdings" panose="05000000000000000000" pitchFamily="2" charset="2"/>
              </a:rPr>
              <a:t>concentrations</a:t>
            </a:r>
            <a:r>
              <a:rPr lang="de-DE" dirty="0">
                <a:sym typeface="Wingdings" panose="05000000000000000000" pitchFamily="2" charset="2"/>
              </a:rPr>
              <a:t>  </a:t>
            </a:r>
            <a:r>
              <a:rPr lang="de-DE" dirty="0" err="1">
                <a:sym typeface="Wingdings" panose="05000000000000000000" pitchFamily="2" charset="2"/>
              </a:rPr>
              <a:t>higher</a:t>
            </a:r>
            <a:r>
              <a:rPr lang="de-DE" dirty="0">
                <a:sym typeface="Wingdings" panose="05000000000000000000" pitchFamily="2" charset="2"/>
              </a:rPr>
              <a:t> </a:t>
            </a:r>
            <a:r>
              <a:rPr lang="de-DE" dirty="0" err="1">
                <a:sym typeface="Wingdings" panose="05000000000000000000" pitchFamily="2" charset="2"/>
              </a:rPr>
              <a:t>ice</a:t>
            </a:r>
            <a:r>
              <a:rPr lang="de-DE" dirty="0">
                <a:sym typeface="Wingdings" panose="05000000000000000000" pitchFamily="2" charset="2"/>
              </a:rPr>
              <a:t> </a:t>
            </a:r>
            <a:r>
              <a:rPr lang="de-DE" dirty="0" err="1">
                <a:sym typeface="Wingdings" panose="05000000000000000000" pitchFamily="2" charset="2"/>
              </a:rPr>
              <a:t>crystal</a:t>
            </a:r>
            <a:r>
              <a:rPr lang="de-DE" dirty="0">
                <a:sym typeface="Wingdings" panose="05000000000000000000" pitchFamily="2" charset="2"/>
              </a:rPr>
              <a:t> </a:t>
            </a:r>
            <a:r>
              <a:rPr lang="de-DE" dirty="0" err="1">
                <a:sym typeface="Wingdings" panose="05000000000000000000" pitchFamily="2" charset="2"/>
              </a:rPr>
              <a:t>concentrations</a:t>
            </a:r>
            <a:r>
              <a:rPr lang="de-DE" dirty="0">
                <a:sym typeface="Wingdings" panose="05000000000000000000" pitchFamily="2" charset="2"/>
              </a:rPr>
              <a:t>  </a:t>
            </a:r>
            <a:r>
              <a:rPr lang="de-DE" u="sng" dirty="0" err="1">
                <a:sym typeface="Wingdings" panose="05000000000000000000" pitchFamily="2" charset="2"/>
              </a:rPr>
              <a:t>more</a:t>
            </a:r>
            <a:r>
              <a:rPr lang="de-DE" u="sng" dirty="0">
                <a:sym typeface="Wingdings" panose="05000000000000000000" pitchFamily="2" charset="2"/>
              </a:rPr>
              <a:t> </a:t>
            </a:r>
            <a:r>
              <a:rPr lang="de-DE" u="sng" dirty="0" err="1">
                <a:sym typeface="Wingdings" panose="05000000000000000000" pitchFamily="2" charset="2"/>
              </a:rPr>
              <a:t>aggregation</a:t>
            </a:r>
            <a:endParaRPr lang="de-DE" u="sng" dirty="0">
              <a:sym typeface="Wingdings" panose="05000000000000000000" pitchFamily="2" charset="2"/>
            </a:endParaRPr>
          </a:p>
          <a:p>
            <a:pPr marL="342900" indent="-342900">
              <a:buFont typeface="+mj-lt"/>
              <a:buAutoNum type="arabicPeriod"/>
            </a:pPr>
            <a:endParaRPr lang="de-DE" u="sng" dirty="0">
              <a:sym typeface="Wingdings" panose="05000000000000000000" pitchFamily="2" charset="2"/>
            </a:endParaRPr>
          </a:p>
          <a:p>
            <a:pPr marL="342900" indent="-342900">
              <a:buFont typeface="+mj-lt"/>
              <a:buAutoNum type="arabicPeriod"/>
            </a:pPr>
            <a:endParaRPr lang="de-DE" u="sng" dirty="0">
              <a:sym typeface="Wingdings" panose="05000000000000000000" pitchFamily="2" charset="2"/>
            </a:endParaRPr>
          </a:p>
          <a:p>
            <a:pPr marL="342900" indent="-342900">
              <a:buFont typeface="+mj-lt"/>
              <a:buAutoNum type="arabicPeriod"/>
            </a:pPr>
            <a:endParaRPr lang="de-DE" u="sng" dirty="0">
              <a:sym typeface="Wingdings" panose="05000000000000000000" pitchFamily="2" charset="2"/>
            </a:endParaRPr>
          </a:p>
          <a:p>
            <a:pPr marL="0" indent="0">
              <a:buNone/>
            </a:pPr>
            <a:r>
              <a:rPr lang="de-DE" dirty="0">
                <a:solidFill>
                  <a:srgbClr val="B02F2C"/>
                </a:solidFill>
              </a:rPr>
              <a:t>2.</a:t>
            </a:r>
            <a:r>
              <a:rPr lang="de-DE" dirty="0"/>
              <a:t> Low </a:t>
            </a:r>
            <a:r>
              <a:rPr lang="de-DE" dirty="0" err="1"/>
              <a:t>aerosol</a:t>
            </a:r>
            <a:r>
              <a:rPr lang="de-DE" dirty="0"/>
              <a:t> </a:t>
            </a:r>
            <a:r>
              <a:rPr lang="de-DE" dirty="0" err="1"/>
              <a:t>loads</a:t>
            </a:r>
            <a:r>
              <a:rPr lang="de-DE" dirty="0"/>
              <a:t> </a:t>
            </a:r>
            <a:r>
              <a:rPr lang="de-DE" dirty="0" err="1">
                <a:sym typeface="Wingdings" panose="05000000000000000000" pitchFamily="2" charset="2"/>
              </a:rPr>
              <a:t>and</a:t>
            </a:r>
            <a:r>
              <a:rPr lang="de-DE" dirty="0">
                <a:sym typeface="Wingdings" panose="05000000000000000000" pitchFamily="2" charset="2"/>
              </a:rPr>
              <a:t> </a:t>
            </a:r>
            <a:r>
              <a:rPr lang="de-DE" dirty="0" err="1">
                <a:sym typeface="Wingdings" panose="05000000000000000000" pitchFamily="2" charset="2"/>
              </a:rPr>
              <a:t>scarcity</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INP  </a:t>
            </a:r>
            <a:r>
              <a:rPr lang="de-DE" dirty="0" err="1">
                <a:sym typeface="Wingdings" panose="05000000000000000000" pitchFamily="2" charset="2"/>
              </a:rPr>
              <a:t>thicker</a:t>
            </a:r>
            <a:r>
              <a:rPr lang="de-DE" dirty="0">
                <a:sym typeface="Wingdings" panose="05000000000000000000" pitchFamily="2" charset="2"/>
              </a:rPr>
              <a:t>/ </a:t>
            </a:r>
            <a:r>
              <a:rPr lang="de-DE" dirty="0" err="1">
                <a:sym typeface="Wingdings" panose="05000000000000000000" pitchFamily="2" charset="2"/>
              </a:rPr>
              <a:t>more</a:t>
            </a:r>
            <a:r>
              <a:rPr lang="de-DE" dirty="0">
                <a:sym typeface="Wingdings" panose="05000000000000000000" pitchFamily="2" charset="2"/>
              </a:rPr>
              <a:t> persistent </a:t>
            </a:r>
            <a:r>
              <a:rPr lang="de-DE" dirty="0" err="1">
                <a:sym typeface="Wingdings" panose="05000000000000000000" pitchFamily="2" charset="2"/>
              </a:rPr>
              <a:t>supercooled</a:t>
            </a:r>
            <a:r>
              <a:rPr lang="de-DE" dirty="0">
                <a:sym typeface="Wingdings" panose="05000000000000000000" pitchFamily="2" charset="2"/>
              </a:rPr>
              <a:t> liquid </a:t>
            </a:r>
            <a:r>
              <a:rPr lang="de-DE" dirty="0" err="1">
                <a:sym typeface="Wingdings" panose="05000000000000000000" pitchFamily="2" charset="2"/>
              </a:rPr>
              <a:t>layers</a:t>
            </a:r>
            <a:r>
              <a:rPr lang="de-DE" dirty="0">
                <a:sym typeface="Wingdings" panose="05000000000000000000" pitchFamily="2" charset="2"/>
              </a:rPr>
              <a:t>  </a:t>
            </a:r>
            <a:r>
              <a:rPr lang="de-DE" u="sng" dirty="0" err="1">
                <a:sym typeface="Wingdings" panose="05000000000000000000" pitchFamily="2" charset="2"/>
              </a:rPr>
              <a:t>more</a:t>
            </a:r>
            <a:r>
              <a:rPr lang="de-DE" u="sng" dirty="0">
                <a:sym typeface="Wingdings" panose="05000000000000000000" pitchFamily="2" charset="2"/>
              </a:rPr>
              <a:t> </a:t>
            </a:r>
            <a:r>
              <a:rPr lang="de-DE" u="sng" dirty="0" err="1">
                <a:sym typeface="Wingdings" panose="05000000000000000000" pitchFamily="2" charset="2"/>
              </a:rPr>
              <a:t>riming</a:t>
            </a:r>
            <a:endParaRPr lang="de-DE" u="sng" dirty="0"/>
          </a:p>
          <a:p>
            <a:pPr marL="0" indent="0">
              <a:buNone/>
            </a:pPr>
            <a:endParaRPr lang="de-DE" u="sng" dirty="0">
              <a:sym typeface="Wingdings" panose="05000000000000000000" pitchFamily="2" charset="2"/>
            </a:endParaRPr>
          </a:p>
          <a:p>
            <a:pPr marL="342900" indent="-342900">
              <a:buFont typeface="+mj-lt"/>
              <a:buAutoNum type="arabicPeriod"/>
            </a:pPr>
            <a:endParaRPr lang="de-DE" u="sng" dirty="0"/>
          </a:p>
          <a:p>
            <a:pPr marL="342900" indent="-342900">
              <a:buFont typeface="+mj-lt"/>
              <a:buAutoNum type="arabicPeriod"/>
            </a:pPr>
            <a:endParaRPr lang="en-US" dirty="0"/>
          </a:p>
        </p:txBody>
      </p:sp>
      <p:sp>
        <p:nvSpPr>
          <p:cNvPr id="2" name="Titel 1"/>
          <p:cNvSpPr>
            <a:spLocks noGrp="1"/>
          </p:cNvSpPr>
          <p:nvPr>
            <p:ph type="title"/>
          </p:nvPr>
        </p:nvSpPr>
        <p:spPr>
          <a:xfrm>
            <a:off x="231289" y="155157"/>
            <a:ext cx="8805135" cy="758825"/>
          </a:xfrm>
        </p:spPr>
        <p:txBody>
          <a:bodyPr/>
          <a:lstStyle/>
          <a:p>
            <a:r>
              <a:rPr lang="de-DE" dirty="0"/>
              <a:t>Hypothesis: </a:t>
            </a:r>
            <a:r>
              <a:rPr lang="de-DE" dirty="0" err="1"/>
              <a:t>microphysical</a:t>
            </a:r>
            <a:r>
              <a:rPr lang="de-DE" dirty="0"/>
              <a:t> </a:t>
            </a:r>
            <a:r>
              <a:rPr lang="de-DE" dirty="0" err="1"/>
              <a:t>growth</a:t>
            </a:r>
            <a:r>
              <a:rPr lang="de-DE" dirty="0"/>
              <a:t> </a:t>
            </a:r>
            <a:r>
              <a:rPr lang="de-DE" dirty="0" err="1"/>
              <a:t>processes</a:t>
            </a:r>
            <a:r>
              <a:rPr lang="de-DE" dirty="0"/>
              <a:t> in Mixed-phase Clouds </a:t>
            </a:r>
            <a:r>
              <a:rPr lang="de-DE" dirty="0" err="1"/>
              <a:t>are</a:t>
            </a:r>
            <a:r>
              <a:rPr lang="de-DE" dirty="0"/>
              <a:t> </a:t>
            </a:r>
            <a:r>
              <a:rPr lang="de-DE" dirty="0" err="1"/>
              <a:t>susceptible</a:t>
            </a:r>
            <a:r>
              <a:rPr lang="de-DE" dirty="0"/>
              <a:t> </a:t>
            </a:r>
            <a:r>
              <a:rPr lang="de-DE" dirty="0" err="1"/>
              <a:t>to</a:t>
            </a:r>
            <a:r>
              <a:rPr lang="de-DE" dirty="0"/>
              <a:t> </a:t>
            </a:r>
            <a:r>
              <a:rPr lang="de-DE" dirty="0" err="1"/>
              <a:t>aerosol</a:t>
            </a:r>
            <a:r>
              <a:rPr lang="de-DE" dirty="0"/>
              <a:t> </a:t>
            </a:r>
            <a:r>
              <a:rPr lang="de-DE" dirty="0" err="1"/>
              <a:t>perturbations</a:t>
            </a:r>
            <a:endParaRPr lang="en-US"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7</a:t>
            </a:fld>
            <a:endParaRPr lang="de-DE" altLang="de-DE" sz="1000" dirty="0">
              <a:solidFill>
                <a:srgbClr val="D8413E"/>
              </a:solidFill>
              <a:latin typeface="Arial" panose="020B0604020202020204" pitchFamily="34" charset="0"/>
              <a:cs typeface="Arial" panose="020B0604020202020204" pitchFamily="34" charset="0"/>
            </a:endParaRPr>
          </a:p>
        </p:txBody>
      </p:sp>
      <p:grpSp>
        <p:nvGrpSpPr>
          <p:cNvPr id="141" name="Gruppieren 140"/>
          <p:cNvGrpSpPr/>
          <p:nvPr/>
        </p:nvGrpSpPr>
        <p:grpSpPr>
          <a:xfrm>
            <a:off x="687208" y="2003446"/>
            <a:ext cx="2789303" cy="647799"/>
            <a:chOff x="1836195" y="3187669"/>
            <a:chExt cx="2789303" cy="647799"/>
          </a:xfrm>
        </p:grpSpPr>
        <p:sp>
          <p:nvSpPr>
            <p:cNvPr id="142" name="Ellipse 141"/>
            <p:cNvSpPr/>
            <p:nvPr/>
          </p:nvSpPr>
          <p:spPr>
            <a:xfrm>
              <a:off x="1933380" y="3419174"/>
              <a:ext cx="63500" cy="66866"/>
            </a:xfrm>
            <a:prstGeom prst="ellipse">
              <a:avLst/>
            </a:prstGeom>
            <a:solidFill>
              <a:srgbClr val="FFC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43" name="Ellipse 142"/>
            <p:cNvSpPr/>
            <p:nvPr/>
          </p:nvSpPr>
          <p:spPr>
            <a:xfrm>
              <a:off x="2415722" y="3318999"/>
              <a:ext cx="63500" cy="66866"/>
            </a:xfrm>
            <a:prstGeom prst="ellipse">
              <a:avLst/>
            </a:prstGeom>
            <a:solidFill>
              <a:srgbClr val="FFC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44" name="Ellipse 143"/>
            <p:cNvSpPr/>
            <p:nvPr/>
          </p:nvSpPr>
          <p:spPr>
            <a:xfrm>
              <a:off x="2350635" y="3518451"/>
              <a:ext cx="51593" cy="45719"/>
            </a:xfrm>
            <a:prstGeom prst="ellipse">
              <a:avLst/>
            </a:prstGeom>
            <a:solidFill>
              <a:srgbClr val="C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45" name="Stern mit 7 Zacken 144"/>
            <p:cNvSpPr/>
            <p:nvPr/>
          </p:nvSpPr>
          <p:spPr>
            <a:xfrm>
              <a:off x="2136978" y="3415201"/>
              <a:ext cx="45719" cy="45719"/>
            </a:xfrm>
            <a:prstGeom prst="star7">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46" name="Sechseck 145"/>
            <p:cNvSpPr/>
            <p:nvPr/>
          </p:nvSpPr>
          <p:spPr>
            <a:xfrm rot="5400000">
              <a:off x="2873591" y="3235012"/>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47" name="Sechseck 146"/>
            <p:cNvSpPr/>
            <p:nvPr/>
          </p:nvSpPr>
          <p:spPr>
            <a:xfrm rot="5400000">
              <a:off x="3166199" y="3612964"/>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48" name="Sechseck 147"/>
            <p:cNvSpPr/>
            <p:nvPr/>
          </p:nvSpPr>
          <p:spPr>
            <a:xfrm rot="5400000">
              <a:off x="2946743" y="3673924"/>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49" name="Sechseck 148"/>
            <p:cNvSpPr/>
            <p:nvPr/>
          </p:nvSpPr>
          <p:spPr>
            <a:xfrm rot="5400000">
              <a:off x="3300311" y="3405700"/>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0" name="Sechseck 149"/>
            <p:cNvSpPr/>
            <p:nvPr/>
          </p:nvSpPr>
          <p:spPr>
            <a:xfrm rot="16200000">
              <a:off x="4183029" y="3641821"/>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1" name="Sechseck 150"/>
            <p:cNvSpPr/>
            <p:nvPr/>
          </p:nvSpPr>
          <p:spPr>
            <a:xfrm rot="16200000">
              <a:off x="3890421" y="3263869"/>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2" name="Sechseck 151"/>
            <p:cNvSpPr/>
            <p:nvPr/>
          </p:nvSpPr>
          <p:spPr>
            <a:xfrm rot="16200000">
              <a:off x="4109877" y="3202909"/>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3" name="Sechseck 152"/>
            <p:cNvSpPr/>
            <p:nvPr/>
          </p:nvSpPr>
          <p:spPr>
            <a:xfrm rot="16200000">
              <a:off x="4380422" y="3311476"/>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4" name="Ellipse 153"/>
            <p:cNvSpPr/>
            <p:nvPr/>
          </p:nvSpPr>
          <p:spPr>
            <a:xfrm>
              <a:off x="2930233" y="3274284"/>
              <a:ext cx="63500" cy="66866"/>
            </a:xfrm>
            <a:prstGeom prst="ellipse">
              <a:avLst/>
            </a:prstGeom>
            <a:solidFill>
              <a:srgbClr val="FFC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5" name="Ellipse 154"/>
            <p:cNvSpPr/>
            <p:nvPr/>
          </p:nvSpPr>
          <p:spPr>
            <a:xfrm>
              <a:off x="3009338" y="3723967"/>
              <a:ext cx="51593" cy="45719"/>
            </a:xfrm>
            <a:prstGeom prst="ellipse">
              <a:avLst/>
            </a:prstGeom>
            <a:solidFill>
              <a:srgbClr val="C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6" name="Stern mit 7 Zacken 155"/>
            <p:cNvSpPr/>
            <p:nvPr/>
          </p:nvSpPr>
          <p:spPr>
            <a:xfrm>
              <a:off x="3231731" y="3663256"/>
              <a:ext cx="45719" cy="45719"/>
            </a:xfrm>
            <a:prstGeom prst="star7">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7" name="Ellipse 156"/>
            <p:cNvSpPr/>
            <p:nvPr/>
          </p:nvSpPr>
          <p:spPr>
            <a:xfrm>
              <a:off x="3356953" y="3441829"/>
              <a:ext cx="63500" cy="66866"/>
            </a:xfrm>
            <a:prstGeom prst="ellipse">
              <a:avLst/>
            </a:prstGeom>
            <a:solidFill>
              <a:srgbClr val="FFC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8" name="Ellipse 157"/>
            <p:cNvSpPr/>
            <p:nvPr/>
          </p:nvSpPr>
          <p:spPr>
            <a:xfrm>
              <a:off x="2307771" y="3633895"/>
              <a:ext cx="63500" cy="66866"/>
            </a:xfrm>
            <a:prstGeom prst="ellipse">
              <a:avLst/>
            </a:prstGeom>
            <a:solidFill>
              <a:srgbClr val="FFC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59" name="Stern mit 7 Zacken 158"/>
            <p:cNvSpPr/>
            <p:nvPr/>
          </p:nvSpPr>
          <p:spPr>
            <a:xfrm>
              <a:off x="1836195" y="3630493"/>
              <a:ext cx="45719" cy="45719"/>
            </a:xfrm>
            <a:prstGeom prst="star7">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60" name="Sechseck 159"/>
            <p:cNvSpPr/>
            <p:nvPr/>
          </p:nvSpPr>
          <p:spPr>
            <a:xfrm rot="16200000">
              <a:off x="4039898" y="3356907"/>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61" name="Sechseck 160"/>
            <p:cNvSpPr/>
            <p:nvPr/>
          </p:nvSpPr>
          <p:spPr>
            <a:xfrm rot="16200000">
              <a:off x="4463954" y="3458246"/>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62" name="Sechseck 161"/>
            <p:cNvSpPr/>
            <p:nvPr/>
          </p:nvSpPr>
          <p:spPr>
            <a:xfrm rot="16200000">
              <a:off x="4049519" y="3533691"/>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63" name="Regelmäßiges Fünfeck 162"/>
            <p:cNvSpPr/>
            <p:nvPr/>
          </p:nvSpPr>
          <p:spPr>
            <a:xfrm>
              <a:off x="2030496" y="3678277"/>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64" name="Regelmäßiges Fünfeck 163"/>
            <p:cNvSpPr/>
            <p:nvPr/>
          </p:nvSpPr>
          <p:spPr>
            <a:xfrm>
              <a:off x="2332915" y="3373469"/>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65" name="Regelmäßiges Fünfeck 164"/>
            <p:cNvSpPr/>
            <p:nvPr/>
          </p:nvSpPr>
          <p:spPr>
            <a:xfrm>
              <a:off x="2075737" y="3373469"/>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66" name="Regelmäßiges Fünfeck 165"/>
            <p:cNvSpPr/>
            <p:nvPr/>
          </p:nvSpPr>
          <p:spPr>
            <a:xfrm>
              <a:off x="2182894" y="3587786"/>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grpSp>
      <p:grpSp>
        <p:nvGrpSpPr>
          <p:cNvPr id="193" name="Gruppieren 192"/>
          <p:cNvGrpSpPr/>
          <p:nvPr/>
        </p:nvGrpSpPr>
        <p:grpSpPr>
          <a:xfrm>
            <a:off x="872649" y="3564109"/>
            <a:ext cx="3056286" cy="618744"/>
            <a:chOff x="1579752" y="5119303"/>
            <a:chExt cx="3056286" cy="618744"/>
          </a:xfrm>
        </p:grpSpPr>
        <p:sp>
          <p:nvSpPr>
            <p:cNvPr id="194" name="Regelmäßiges Fünfeck 193"/>
            <p:cNvSpPr/>
            <p:nvPr/>
          </p:nvSpPr>
          <p:spPr>
            <a:xfrm>
              <a:off x="1779786" y="5265607"/>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95" name="Ellipse 194"/>
            <p:cNvSpPr/>
            <p:nvPr/>
          </p:nvSpPr>
          <p:spPr>
            <a:xfrm>
              <a:off x="2669375" y="5239127"/>
              <a:ext cx="158496" cy="158496"/>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96" name="Ellipse 195"/>
            <p:cNvSpPr/>
            <p:nvPr/>
          </p:nvSpPr>
          <p:spPr>
            <a:xfrm>
              <a:off x="3022943" y="5119303"/>
              <a:ext cx="158496" cy="158496"/>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97" name="Ellipse 196"/>
            <p:cNvSpPr/>
            <p:nvPr/>
          </p:nvSpPr>
          <p:spPr>
            <a:xfrm>
              <a:off x="3303359" y="5245223"/>
              <a:ext cx="158496" cy="158496"/>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98" name="Ellipse 197"/>
            <p:cNvSpPr/>
            <p:nvPr/>
          </p:nvSpPr>
          <p:spPr>
            <a:xfrm>
              <a:off x="3461855" y="5495159"/>
              <a:ext cx="158496" cy="158496"/>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199" name="Sechseck 198"/>
            <p:cNvSpPr/>
            <p:nvPr/>
          </p:nvSpPr>
          <p:spPr>
            <a:xfrm rot="5400000">
              <a:off x="2944741" y="5561713"/>
              <a:ext cx="176784" cy="146304"/>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0" name="Stern mit 7 Zacken 199"/>
            <p:cNvSpPr/>
            <p:nvPr/>
          </p:nvSpPr>
          <p:spPr>
            <a:xfrm>
              <a:off x="1822428" y="5465502"/>
              <a:ext cx="45719" cy="45719"/>
            </a:xfrm>
            <a:prstGeom prst="star7">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1" name="Regelmäßiges Fünfeck 200"/>
            <p:cNvSpPr/>
            <p:nvPr/>
          </p:nvSpPr>
          <p:spPr>
            <a:xfrm>
              <a:off x="2738456" y="5313803"/>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2" name="Regelmäßiges Fünfeck 201"/>
            <p:cNvSpPr/>
            <p:nvPr/>
          </p:nvSpPr>
          <p:spPr>
            <a:xfrm>
              <a:off x="2029818" y="5639466"/>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3" name="Regelmäßiges Fünfeck 202"/>
            <p:cNvSpPr/>
            <p:nvPr/>
          </p:nvSpPr>
          <p:spPr>
            <a:xfrm>
              <a:off x="2084586" y="5570407"/>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4" name="Regelmäßiges Fünfeck 203"/>
            <p:cNvSpPr/>
            <p:nvPr/>
          </p:nvSpPr>
          <p:spPr>
            <a:xfrm>
              <a:off x="1579752" y="5501348"/>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5" name="Regelmäßiges Fünfeck 204"/>
            <p:cNvSpPr/>
            <p:nvPr/>
          </p:nvSpPr>
          <p:spPr>
            <a:xfrm>
              <a:off x="1794071" y="5377526"/>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6" name="Regelmäßiges Fünfeck 205"/>
            <p:cNvSpPr/>
            <p:nvPr/>
          </p:nvSpPr>
          <p:spPr>
            <a:xfrm>
              <a:off x="3099015" y="5196550"/>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7" name="Regelmäßiges Fünfeck 206"/>
            <p:cNvSpPr/>
            <p:nvPr/>
          </p:nvSpPr>
          <p:spPr>
            <a:xfrm>
              <a:off x="3380013" y="5327520"/>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8" name="Regelmäßiges Fünfeck 207"/>
            <p:cNvSpPr/>
            <p:nvPr/>
          </p:nvSpPr>
          <p:spPr>
            <a:xfrm>
              <a:off x="3537173" y="5572786"/>
              <a:ext cx="9144" cy="9144"/>
            </a:xfrm>
            <a:prstGeom prst="pentagon">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09" name="Sechseck 208"/>
            <p:cNvSpPr/>
            <p:nvPr/>
          </p:nvSpPr>
          <p:spPr>
            <a:xfrm rot="5400000">
              <a:off x="4115506" y="5232288"/>
              <a:ext cx="513374" cy="468565"/>
            </a:xfrm>
            <a:prstGeom prst="hexagon">
              <a:avLst/>
            </a:prstGeom>
            <a:solidFill>
              <a:srgbClr val="17406D">
                <a:lumMod val="20000"/>
                <a:lumOff val="8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0" name="Ellipse 209"/>
            <p:cNvSpPr/>
            <p:nvPr/>
          </p:nvSpPr>
          <p:spPr>
            <a:xfrm>
              <a:off x="4058823" y="5284657"/>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1" name="Ellipse 210"/>
            <p:cNvSpPr/>
            <p:nvPr/>
          </p:nvSpPr>
          <p:spPr>
            <a:xfrm>
              <a:off x="4077873" y="5446582"/>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2" name="Ellipse 211"/>
            <p:cNvSpPr/>
            <p:nvPr/>
          </p:nvSpPr>
          <p:spPr>
            <a:xfrm>
              <a:off x="4192173" y="5646607"/>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3" name="Ellipse 212"/>
            <p:cNvSpPr/>
            <p:nvPr/>
          </p:nvSpPr>
          <p:spPr>
            <a:xfrm>
              <a:off x="4544598" y="5418007"/>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4" name="Ellipse 213"/>
            <p:cNvSpPr/>
            <p:nvPr/>
          </p:nvSpPr>
          <p:spPr>
            <a:xfrm>
              <a:off x="4525548" y="5589457"/>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5" name="Ellipse 214"/>
            <p:cNvSpPr/>
            <p:nvPr/>
          </p:nvSpPr>
          <p:spPr>
            <a:xfrm>
              <a:off x="4192173" y="5208457"/>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6" name="Ellipse 215"/>
            <p:cNvSpPr/>
            <p:nvPr/>
          </p:nvSpPr>
          <p:spPr>
            <a:xfrm>
              <a:off x="4449348" y="5237032"/>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7" name="Ellipse 216"/>
            <p:cNvSpPr/>
            <p:nvPr/>
          </p:nvSpPr>
          <p:spPr>
            <a:xfrm>
              <a:off x="4401723" y="5646607"/>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sp>
          <p:nvSpPr>
            <p:cNvPr id="218" name="Ellipse 217"/>
            <p:cNvSpPr/>
            <p:nvPr/>
          </p:nvSpPr>
          <p:spPr>
            <a:xfrm>
              <a:off x="4135023" y="5570407"/>
              <a:ext cx="91440" cy="91440"/>
            </a:xfrm>
            <a:prstGeom prst="ellipse">
              <a:avLst/>
            </a:prstGeom>
            <a:solidFill>
              <a:srgbClr val="009DD9">
                <a:lumMod val="40000"/>
                <a:lumOff val="60000"/>
              </a:srgbClr>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Schoolbook" panose="02040604050505020304"/>
                <a:ea typeface="+mn-ea"/>
                <a:cs typeface="+mn-cs"/>
              </a:endParaRPr>
            </a:p>
          </p:txBody>
        </p:sp>
      </p:grpSp>
      <p:grpSp>
        <p:nvGrpSpPr>
          <p:cNvPr id="6" name="Group 5">
            <a:extLst>
              <a:ext uri="{FF2B5EF4-FFF2-40B4-BE49-F238E27FC236}">
                <a16:creationId xmlns:a16="http://schemas.microsoft.com/office/drawing/2014/main" id="{491A8FCF-E26B-FD4E-A3CA-2AFFFE6232C2}"/>
              </a:ext>
            </a:extLst>
          </p:cNvPr>
          <p:cNvGrpSpPr/>
          <p:nvPr/>
        </p:nvGrpSpPr>
        <p:grpSpPr>
          <a:xfrm>
            <a:off x="7608354" y="1138231"/>
            <a:ext cx="1553410" cy="3468804"/>
            <a:chOff x="7608354" y="1138231"/>
            <a:chExt cx="1553410" cy="3468804"/>
          </a:xfrm>
        </p:grpSpPr>
        <p:pic>
          <p:nvPicPr>
            <p:cNvPr id="57" name="Grafik 9">
              <a:extLst>
                <a:ext uri="{FF2B5EF4-FFF2-40B4-BE49-F238E27FC236}">
                  <a16:creationId xmlns:a16="http://schemas.microsoft.com/office/drawing/2014/main" id="{6BDCAF59-A320-EC4F-A90F-DE42B1A0E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137" y="3061637"/>
              <a:ext cx="1095557" cy="1159438"/>
            </a:xfrm>
            <a:prstGeom prst="rect">
              <a:avLst/>
            </a:prstGeom>
          </p:spPr>
        </p:pic>
        <p:pic>
          <p:nvPicPr>
            <p:cNvPr id="58" name="Grafik 10">
              <a:extLst>
                <a:ext uri="{FF2B5EF4-FFF2-40B4-BE49-F238E27FC236}">
                  <a16:creationId xmlns:a16="http://schemas.microsoft.com/office/drawing/2014/main" id="{B6F0C33B-7605-7C46-9A35-7A7640C2B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467" y="1358650"/>
              <a:ext cx="1100848" cy="1076917"/>
            </a:xfrm>
            <a:prstGeom prst="rect">
              <a:avLst/>
            </a:prstGeom>
          </p:spPr>
        </p:pic>
        <p:sp>
          <p:nvSpPr>
            <p:cNvPr id="59" name="Rechteck 11">
              <a:extLst>
                <a:ext uri="{FF2B5EF4-FFF2-40B4-BE49-F238E27FC236}">
                  <a16:creationId xmlns:a16="http://schemas.microsoft.com/office/drawing/2014/main" id="{8FD3D1DC-212A-5042-9F9F-E9156B07F980}"/>
                </a:ext>
              </a:extLst>
            </p:cNvPr>
            <p:cNvSpPr/>
            <p:nvPr/>
          </p:nvSpPr>
          <p:spPr>
            <a:xfrm>
              <a:off x="7676018" y="4237703"/>
              <a:ext cx="1485746" cy="369332"/>
            </a:xfrm>
            <a:prstGeom prst="rect">
              <a:avLst/>
            </a:prstGeom>
          </p:spPr>
          <p:txBody>
            <a:bodyPr wrap="square">
              <a:spAutoFit/>
            </a:bodyPr>
            <a:lstStyle/>
            <a:p>
              <a:r>
                <a:rPr lang="en-US" sz="900" dirty="0" err="1">
                  <a:latin typeface="+mj-lt"/>
                </a:rPr>
                <a:t>www.inscc.utah.edu</a:t>
              </a:r>
              <a:r>
                <a:rPr lang="en-US" sz="900" dirty="0">
                  <a:latin typeface="+mj-lt"/>
                </a:rPr>
                <a:t>/~tgarrett/Snowflakes/Gallery/</a:t>
              </a:r>
            </a:p>
          </p:txBody>
        </p:sp>
        <p:sp>
          <p:nvSpPr>
            <p:cNvPr id="5" name="TextBox 4">
              <a:extLst>
                <a:ext uri="{FF2B5EF4-FFF2-40B4-BE49-F238E27FC236}">
                  <a16:creationId xmlns:a16="http://schemas.microsoft.com/office/drawing/2014/main" id="{D309BE95-8753-9B49-B8BD-2608588DA014}"/>
                </a:ext>
              </a:extLst>
            </p:cNvPr>
            <p:cNvSpPr txBox="1"/>
            <p:nvPr/>
          </p:nvSpPr>
          <p:spPr>
            <a:xfrm>
              <a:off x="8016537" y="1138231"/>
              <a:ext cx="804707" cy="215444"/>
            </a:xfrm>
            <a:prstGeom prst="rect">
              <a:avLst/>
            </a:prstGeom>
            <a:noFill/>
          </p:spPr>
          <p:txBody>
            <a:bodyPr wrap="none" lIns="0" tIns="0" rIns="0" bIns="0" rtlCol="0">
              <a:spAutoFit/>
            </a:bodyPr>
            <a:lstStyle/>
            <a:p>
              <a:r>
                <a:rPr lang="de-DE" sz="1400" i="0" dirty="0" err="1">
                  <a:latin typeface="+mn-lt"/>
                  <a:cs typeface="Arial" panose="020B0604020202020204" pitchFamily="34" charset="0"/>
                </a:rPr>
                <a:t>aggregate</a:t>
              </a:r>
              <a:endParaRPr lang="de-DE" sz="1400" i="0" dirty="0">
                <a:latin typeface="+mn-lt"/>
                <a:cs typeface="Arial" panose="020B0604020202020204" pitchFamily="34" charset="0"/>
              </a:endParaRPr>
            </a:p>
          </p:txBody>
        </p:sp>
        <p:sp>
          <p:nvSpPr>
            <p:cNvPr id="61" name="TextBox 60">
              <a:extLst>
                <a:ext uri="{FF2B5EF4-FFF2-40B4-BE49-F238E27FC236}">
                  <a16:creationId xmlns:a16="http://schemas.microsoft.com/office/drawing/2014/main" id="{80018F03-A01A-B84D-AEA7-1F7FB6FACFD0}"/>
                </a:ext>
              </a:extLst>
            </p:cNvPr>
            <p:cNvSpPr txBox="1"/>
            <p:nvPr/>
          </p:nvSpPr>
          <p:spPr>
            <a:xfrm>
              <a:off x="7608354" y="2817895"/>
              <a:ext cx="1352934" cy="215444"/>
            </a:xfrm>
            <a:prstGeom prst="rect">
              <a:avLst/>
            </a:prstGeom>
            <a:noFill/>
          </p:spPr>
          <p:txBody>
            <a:bodyPr wrap="none" lIns="0" tIns="0" rIns="0" bIns="0" rtlCol="0">
              <a:spAutoFit/>
            </a:bodyPr>
            <a:lstStyle/>
            <a:p>
              <a:r>
                <a:rPr lang="de-DE" sz="1400" dirty="0" err="1">
                  <a:latin typeface="+mn-lt"/>
                  <a:cs typeface="Arial" panose="020B0604020202020204" pitchFamily="34" charset="0"/>
                </a:rPr>
                <a:t>r</a:t>
              </a:r>
              <a:r>
                <a:rPr lang="de-DE" sz="1400" i="0" dirty="0" err="1">
                  <a:latin typeface="+mn-lt"/>
                  <a:cs typeface="Arial" panose="020B0604020202020204" pitchFamily="34" charset="0"/>
                </a:rPr>
                <a:t>imed</a:t>
              </a:r>
              <a:r>
                <a:rPr lang="de-DE" sz="1400" i="0" dirty="0">
                  <a:latin typeface="+mn-lt"/>
                  <a:cs typeface="Arial" panose="020B0604020202020204" pitchFamily="34" charset="0"/>
                </a:rPr>
                <a:t> </a:t>
              </a:r>
              <a:r>
                <a:rPr lang="de-DE" sz="1400" i="0" dirty="0" err="1">
                  <a:latin typeface="+mn-lt"/>
                  <a:cs typeface="Arial" panose="020B0604020202020204" pitchFamily="34" charset="0"/>
                </a:rPr>
                <a:t>ice</a:t>
              </a:r>
              <a:r>
                <a:rPr lang="de-DE" sz="1400" i="0" dirty="0">
                  <a:latin typeface="+mn-lt"/>
                  <a:cs typeface="Arial" panose="020B0604020202020204" pitchFamily="34" charset="0"/>
                </a:rPr>
                <a:t> </a:t>
              </a:r>
              <a:r>
                <a:rPr lang="de-DE" sz="1400" i="0" dirty="0" err="1">
                  <a:latin typeface="+mn-lt"/>
                  <a:cs typeface="Arial" panose="020B0604020202020204" pitchFamily="34" charset="0"/>
                </a:rPr>
                <a:t>particle</a:t>
              </a:r>
              <a:endParaRPr lang="de-DE" sz="1400" i="0" dirty="0">
                <a:latin typeface="+mn-lt"/>
                <a:cs typeface="Arial" panose="020B0604020202020204" pitchFamily="34" charset="0"/>
              </a:endParaRPr>
            </a:p>
          </p:txBody>
        </p:sp>
      </p:grpSp>
    </p:spTree>
    <p:extLst>
      <p:ext uri="{BB962C8B-B14F-4D97-AF65-F5344CB8AC3E}">
        <p14:creationId xmlns:p14="http://schemas.microsoft.com/office/powerpoint/2010/main" val="32610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platzhalter 3"/>
          <p:cNvPicPr>
            <a:picLocks noGrp="1" noChangeAspect="1"/>
          </p:cNvPicPr>
          <p:nvPr/>
        </p:nvPicPr>
        <p:blipFill>
          <a:blip r:embed="rId3">
            <a:extLst>
              <a:ext uri="{28A0092B-C50C-407E-A947-70E740481C1C}">
                <a14:useLocalDpi xmlns:a14="http://schemas.microsoft.com/office/drawing/2010/main" val="0"/>
              </a:ext>
            </a:extLst>
          </a:blip>
          <a:srcRect t="24214" b="24214"/>
          <a:stretch>
            <a:fillRect/>
          </a:stretch>
        </p:blipFill>
        <p:spPr bwMode="auto">
          <a:xfrm>
            <a:off x="-2147483648" y="-2147483648"/>
            <a:ext cx="0" cy="0"/>
          </a:xfrm>
          <a:prstGeom prst="rect">
            <a:avLst/>
          </a:prstGeom>
          <a:noFill/>
          <a:extLst>
            <a:ext uri="{909E8E84-426E-40DD-AFC4-6F175D3DCCD1}">
              <a14:hiddenFill xmlns:a14="http://schemas.microsoft.com/office/drawing/2010/main">
                <a:solidFill>
                  <a:srgbClr val="FFFFFF"/>
                </a:solidFill>
              </a14:hiddenFill>
            </a:ext>
          </a:extLst>
        </p:spPr>
      </p:pic>
      <p:grpSp>
        <p:nvGrpSpPr>
          <p:cNvPr id="32772" name="Group 4"/>
          <p:cNvGrpSpPr>
            <a:grpSpLocks noChangeAspect="1"/>
          </p:cNvGrpSpPr>
          <p:nvPr/>
        </p:nvGrpSpPr>
        <p:grpSpPr bwMode="auto">
          <a:xfrm>
            <a:off x="-2147483648" y="-2147483648"/>
            <a:ext cx="0" cy="0"/>
            <a:chOff x="-214748" y="-214748"/>
            <a:chExt cx="0" cy="0"/>
          </a:xfrm>
        </p:grpSpPr>
      </p:gr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845" y="173932"/>
            <a:ext cx="2383984" cy="1139915"/>
          </a:xfrm>
          <a:prstGeom prst="rect">
            <a:avLst/>
          </a:prstGeom>
        </p:spPr>
      </p:pic>
      <p:sp>
        <p:nvSpPr>
          <p:cNvPr id="15" name="Text Box 18">
            <a:extLst>
              <a:ext uri="{FF2B5EF4-FFF2-40B4-BE49-F238E27FC236}">
                <a16:creationId xmlns:a16="http://schemas.microsoft.com/office/drawing/2014/main" id="{6DDA2962-5DF7-4F0A-AAE3-A6367B8165B5}"/>
              </a:ext>
            </a:extLst>
          </p:cNvPr>
          <p:cNvSpPr txBox="1">
            <a:spLocks noChangeArrowheads="1"/>
          </p:cNvSpPr>
          <p:nvPr/>
        </p:nvSpPr>
        <p:spPr bwMode="auto">
          <a:xfrm>
            <a:off x="-1" y="1607573"/>
            <a:ext cx="9143999" cy="1430179"/>
          </a:xfrm>
          <a:prstGeom prst="roundRect">
            <a:avLst/>
          </a:prstGeom>
          <a:solidFill>
            <a:schemeClr val="accent1">
              <a:lumMod val="60000"/>
              <a:lumOff val="40000"/>
            </a:schemeClr>
          </a:solidFill>
          <a:ln>
            <a:solidFill>
              <a:schemeClr val="accent2"/>
            </a:solidFill>
          </a:ln>
          <a:extLst/>
        </p:spPr>
        <p:txBody>
          <a:bodyPr wrap="square" lIns="0" tIns="0" rIns="0" bIns="0">
            <a:spAutoFit/>
          </a:bodyPr>
          <a:lstStyle>
            <a:lvl1pPr defTabSz="4389438" eaLnBrk="0" hangingPunct="0">
              <a:defRPr sz="8600">
                <a:solidFill>
                  <a:schemeClr val="tx1"/>
                </a:solidFill>
                <a:latin typeface="Arial" charset="0"/>
                <a:ea typeface="ＭＳ Ｐゴシック" charset="-128"/>
              </a:defRPr>
            </a:lvl1pPr>
            <a:lvl2pPr marL="742950" indent="-285750" defTabSz="4389438" eaLnBrk="0" hangingPunct="0">
              <a:defRPr sz="8600">
                <a:solidFill>
                  <a:schemeClr val="tx1"/>
                </a:solidFill>
                <a:latin typeface="Arial" charset="0"/>
                <a:ea typeface="ＭＳ Ｐゴシック" charset="-128"/>
              </a:defRPr>
            </a:lvl2pPr>
            <a:lvl3pPr marL="1143000" indent="-228600" defTabSz="4389438" eaLnBrk="0" hangingPunct="0">
              <a:defRPr sz="8600">
                <a:solidFill>
                  <a:schemeClr val="tx1"/>
                </a:solidFill>
                <a:latin typeface="Arial" charset="0"/>
                <a:ea typeface="ＭＳ Ｐゴシック" charset="-128"/>
              </a:defRPr>
            </a:lvl3pPr>
            <a:lvl4pPr marL="1600200" indent="-228600" defTabSz="4389438" eaLnBrk="0" hangingPunct="0">
              <a:defRPr sz="8600">
                <a:solidFill>
                  <a:schemeClr val="tx1"/>
                </a:solidFill>
                <a:latin typeface="Arial" charset="0"/>
                <a:ea typeface="ＭＳ Ｐゴシック" charset="-128"/>
              </a:defRPr>
            </a:lvl4pPr>
            <a:lvl5pPr marL="2057400" indent="-228600" defTabSz="4389438" eaLnBrk="0" hangingPunct="0">
              <a:defRPr sz="8600">
                <a:solidFill>
                  <a:schemeClr val="tx1"/>
                </a:solidFill>
                <a:latin typeface="Arial" charset="0"/>
                <a:ea typeface="ＭＳ Ｐゴシック" charset="-128"/>
              </a:defRPr>
            </a:lvl5pPr>
            <a:lvl6pPr marL="2514600" indent="-228600" defTabSz="4389438" eaLnBrk="0" fontAlgn="base" hangingPunct="0">
              <a:spcBef>
                <a:spcPct val="0"/>
              </a:spcBef>
              <a:spcAft>
                <a:spcPct val="0"/>
              </a:spcAft>
              <a:defRPr sz="8600">
                <a:solidFill>
                  <a:schemeClr val="tx1"/>
                </a:solidFill>
                <a:latin typeface="Arial" charset="0"/>
                <a:ea typeface="ＭＳ Ｐゴシック" charset="-128"/>
              </a:defRPr>
            </a:lvl6pPr>
            <a:lvl7pPr marL="2971800" indent="-228600" defTabSz="4389438" eaLnBrk="0" fontAlgn="base" hangingPunct="0">
              <a:spcBef>
                <a:spcPct val="0"/>
              </a:spcBef>
              <a:spcAft>
                <a:spcPct val="0"/>
              </a:spcAft>
              <a:defRPr sz="8600">
                <a:solidFill>
                  <a:schemeClr val="tx1"/>
                </a:solidFill>
                <a:latin typeface="Arial" charset="0"/>
                <a:ea typeface="ＭＳ Ｐゴシック" charset="-128"/>
              </a:defRPr>
            </a:lvl7pPr>
            <a:lvl8pPr marL="3429000" indent="-228600" defTabSz="4389438" eaLnBrk="0" fontAlgn="base" hangingPunct="0">
              <a:spcBef>
                <a:spcPct val="0"/>
              </a:spcBef>
              <a:spcAft>
                <a:spcPct val="0"/>
              </a:spcAft>
              <a:defRPr sz="8600">
                <a:solidFill>
                  <a:schemeClr val="tx1"/>
                </a:solidFill>
                <a:latin typeface="Arial" charset="0"/>
                <a:ea typeface="ＭＳ Ｐゴシック" charset="-128"/>
              </a:defRPr>
            </a:lvl8pPr>
            <a:lvl9pPr marL="3886200" indent="-228600" defTabSz="4389438" eaLnBrk="0" fontAlgn="base" hangingPunct="0">
              <a:spcBef>
                <a:spcPct val="0"/>
              </a:spcBef>
              <a:spcAft>
                <a:spcPct val="0"/>
              </a:spcAft>
              <a:defRPr sz="8600">
                <a:solidFill>
                  <a:schemeClr val="tx1"/>
                </a:solidFill>
                <a:latin typeface="Arial" charset="0"/>
                <a:ea typeface="ＭＳ Ｐゴシック" charset="-128"/>
              </a:defRPr>
            </a:lvl9pPr>
          </a:lstStyle>
          <a:p>
            <a:pPr algn="ctr" eaLnBrk="1" hangingPunct="1"/>
            <a:r>
              <a:rPr lang="en-US" altLang="x-none" sz="2800" b="1">
                <a:solidFill>
                  <a:schemeClr val="bg1"/>
                </a:solidFill>
                <a:ea typeface="Arial" charset="0"/>
                <a:cs typeface="Arial" charset="0"/>
              </a:rPr>
              <a:t>Investigating hemispheric differences in aerosol signatures in mixed-phase cloud processes with spectral polarimetric cloud radar observations </a:t>
            </a:r>
            <a:endParaRPr lang="en-US" altLang="x-none" sz="2800" b="1" dirty="0">
              <a:solidFill>
                <a:schemeClr val="bg1"/>
              </a:solidFill>
              <a:ea typeface="Arial" charset="0"/>
              <a:cs typeface="Arial" charset="0"/>
            </a:endParaRPr>
          </a:p>
        </p:txBody>
      </p:sp>
      <p:sp>
        <p:nvSpPr>
          <p:cNvPr id="9" name="TextBox 8">
            <a:extLst>
              <a:ext uri="{FF2B5EF4-FFF2-40B4-BE49-F238E27FC236}">
                <a16:creationId xmlns:a16="http://schemas.microsoft.com/office/drawing/2014/main" id="{F9814344-D262-46EE-B8CA-DAB1FF53B607}"/>
              </a:ext>
            </a:extLst>
          </p:cNvPr>
          <p:cNvSpPr txBox="1"/>
          <p:nvPr/>
        </p:nvSpPr>
        <p:spPr>
          <a:xfrm>
            <a:off x="760808" y="3466032"/>
            <a:ext cx="7622382" cy="954107"/>
          </a:xfrm>
          <a:prstGeom prst="rect">
            <a:avLst/>
          </a:prstGeom>
          <a:noFill/>
        </p:spPr>
        <p:txBody>
          <a:bodyPr wrap="square" rtlCol="0">
            <a:spAutoFit/>
          </a:bodyPr>
          <a:lstStyle/>
          <a:p>
            <a:pPr algn="ctr"/>
            <a:r>
              <a:rPr lang="de-DE" altLang="de-DE" sz="2000" dirty="0">
                <a:latin typeface="Arial" panose="020B0604020202020204" pitchFamily="34" charset="0"/>
                <a:cs typeface="Arial" panose="020B0604020202020204" pitchFamily="34" charset="0"/>
              </a:rPr>
              <a:t>PhD </a:t>
            </a:r>
            <a:r>
              <a:rPr lang="de-DE" altLang="de-DE" sz="2000" dirty="0" err="1">
                <a:latin typeface="Arial" panose="020B0604020202020204" pitchFamily="34" charset="0"/>
                <a:cs typeface="Arial" panose="020B0604020202020204" pitchFamily="34" charset="0"/>
              </a:rPr>
              <a:t>student</a:t>
            </a:r>
            <a:r>
              <a:rPr lang="de-DE" altLang="de-DE" sz="2000" dirty="0">
                <a:latin typeface="Arial" panose="020B0604020202020204" pitchFamily="34" charset="0"/>
                <a:cs typeface="Arial" panose="020B0604020202020204" pitchFamily="34" charset="0"/>
              </a:rPr>
              <a:t> (1) : </a:t>
            </a:r>
            <a:r>
              <a:rPr lang="de-DE" altLang="de-DE"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Teresa Vogl</a:t>
            </a:r>
          </a:p>
          <a:p>
            <a:pPr algn="ctr"/>
            <a:r>
              <a:rPr lang="de-DE" altLang="de-DE" dirty="0">
                <a:latin typeface="Arial" panose="020B0604020202020204" pitchFamily="34" charset="0"/>
                <a:cs typeface="Arial" panose="020B0604020202020204" pitchFamily="34" charset="0"/>
              </a:rPr>
              <a:t>Supervisors : </a:t>
            </a:r>
            <a:r>
              <a:rPr lang="de-DE" altLang="de-DE" i="1" dirty="0">
                <a:latin typeface="Arial" panose="020B0604020202020204" pitchFamily="34" charset="0"/>
                <a:cs typeface="Arial" panose="020B0604020202020204" pitchFamily="34" charset="0"/>
              </a:rPr>
              <a:t>Heike Kalesse, Patric Seifert</a:t>
            </a:r>
          </a:p>
          <a:p>
            <a:endParaRPr lang="en-US" dirty="0"/>
          </a:p>
        </p:txBody>
      </p:sp>
    </p:spTree>
    <p:extLst>
      <p:ext uri="{BB962C8B-B14F-4D97-AF65-F5344CB8AC3E}">
        <p14:creationId xmlns:p14="http://schemas.microsoft.com/office/powerpoint/2010/main" val="3927815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04799"/>
            <a:ext cx="8234363" cy="429847"/>
          </a:xfrm>
        </p:spPr>
        <p:txBody>
          <a:bodyPr/>
          <a:lstStyle/>
          <a:p>
            <a:r>
              <a:rPr lang="de-DE" dirty="0"/>
              <a:t>TERESA Vogl, PhD 1</a:t>
            </a:r>
            <a:endParaRPr lang="en-US" dirty="0"/>
          </a:p>
        </p:txBody>
      </p:sp>
      <p:sp>
        <p:nvSpPr>
          <p:cNvPr id="4" name="Foliennummernplatzhalter 3"/>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9</a:t>
            </a:fld>
            <a:endParaRPr lang="de-DE" altLang="de-DE" sz="1000" dirty="0">
              <a:solidFill>
                <a:srgbClr val="D8413E"/>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EE76E50-59C0-426F-B5E6-6E1E250AE17B}"/>
              </a:ext>
            </a:extLst>
          </p:cNvPr>
          <p:cNvGrpSpPr/>
          <p:nvPr/>
        </p:nvGrpSpPr>
        <p:grpSpPr>
          <a:xfrm>
            <a:off x="1466036" y="1091172"/>
            <a:ext cx="6211927" cy="3196156"/>
            <a:chOff x="1736686" y="1315459"/>
            <a:chExt cx="5675390" cy="2647020"/>
          </a:xfrm>
        </p:grpSpPr>
        <p:pic>
          <p:nvPicPr>
            <p:cNvPr id="5" name="Grafik 4"/>
            <p:cNvPicPr>
              <a:picLocks noChangeAspect="1"/>
            </p:cNvPicPr>
            <p:nvPr/>
          </p:nvPicPr>
          <p:blipFill>
            <a:blip r:embed="rId2"/>
            <a:stretch>
              <a:fillRect/>
            </a:stretch>
          </p:blipFill>
          <p:spPr>
            <a:xfrm>
              <a:off x="1736686" y="1315459"/>
              <a:ext cx="5675390" cy="2647020"/>
            </a:xfrm>
            <a:prstGeom prst="rect">
              <a:avLst/>
            </a:prstGeom>
          </p:spPr>
        </p:pic>
        <p:sp>
          <p:nvSpPr>
            <p:cNvPr id="6" name="Rechteck 5"/>
            <p:cNvSpPr/>
            <p:nvPr/>
          </p:nvSpPr>
          <p:spPr>
            <a:xfrm>
              <a:off x="5768340" y="3135990"/>
              <a:ext cx="1280160" cy="198120"/>
            </a:xfrm>
            <a:prstGeom prst="rect">
              <a:avLst/>
            </a:prstGeom>
            <a:solidFill>
              <a:schemeClr val="bg2">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hteck 6"/>
            <p:cNvSpPr/>
            <p:nvPr/>
          </p:nvSpPr>
          <p:spPr>
            <a:xfrm>
              <a:off x="1805940" y="1949493"/>
              <a:ext cx="5532120" cy="198120"/>
            </a:xfrm>
            <a:prstGeom prst="rect">
              <a:avLst/>
            </a:prstGeom>
            <a:solidFill>
              <a:schemeClr val="bg2">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hteck 7"/>
            <p:cNvSpPr/>
            <p:nvPr/>
          </p:nvSpPr>
          <p:spPr>
            <a:xfrm>
              <a:off x="1791651" y="1736391"/>
              <a:ext cx="5580000" cy="611881"/>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hteck 8"/>
            <p:cNvSpPr/>
            <p:nvPr/>
          </p:nvSpPr>
          <p:spPr>
            <a:xfrm>
              <a:off x="1792800" y="2343509"/>
              <a:ext cx="5580000" cy="611881"/>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hteck 9"/>
            <p:cNvSpPr/>
            <p:nvPr/>
          </p:nvSpPr>
          <p:spPr>
            <a:xfrm>
              <a:off x="1791651" y="2964917"/>
              <a:ext cx="5580000" cy="982800"/>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hteck 10"/>
            <p:cNvSpPr/>
            <p:nvPr/>
          </p:nvSpPr>
          <p:spPr>
            <a:xfrm>
              <a:off x="1789815" y="1342375"/>
              <a:ext cx="5580000" cy="401592"/>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6780972"/>
      </p:ext>
    </p:extLst>
  </p:cSld>
  <p:clrMapOvr>
    <a:masterClrMapping/>
  </p:clrMapOvr>
</p:sld>
</file>

<file path=ppt/theme/theme1.xml><?xml version="1.0" encoding="utf-8"?>
<a:theme xmlns:a="http://schemas.openxmlformats.org/drawingml/2006/main" name="Master1_UniLeipzig_PPT Vorlage">
  <a:themeElements>
    <a:clrScheme name="Universität Leipzig">
      <a:dk1>
        <a:sysClr val="windowText" lastClr="000000"/>
      </a:dk1>
      <a:lt1>
        <a:sysClr val="window" lastClr="FFFFFF"/>
      </a:lt1>
      <a:dk2>
        <a:srgbClr val="262A31"/>
      </a:dk2>
      <a:lt2>
        <a:srgbClr val="FFFFFF"/>
      </a:lt2>
      <a:accent1>
        <a:srgbClr val="B02F2C"/>
      </a:accent1>
      <a:accent2>
        <a:srgbClr val="D64242"/>
      </a:accent2>
      <a:accent3>
        <a:srgbClr val="8AC2D1"/>
      </a:accent3>
      <a:accent4>
        <a:srgbClr val="262A31"/>
      </a:accent4>
      <a:accent5>
        <a:srgbClr val="EA9E9E"/>
      </a:accent5>
      <a:accent6>
        <a:srgbClr val="C9C9C9"/>
      </a:accent6>
      <a:hlink>
        <a:srgbClr val="B02F2C"/>
      </a:hlink>
      <a:folHlink>
        <a:srgbClr val="E06E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sterfoliensatz_16zu9 [Schreibgeschützt]" id="{7A42E389-0188-42BC-9D61-E7EC701406CF}" vid="{07EE94A0-D2A2-4F67-BA73-4CB85A4C940B}"/>
    </a:ext>
  </a:extLst>
</a:theme>
</file>

<file path=ppt/theme/theme2.xml><?xml version="1.0" encoding="utf-8"?>
<a:theme xmlns:a="http://schemas.openxmlformats.org/drawingml/2006/main" name="Master2_UniLeipzig_PPT Vorlage">
  <a:themeElements>
    <a:clrScheme name="Universität Leipzig">
      <a:dk1>
        <a:sysClr val="windowText" lastClr="000000"/>
      </a:dk1>
      <a:lt1>
        <a:sysClr val="window" lastClr="FFFFFF"/>
      </a:lt1>
      <a:dk2>
        <a:srgbClr val="262A31"/>
      </a:dk2>
      <a:lt2>
        <a:srgbClr val="FFFFFF"/>
      </a:lt2>
      <a:accent1>
        <a:srgbClr val="B02F2C"/>
      </a:accent1>
      <a:accent2>
        <a:srgbClr val="D64242"/>
      </a:accent2>
      <a:accent3>
        <a:srgbClr val="8AC2D1"/>
      </a:accent3>
      <a:accent4>
        <a:srgbClr val="262A31"/>
      </a:accent4>
      <a:accent5>
        <a:srgbClr val="EA9E9E"/>
      </a:accent5>
      <a:accent6>
        <a:srgbClr val="C9C9C9"/>
      </a:accent6>
      <a:hlink>
        <a:srgbClr val="B02F2C"/>
      </a:hlink>
      <a:folHlink>
        <a:srgbClr val="E06E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i="0" smtClean="0">
            <a:latin typeface="+mn-lt"/>
            <a:cs typeface="Arial" panose="020B0604020202020204" pitchFamily="34" charset="0"/>
          </a:defRPr>
        </a:defPPr>
      </a:lstStyle>
    </a:txDef>
  </a:objectDefaults>
  <a:extraClrSchemeLst/>
  <a:extLst>
    <a:ext uri="{05A4C25C-085E-4340-85A3-A5531E510DB2}">
      <thm15:themeFamily xmlns:thm15="http://schemas.microsoft.com/office/thememl/2012/main" name="Musterfoliensatz_16zu9 [Schreibgeschützt]" id="{7A42E389-0188-42BC-9D61-E7EC701406CF}" vid="{A8C49219-4754-4BA8-90A5-9D14769AD8D1}"/>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Musterfoliensatz_16zu9</Template>
  <TotalTime>0</TotalTime>
  <Words>2962</Words>
  <Application>Microsoft Office PowerPoint</Application>
  <PresentationFormat>On-screen Show (16:9)</PresentationFormat>
  <Paragraphs>424</Paragraphs>
  <Slides>40</Slides>
  <Notes>34</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ＭＳ Ｐゴシック</vt:lpstr>
      <vt:lpstr>ＭＳ Ｐゴシック</vt:lpstr>
      <vt:lpstr>Andale Sans UI</vt:lpstr>
      <vt:lpstr>Arial</vt:lpstr>
      <vt:lpstr>Calibri</vt:lpstr>
      <vt:lpstr>Century Schoolbook</vt:lpstr>
      <vt:lpstr>Futura</vt:lpstr>
      <vt:lpstr>Helvetica</vt:lpstr>
      <vt:lpstr>Symbol</vt:lpstr>
      <vt:lpstr>Wingdings</vt:lpstr>
      <vt:lpstr>Master1_UniLeipzig_PPT Vorlage</vt:lpstr>
      <vt:lpstr>Master2_UniLeipzig_PPT Vorlage</vt:lpstr>
      <vt:lpstr>Polarimetry Influenced by CCN aNd INP in Cyprus and Chile (PICNICC)</vt:lpstr>
      <vt:lpstr>Outline</vt:lpstr>
      <vt:lpstr>PowerPoint Presentation</vt:lpstr>
      <vt:lpstr>PowerPoint Presentation</vt:lpstr>
      <vt:lpstr>PowerPoint Presentation</vt:lpstr>
      <vt:lpstr>PowerPoint Presentation</vt:lpstr>
      <vt:lpstr>Hypothesis: microphysical growth processes in Mixed-phase Clouds are susceptible to aerosol perturbations</vt:lpstr>
      <vt:lpstr>PowerPoint Presentation</vt:lpstr>
      <vt:lpstr>TERESA Vogl, PhD 1</vt:lpstr>
      <vt:lpstr>Work package 1 (PhD 1): ANALYSIS OF BULK MOMENTS FOR MICROPHYSICAL FINGERPRINTING</vt:lpstr>
      <vt:lpstr>Work package 2 (PhD 1): DOPPLER SPECTRA ANALYSIS </vt:lpstr>
      <vt:lpstr>Work package 2 (PhD 1): DOPPLER SPECTRA ANALYSIS </vt:lpstr>
      <vt:lpstr>Work package 2 (PhD 1): DOPPLER SPECTRA ANALYSIS </vt:lpstr>
      <vt:lpstr>Work package 2 (PhD 1): DOPPLER SPECTRA ANALYSIS </vt:lpstr>
      <vt:lpstr>Work package 2 (PhD 1): DOPPLER SPECTRA ANALYSIS </vt:lpstr>
      <vt:lpstr>Work package 3 (PhD 1): Modeling </vt:lpstr>
      <vt:lpstr>Work package 3 (PhD 1): Modeling </vt:lpstr>
      <vt:lpstr>Challenges</vt:lpstr>
      <vt:lpstr>PowerPoint Presentation</vt:lpstr>
      <vt:lpstr>Audrey Teisseire, Phd 2</vt:lpstr>
      <vt:lpstr>Instruments</vt:lpstr>
      <vt:lpstr>PowerPoint Presentation</vt:lpstr>
      <vt:lpstr>Output with Alexander Myagkov‘ Algorithm</vt:lpstr>
      <vt:lpstr>PowerPoint Presentation</vt:lpstr>
      <vt:lpstr>Specific case in CyCARE (Cyprus)</vt:lpstr>
      <vt:lpstr>PowerPoint Presentation</vt:lpstr>
      <vt:lpstr>PowerPoint Presentation</vt:lpstr>
      <vt:lpstr>Shape estimation </vt:lpstr>
      <vt:lpstr>Shape estimation </vt:lpstr>
      <vt:lpstr>Work plan for the next steps</vt:lpstr>
      <vt:lpstr>What we did so far… </vt:lpstr>
      <vt:lpstr>Backup slides</vt:lpstr>
      <vt:lpstr>PowerPoint Presentation</vt:lpstr>
      <vt:lpstr>Work package 2 (PhD 1): DOPPLER SPECTRA ANALYSIS </vt:lpstr>
      <vt:lpstr>Work package 2 (PhD 1): DOPPLER SPECTRA ANALYSIS </vt:lpstr>
      <vt:lpstr>Work package 2 (PhD 1): DOPPLER SPECTRA ANALYSIS </vt:lpstr>
      <vt:lpstr>Work package 2 (PhD 1): DOPPLER SPECTRA ANALYSIS </vt:lpstr>
      <vt:lpstr>Work package 2 (PhD 1): DOPPLER SPECTRA ANALYSIS </vt:lpstr>
      <vt:lpstr>Work package 3: Modeling </vt:lpstr>
      <vt:lpstr>Work package 2 (PhD 1): DOPPLER SPECTRA ANALYSIS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in Arial Bold Kann auch dreizeilig sein muss aber nicht</dc:title>
  <dc:creator>teresa</dc:creator>
  <cp:lastModifiedBy>Audrey Teisseire</cp:lastModifiedBy>
  <cp:revision>123</cp:revision>
  <cp:lastPrinted>2017-09-28T12:33:25Z</cp:lastPrinted>
  <dcterms:created xsi:type="dcterms:W3CDTF">2018-10-10T08:53:54Z</dcterms:created>
  <dcterms:modified xsi:type="dcterms:W3CDTF">2019-10-21T20:38:03Z</dcterms:modified>
</cp:coreProperties>
</file>